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75" r:id="rId7"/>
    <p:sldId id="274" r:id="rId8"/>
    <p:sldId id="261" r:id="rId9"/>
    <p:sldId id="263" r:id="rId10"/>
    <p:sldId id="265" r:id="rId11"/>
    <p:sldId id="266" r:id="rId12"/>
    <p:sldId id="262" r:id="rId13"/>
    <p:sldId id="264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53F9685-7582-B0F3-3AFC-344A0A1C04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BCC39EC-84D6-6110-E99E-CCBCED478E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4D77EF6-C0DD-8377-BF47-D3402C8290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1876B12-1B47-1BF6-0F89-A2BC3BAC88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1A1A1-FA4B-422C-8BBE-C99C52513B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07140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11083-7904-48D0-AAF7-71229A8C73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892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i="1" dirty="0"/>
              <a:t>OUTPUT</a:t>
            </a:r>
            <a:r>
              <a:rPr lang="ja-JP" altLang="en-US" dirty="0"/>
              <a:t>は「処理機構の都合で勝手に押し出されてくるもの」で、</a:t>
            </a:r>
            <a:endParaRPr lang="en-US" altLang="ja-JP" dirty="0"/>
          </a:p>
          <a:p>
            <a:r>
              <a:rPr lang="en-US" altLang="ja-JP" i="1" dirty="0"/>
              <a:t>OUTCOME</a:t>
            </a:r>
            <a:r>
              <a:rPr lang="ja-JP" altLang="en-US" dirty="0"/>
              <a:t>は「誰かの主体的な活動によって生み出した（やってきた）もの」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711083-7904-48D0-AAF7-71229A8C735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08FD3B-F606-6224-1F4E-3AF6033E16F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980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検定は，得られた結果内の標本がどのような分布をしているかによって，異なる．</a:t>
            </a:r>
            <a:endParaRPr kumimoji="1" lang="en-US" altLang="ja-JP" dirty="0"/>
          </a:p>
          <a:p>
            <a:r>
              <a:rPr kumimoji="1" lang="ja-JP" altLang="en-US" dirty="0"/>
              <a:t>それだけで，教科書が</a:t>
            </a:r>
            <a:r>
              <a:rPr kumimoji="1" lang="en-US" altLang="ja-JP" dirty="0"/>
              <a:t>1</a:t>
            </a:r>
            <a:r>
              <a:rPr kumimoji="1" lang="ja-JP" altLang="en-US" dirty="0"/>
              <a:t>冊かけるぐらい，さまざまな検定方法がある．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711083-7904-48D0-AAF7-71229A8C735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81FF53-C364-C246-0E26-CA480DBA585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381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D09167-9B35-4ED6-BD46-C0877865E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4DDE3A-80A9-4E25-80BF-85BEFF370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6265D7-2217-4837-8902-7E81AD9B1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36F3-FFE9-457E-8E1B-60EC37E23B92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3F590C-CF90-4B8E-B2AF-CB6B905DA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CA176A-66C4-411B-9FC0-AEC2DE43A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3EA21-987C-459F-ABA9-562101E56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13310DF-B004-489E-904D-BF6297AFA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F64887-640A-457A-AE63-03E75389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D6E4-E081-47AC-9C3A-8F825A3CEA1A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5D0608-DA5B-4F5E-965F-05C7D79D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95282E-6EC4-45CF-B61B-7D79379D0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40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A601B3-5814-4469-B51A-1A6F296FC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53E47B-34AD-4516-8E0B-BF79690D9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2190A1-C0FB-4D75-831A-AE3158E36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5554-FC9E-4A60-970D-123AFCD23267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1A12A8-B51A-4BAA-A902-B8F5539B0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B544B0-818A-403A-864A-E43465A35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79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B2F8FA-F268-4323-87D0-C22E64FA4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9B9199-F9A3-4467-B6FB-E0CD6BE63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F0E4CF-E2A9-407A-876A-C91284645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3800-7494-43BE-BBE7-D083A54B1B81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13053F-80A5-4738-9D5A-92F0D567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E49B3E-2F0C-49CD-9601-A5E5817D4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19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559DAE-958F-435A-9115-7D5F2351A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BC3D91-BE56-4637-9932-9CD2759D5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F111B0-FEEF-4DEF-9A04-6861B1CD1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C835-EA81-48FC-9D2B-1E10EA27F00A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9A7E9F-F7E7-4026-901E-0445FCCDA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5FDCD4-8CDB-49F2-8C20-98D8CC473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64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382BE1-6E1B-4830-8CD5-65B82583A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EFCC7B-E568-4A73-AC35-2F71FD6AD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A5FF92-46A5-4C5E-AA23-B38DF263D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4302C7-CC1F-433B-B790-158948207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2039-FF83-4FC5-98BA-C7FFE862CCD1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6D7D7B-9581-4806-8201-FD8E8127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BE64EA-E803-4F89-B032-30C12352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2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51D544-8BE0-4B42-94AB-9A4C09AC6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9BAAF6-5A60-45C5-A2AC-FAE27400E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F52D17-EF28-4519-B703-82235E4F0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1091689-6581-4EA8-8810-D4B460B44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5DC2C82-89BE-46B9-95D1-9E1F5002AB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AB345FD-BAE8-4EC1-9CC5-5792FA801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97C7-5CBB-490C-A385-1CB5E3574DEC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426261C-26AA-44E6-A413-BE981F3AD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B235214-AF28-47C7-A237-50FA0FDAB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27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458C6A-27BF-455A-B0B2-FCBDF635E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2453B06-E7D8-4BDF-8EA3-1299304C2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958-9CA9-4506-A545-D9BFC044B150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FE771E8-D2B0-418C-8055-2658CED71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E56198-2843-4F75-9B11-24BB11701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74A391B-774F-4090-A24B-B42109A97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ACB4-CD1A-4A2C-BA9E-9297CEB50CFB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477E59E-0C5D-4B82-BAEE-15099F506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DE89227-F24B-4265-8A58-BB2CA4976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80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D70DD8-135A-404D-A97C-B203EB1AE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0307F2-D408-49C1-A6DF-6ECD0C411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925001-3888-4BD5-8A6F-0FD89974A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827CC9-BE91-4ABA-881A-DFDED606C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B607-631F-4C59-8281-15F9B2B3D1FD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5D3A87-356A-4A01-A724-1AB6C494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30DACD-23F3-463A-BA54-2FE890162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85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39A914-E324-4734-92DE-D89ABACF2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5C1F276-EFC1-4717-9E57-7D89D877B3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9E749A9-F783-4A8E-A244-7A1C09DED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EA8C00A-2467-4BC9-BD59-6ED15B77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DE56-B5A2-4216-89FE-6F426172DDB0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F3C210-0679-40AE-A55C-4D812AFC8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F22648-C3B9-4FBA-B0BC-F816A7069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91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B09866E-5465-45D1-8DAD-E2375E218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7815F4-F6BE-49C8-9CEE-30B810F33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37A012-8884-482B-AE78-4403870AC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0695-1F5F-42F8-A3DC-E5688E6D5D29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C0B18A-13AD-486B-A2FE-230C5C75C1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38C866-0D55-4596-9305-266DBE474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962F9-8937-498C-A253-6E86E1F85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01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A7A203-A676-4A2A-A6A2-655CDBC164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研究手法と論文の構成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8D91E2-4F76-4E0F-9DCC-998596BA2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9174"/>
            <a:ext cx="9144000" cy="1655762"/>
          </a:xfrm>
        </p:spPr>
        <p:txBody>
          <a:bodyPr/>
          <a:lstStyle/>
          <a:p>
            <a:r>
              <a:rPr kumimoji="1" lang="ja-JP" altLang="en-US" dirty="0"/>
              <a:t>情報理工学研究科</a:t>
            </a:r>
            <a:endParaRPr kumimoji="1" lang="en-US" altLang="ja-JP" dirty="0"/>
          </a:p>
          <a:p>
            <a:r>
              <a:rPr lang="ja-JP" altLang="en-US" dirty="0"/>
              <a:t>島川　博光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FF7DFA0-6969-413F-8510-627252C2F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966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8CF3A9-1003-4B81-8F10-F80CB0979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387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論文を英語で書くための基本スタンス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E95AE3-E5D2-4D12-9484-2858254AE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950"/>
            <a:ext cx="10515600" cy="5301050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１</a:t>
            </a:r>
            <a:r>
              <a:rPr lang="ja-JP" altLang="ja-JP" dirty="0">
                <a:solidFill>
                  <a:srgbClr val="FF0000"/>
                </a:solidFill>
              </a:rPr>
              <a:t>文は短く</a:t>
            </a:r>
            <a:r>
              <a:rPr lang="ja-JP" altLang="ja-JP" dirty="0"/>
              <a:t>！ 一般に、</a:t>
            </a:r>
            <a:r>
              <a:rPr lang="ja-JP" altLang="ja-JP" b="1" dirty="0"/>
              <a:t>25 語未満 </a:t>
            </a:r>
            <a:r>
              <a:rPr lang="ja-JP" altLang="ja-JP" dirty="0"/>
              <a:t>(混乱は文の長さに比例)</a:t>
            </a:r>
            <a:endParaRPr lang="en-US" altLang="ja-JP" dirty="0"/>
          </a:p>
          <a:p>
            <a:r>
              <a:rPr lang="ja-JP" altLang="ja-JP" dirty="0"/>
              <a:t>受動態よりも</a:t>
            </a:r>
            <a:r>
              <a:rPr lang="ja-JP" altLang="ja-JP" dirty="0">
                <a:solidFill>
                  <a:srgbClr val="FF0000"/>
                </a:solidFill>
              </a:rPr>
              <a:t>能動態</a:t>
            </a:r>
            <a:r>
              <a:rPr lang="ja-JP" altLang="ja-JP" dirty="0"/>
              <a:t>を優先</a:t>
            </a:r>
            <a:endParaRPr lang="en-US" altLang="ja-JP" dirty="0"/>
          </a:p>
          <a:p>
            <a:r>
              <a:rPr lang="ja-JP" altLang="ja-JP" dirty="0"/>
              <a:t>主動詞を早めに</a:t>
            </a:r>
            <a:r>
              <a:rPr lang="ja-JP" altLang="en-US" dirty="0"/>
              <a:t>置く</a:t>
            </a:r>
            <a:endParaRPr lang="en-US" altLang="ja-JP" dirty="0"/>
          </a:p>
          <a:p>
            <a:pPr lvl="1"/>
            <a:r>
              <a:rPr lang="ja-JP" altLang="ja-JP" dirty="0"/>
              <a:t>大量の名詞句に</a:t>
            </a:r>
            <a:r>
              <a:rPr lang="ja-JP" altLang="en-US" dirty="0"/>
              <a:t>やったことを埋め込まない</a:t>
            </a:r>
            <a:endParaRPr lang="en-US" altLang="ja-JP" dirty="0"/>
          </a:p>
          <a:p>
            <a:r>
              <a:rPr lang="ja-JP" altLang="ja-JP" dirty="0"/>
              <a:t>異なるアイデアを明確に結び付ける</a:t>
            </a:r>
            <a:endParaRPr lang="en-US" altLang="ja-JP" dirty="0"/>
          </a:p>
          <a:p>
            <a:pPr lvl="1"/>
            <a:r>
              <a:rPr lang="ja-JP" altLang="ja-JP" dirty="0"/>
              <a:t>読者</a:t>
            </a:r>
            <a:r>
              <a:rPr lang="ja-JP" altLang="en-US" dirty="0"/>
              <a:t>に</a:t>
            </a:r>
            <a:r>
              <a:rPr lang="ja-JP" altLang="ja-JP" dirty="0"/>
              <a:t>簡単に</a:t>
            </a:r>
            <a:r>
              <a:rPr lang="ja-JP" altLang="en-US" dirty="0"/>
              <a:t>結び付けさせることが重要．図を併用するとよい．</a:t>
            </a:r>
            <a:endParaRPr lang="en-US" altLang="ja-JP" dirty="0"/>
          </a:p>
          <a:p>
            <a:r>
              <a:rPr lang="ja-JP" altLang="ja-JP" dirty="0"/>
              <a:t> 前置詞を正確に使う </a:t>
            </a:r>
            <a:endParaRPr lang="en-US" altLang="ja-JP" dirty="0"/>
          </a:p>
          <a:p>
            <a:pPr lvl="1"/>
            <a:r>
              <a:rPr lang="ja-JP" altLang="ja-JP" dirty="0"/>
              <a:t>似たような表現に根本的に異なる意味を与えること</a:t>
            </a:r>
            <a:r>
              <a:rPr lang="ja-JP" altLang="en-US" dirty="0"/>
              <a:t>ある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論理の流れが途切れない</a:t>
            </a:r>
            <a:r>
              <a:rPr lang="ja-JP" altLang="en-US" dirty="0"/>
              <a:t>ようにする</a:t>
            </a:r>
            <a:endParaRPr lang="en-US" altLang="ja-JP" dirty="0"/>
          </a:p>
          <a:p>
            <a:pPr lvl="1"/>
            <a:r>
              <a:rPr lang="ja-JP" altLang="ja-JP" dirty="0"/>
              <a:t>主なアイデアが長く中断されると</a:t>
            </a:r>
            <a:r>
              <a:rPr lang="ja-JP" altLang="en-US" dirty="0"/>
              <a:t>，</a:t>
            </a:r>
            <a:r>
              <a:rPr lang="ja-JP" altLang="ja-JP" dirty="0"/>
              <a:t>読</a:t>
            </a:r>
            <a:r>
              <a:rPr lang="ja-JP" altLang="en-US" dirty="0"/>
              <a:t>めない．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だから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だから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ja-JP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ja-JP" altLang="ja-JP" dirty="0"/>
              <a:t> 段落の力を無駄にしない </a:t>
            </a:r>
            <a:endParaRPr lang="en-US" altLang="ja-JP" dirty="0"/>
          </a:p>
          <a:p>
            <a:pPr lvl="1"/>
            <a:r>
              <a:rPr lang="ja-JP" altLang="en-US" dirty="0"/>
              <a:t>通常，</a:t>
            </a:r>
            <a:r>
              <a:rPr lang="en-US" altLang="ja-JP" b="1" dirty="0"/>
              <a:t>1</a:t>
            </a:r>
            <a:r>
              <a:rPr lang="ja-JP" altLang="en-US" b="1" dirty="0"/>
              <a:t>段落は４行から５行</a:t>
            </a:r>
            <a:endParaRPr lang="en-US" altLang="ja-JP" b="1" dirty="0"/>
          </a:p>
          <a:p>
            <a:r>
              <a:rPr lang="ja-JP" altLang="en-US" dirty="0"/>
              <a:t>中立</a:t>
            </a:r>
            <a:r>
              <a:rPr lang="ja-JP" altLang="ja-JP" dirty="0"/>
              <a:t>で</a:t>
            </a:r>
            <a:r>
              <a:rPr lang="ja-JP" altLang="en-US" dirty="0"/>
              <a:t>，</a:t>
            </a:r>
            <a:r>
              <a:rPr lang="ja-JP" altLang="en-US" dirty="0">
                <a:solidFill>
                  <a:srgbClr val="FF0000"/>
                </a:solidFill>
              </a:rPr>
              <a:t>専門的</a:t>
            </a:r>
            <a:r>
              <a:rPr lang="ja-JP" altLang="ja-JP" dirty="0"/>
              <a:t>で</a:t>
            </a:r>
            <a:r>
              <a:rPr lang="ja-JP" altLang="en-US" dirty="0"/>
              <a:t>，</a:t>
            </a:r>
            <a:r>
              <a:rPr lang="ja-JP" altLang="ja-JP" dirty="0"/>
              <a:t>落ち着いた口調</a:t>
            </a:r>
            <a:r>
              <a:rPr lang="ja-JP" altLang="en-US" dirty="0"/>
              <a:t>を心がける</a:t>
            </a:r>
            <a:endParaRPr lang="en-US" altLang="ja-JP" dirty="0"/>
          </a:p>
          <a:p>
            <a:pPr lvl="1"/>
            <a:r>
              <a:rPr lang="ja-JP" altLang="en-US" dirty="0"/>
              <a:t>その分野の先駆者が使った有名な概念は，その通りに使う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7A06ACB-9843-4475-9309-231067F16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16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3707C5-2103-4724-93D2-E79519C26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よい心がけ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E6A83E-E4DE-4289-AB26-54283C755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ja-JP" dirty="0"/>
              <a:t>書いたものはすべて</a:t>
            </a:r>
            <a:r>
              <a:rPr lang="ja-JP" altLang="en-US" dirty="0">
                <a:solidFill>
                  <a:srgbClr val="FF0000"/>
                </a:solidFill>
              </a:rPr>
              <a:t>見直す</a:t>
            </a:r>
            <a:endParaRPr lang="en-US" altLang="ja-JP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ja-JP" dirty="0"/>
              <a:t>同僚から</a:t>
            </a:r>
            <a:r>
              <a:rPr lang="ja-JP" altLang="en-US" dirty="0"/>
              <a:t>意見を聞く．特に</a:t>
            </a:r>
            <a:r>
              <a:rPr lang="ja-JP" altLang="ja-JP" dirty="0"/>
              <a:t>研究</a:t>
            </a:r>
            <a:r>
              <a:rPr lang="ja-JP" altLang="en-US" dirty="0"/>
              <a:t>の指導者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章割から</a:t>
            </a:r>
            <a:r>
              <a:rPr lang="ja-JP" altLang="ja-JP" dirty="0"/>
              <a:t>始め</a:t>
            </a:r>
            <a:r>
              <a:rPr lang="ja-JP" altLang="en-US" dirty="0"/>
              <a:t>，</a:t>
            </a:r>
            <a:r>
              <a:rPr lang="ja-JP" altLang="ja-JP" dirty="0"/>
              <a:t>文書全体を計画する</a:t>
            </a:r>
            <a:endParaRPr lang="en-US" altLang="ja-JP" dirty="0"/>
          </a:p>
          <a:p>
            <a:pPr lvl="1"/>
            <a:r>
              <a:rPr lang="ja-JP" altLang="en-US" dirty="0"/>
              <a:t>章割から始めることを知らない人が意外に多い</a:t>
            </a:r>
            <a:endParaRPr lang="en-US" altLang="ja-JP" dirty="0"/>
          </a:p>
          <a:p>
            <a:pPr lvl="1"/>
            <a:r>
              <a:rPr lang="ja-JP" altLang="en-US" dirty="0"/>
              <a:t>章割も１章から作るのではない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ja-JP" dirty="0"/>
              <a:t>書くのに時間がかかる！ </a:t>
            </a:r>
            <a:endParaRPr lang="en-US" altLang="ja-JP" dirty="0"/>
          </a:p>
          <a:p>
            <a:pPr lvl="1"/>
            <a:r>
              <a:rPr lang="ja-JP" altLang="ja-JP" dirty="0"/>
              <a:t>十分な時間を割り当てて</a:t>
            </a:r>
            <a:r>
              <a:rPr lang="ja-JP" altLang="en-US" dirty="0"/>
              <a:t>，余裕を見ておく．１ヶ月は覚悟すべき</a:t>
            </a:r>
            <a:endParaRPr lang="en-US" altLang="ja-JP" dirty="0"/>
          </a:p>
          <a:p>
            <a:pPr lvl="1"/>
            <a:r>
              <a:rPr lang="ja-JP" altLang="en-US" b="1" dirty="0"/>
              <a:t>自動翻訳</a:t>
            </a:r>
            <a:r>
              <a:rPr lang="ja-JP" altLang="en-US" dirty="0"/>
              <a:t>，</a:t>
            </a:r>
            <a:r>
              <a:rPr lang="ja-JP" altLang="ja-JP" b="1" dirty="0"/>
              <a:t>スペルチェッカ</a:t>
            </a:r>
            <a:r>
              <a:rPr lang="ja-JP" altLang="ja-JP" dirty="0"/>
              <a:t>を使用</a:t>
            </a:r>
            <a:r>
              <a:rPr lang="ja-JP" altLang="en-US" dirty="0"/>
              <a:t>する</a:t>
            </a:r>
            <a:br>
              <a:rPr lang="en-US" altLang="ja-JP" dirty="0"/>
            </a:br>
            <a:r>
              <a:rPr lang="ja-JP" altLang="ja-JP" dirty="0"/>
              <a:t>ただし</a:t>
            </a:r>
            <a:r>
              <a:rPr lang="ja-JP" altLang="en-US" dirty="0"/>
              <a:t>，過信しない．</a:t>
            </a:r>
            <a:r>
              <a:rPr lang="ja-JP" altLang="ja-JP" dirty="0"/>
              <a:t>だまされる</a:t>
            </a:r>
            <a:r>
              <a:rPr lang="ja-JP" altLang="en-US" dirty="0"/>
              <a:t>ことが非常に多い．</a:t>
            </a:r>
            <a:br>
              <a:rPr lang="en-US" altLang="ja-JP" dirty="0"/>
            </a:br>
            <a:r>
              <a:rPr lang="ja-JP" altLang="en-US" dirty="0">
                <a:solidFill>
                  <a:srgbClr val="FF0000"/>
                </a:solidFill>
              </a:rPr>
              <a:t>見直さないと</a:t>
            </a:r>
            <a:r>
              <a:rPr lang="ja-JP" altLang="en-US" dirty="0"/>
              <a:t>，自分の書きたいことと異なることが書かれている．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ja-JP" dirty="0"/>
              <a:t>柔軟な態度を保つ </a:t>
            </a:r>
            <a:r>
              <a:rPr lang="ja-JP" altLang="en-US" dirty="0"/>
              <a:t>　　</a:t>
            </a:r>
            <a:r>
              <a:rPr lang="ja-JP" altLang="ja-JP" dirty="0"/>
              <a:t>改訂は良いこと</a:t>
            </a:r>
            <a:r>
              <a:rPr lang="en-US" altLang="ja-JP" dirty="0"/>
              <a:t> 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F6E2FC-B29F-45ED-A3B4-85A84B0A8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45043529-EB72-4213-8046-0F27519A366B}"/>
              </a:ext>
            </a:extLst>
          </p:cNvPr>
          <p:cNvSpPr/>
          <p:nvPr/>
        </p:nvSpPr>
        <p:spPr>
          <a:xfrm>
            <a:off x="4473145" y="5645621"/>
            <a:ext cx="432487" cy="46955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350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9549CF-032D-4BEB-83FE-7AA365A73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IMRAD: 100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年前に確立された</a:t>
            </a:r>
            <a:r>
              <a:rPr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論文構成</a:t>
            </a:r>
            <a:endParaRPr lang="en-US" altLang="ja-JP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B13240-9ABE-47CF-8ADC-A3DF50A77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ja-JP" dirty="0"/>
              <a:t>他人が</a:t>
            </a:r>
            <a:r>
              <a:rPr lang="ja-JP" altLang="en-US" dirty="0"/>
              <a:t>提案</a:t>
            </a:r>
            <a:r>
              <a:rPr lang="ja-JP" altLang="ja-JP" dirty="0"/>
              <a:t>を理解し、独自に検証することができ</a:t>
            </a:r>
            <a:r>
              <a:rPr lang="ja-JP" altLang="en-US" dirty="0"/>
              <a:t>ることが目的</a:t>
            </a:r>
            <a:endParaRPr lang="en-US" altLang="ja-JP" dirty="0"/>
          </a:p>
          <a:p>
            <a:r>
              <a:rPr lang="en-US" altLang="ja-JP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ntroduction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　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問題は何か？</a:t>
            </a:r>
            <a:endParaRPr lang="ja-JP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aterials and </a:t>
            </a:r>
            <a:r>
              <a:rPr lang="en-US" altLang="ja-JP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ethods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どのように解決するか？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esults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結果は何か？</a:t>
            </a:r>
            <a:endParaRPr lang="ja-JP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 (Methods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Results) </a:t>
            </a:r>
          </a:p>
          <a:p>
            <a:r>
              <a:rPr lang="en-US" altLang="ja-JP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nalysis and </a:t>
            </a:r>
            <a:r>
              <a:rPr lang="en-US" altLang="ja-JP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iscussion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結果は何を意味するか？</a:t>
            </a:r>
            <a:endParaRPr lang="ja-JP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</a:t>
            </a:r>
          </a:p>
          <a:p>
            <a:pPr lvl="1"/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Restatement of Results</a:t>
            </a:r>
          </a:p>
          <a:p>
            <a:pPr lvl="1"/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Concluding Remarks</a:t>
            </a:r>
          </a:p>
          <a:p>
            <a:pPr lvl="1"/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Plan</a:t>
            </a:r>
            <a:endParaRPr lang="ja-JP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EEEDC3C-8ACA-4A85-AAE8-D40C1934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566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7C6DE1-7093-46D5-B7BF-EDC41477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論文での主張は１つに絞る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ADBBAA-CE5A-420C-952B-7722582EE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以下の質問に答えるつもりで構成する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</a:t>
            </a:r>
            <a:r>
              <a:rPr lang="ja-JP" altLang="ja-JP" dirty="0"/>
              <a:t>この論文で報告</a:t>
            </a:r>
            <a:r>
              <a:rPr lang="ja-JP" altLang="en-US" dirty="0"/>
              <a:t>す</a:t>
            </a:r>
            <a:r>
              <a:rPr lang="ja-JP" altLang="ja-JP" dirty="0"/>
              <a:t>る</a:t>
            </a:r>
            <a:r>
              <a:rPr lang="ja-JP" altLang="ja-JP" b="1" dirty="0">
                <a:solidFill>
                  <a:srgbClr val="0070C0"/>
                </a:solidFill>
              </a:rPr>
              <a:t>作業を行う前は知ら</a:t>
            </a:r>
            <a:r>
              <a:rPr lang="ja-JP" altLang="en-US" b="1" dirty="0">
                <a:solidFill>
                  <a:srgbClr val="0070C0"/>
                </a:solidFill>
              </a:rPr>
              <a:t>れてい</a:t>
            </a:r>
            <a:r>
              <a:rPr lang="ja-JP" altLang="ja-JP" b="1" dirty="0">
                <a:solidFill>
                  <a:srgbClr val="0070C0"/>
                </a:solidFill>
              </a:rPr>
              <a:t>なかった</a:t>
            </a:r>
            <a:r>
              <a:rPr lang="ja-JP" altLang="ja-JP" dirty="0"/>
              <a:t>が</a:t>
            </a:r>
            <a:r>
              <a:rPr lang="ja-JP" altLang="en-US" dirty="0"/>
              <a:t>，</a:t>
            </a:r>
            <a:br>
              <a:rPr lang="en-US" altLang="ja-JP" dirty="0"/>
            </a:br>
            <a:r>
              <a:rPr lang="ja-JP" altLang="en-US" dirty="0"/>
              <a:t>　</a:t>
            </a:r>
            <a:r>
              <a:rPr lang="ja-JP" altLang="en-US" b="1" dirty="0">
                <a:solidFill>
                  <a:srgbClr val="FF0000"/>
                </a:solidFill>
              </a:rPr>
              <a:t>作業後，判った</a:t>
            </a:r>
            <a:r>
              <a:rPr lang="ja-JP" altLang="ja-JP" b="1" dirty="0">
                <a:solidFill>
                  <a:srgbClr val="FF0000"/>
                </a:solidFill>
              </a:rPr>
              <a:t>こと</a:t>
            </a:r>
            <a:r>
              <a:rPr lang="ja-JP" altLang="ja-JP" dirty="0"/>
              <a:t>は何ですか?</a:t>
            </a:r>
            <a:r>
              <a:rPr lang="ja-JP" altLang="en-US" dirty="0"/>
              <a:t>」</a:t>
            </a:r>
            <a:endParaRPr lang="en-US" altLang="ja-JP" dirty="0"/>
          </a:p>
          <a:p>
            <a:pPr lvl="1"/>
            <a:r>
              <a:rPr lang="ja-JP" altLang="en-US" dirty="0">
                <a:solidFill>
                  <a:srgbClr val="0070C0"/>
                </a:solidFill>
              </a:rPr>
              <a:t>あなた以外の人が知っていたこと</a:t>
            </a:r>
            <a:r>
              <a:rPr lang="ja-JP" altLang="en-US" dirty="0"/>
              <a:t>を明らかにしても意味がない</a:t>
            </a:r>
            <a:endParaRPr lang="en-US" altLang="ja-JP" dirty="0"/>
          </a:p>
          <a:p>
            <a:pPr lvl="1"/>
            <a:r>
              <a:rPr lang="ja-JP" altLang="en-US" b="1" dirty="0">
                <a:solidFill>
                  <a:srgbClr val="FF0000"/>
                </a:solidFill>
              </a:rPr>
              <a:t>新たな知見</a:t>
            </a:r>
            <a:r>
              <a:rPr lang="ja-JP" altLang="en-US" dirty="0"/>
              <a:t>を</a:t>
            </a:r>
            <a:r>
              <a:rPr lang="ja-JP" altLang="en-US" dirty="0">
                <a:solidFill>
                  <a:srgbClr val="FF0000"/>
                </a:solidFill>
              </a:rPr>
              <a:t>１つに絞って</a:t>
            </a:r>
            <a:r>
              <a:rPr lang="ja-JP" altLang="en-US" dirty="0"/>
              <a:t>書くという方針を立てる</a:t>
            </a:r>
            <a:endParaRPr lang="en-US" altLang="ja-JP" dirty="0"/>
          </a:p>
          <a:p>
            <a:pPr lvl="1"/>
            <a:r>
              <a:rPr lang="ja-JP" altLang="en-US" dirty="0"/>
              <a:t>新たな知見であることを証明するため，</a:t>
            </a:r>
            <a:r>
              <a:rPr lang="ja-JP" altLang="en-US" b="1" dirty="0">
                <a:solidFill>
                  <a:srgbClr val="00B050"/>
                </a:solidFill>
              </a:rPr>
              <a:t>既存手法を参考文献に</a:t>
            </a:r>
            <a:endParaRPr lang="en-US" altLang="ja-JP" b="1" dirty="0">
              <a:solidFill>
                <a:srgbClr val="00B050"/>
              </a:solidFill>
            </a:endParaRPr>
          </a:p>
          <a:p>
            <a:endParaRPr lang="en-US" altLang="ja-JP" dirty="0"/>
          </a:p>
          <a:p>
            <a:r>
              <a:rPr lang="ja-JP" altLang="en-US" dirty="0"/>
              <a:t>判ったことが複数あるなら，別の論文にしたほうが得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D19E04A-6337-451A-872F-E3EFF0B0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284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45CB8B-8597-4B2E-85D4-57E10A4FC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paper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よりも先に</a:t>
            </a:r>
            <a:b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Extended Abstract</a:t>
            </a:r>
            <a:r>
              <a:rPr kumimoji="1" lang="ja-JP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を提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出する場合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72267-2570-430F-82DB-D43F12F9D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Extended Abstract</a:t>
            </a:r>
            <a:endParaRPr lang="en-US" altLang="ja-JP" dirty="0"/>
          </a:p>
          <a:p>
            <a:pPr lvl="1"/>
            <a:r>
              <a:rPr lang="ja-JP" altLang="en-US" dirty="0"/>
              <a:t>一般的な</a:t>
            </a:r>
            <a:r>
              <a:rPr lang="ja-JP" altLang="ja-JP" dirty="0"/>
              <a:t>アブストラクトよりも詳細が含まれ</a:t>
            </a:r>
            <a:r>
              <a:rPr lang="ja-JP" altLang="en-US" dirty="0"/>
              <a:t>る</a:t>
            </a:r>
            <a:endParaRPr lang="en-US" altLang="ja-JP" dirty="0"/>
          </a:p>
          <a:p>
            <a:pPr lvl="1"/>
            <a:r>
              <a:rPr lang="ja-JP" altLang="en-US" dirty="0"/>
              <a:t>い</a:t>
            </a:r>
            <a:r>
              <a:rPr lang="ja-JP" altLang="ja-JP" dirty="0"/>
              <a:t>くつかの表や図が含まれて</a:t>
            </a:r>
            <a:r>
              <a:rPr lang="ja-JP" altLang="en-US" dirty="0"/>
              <a:t>る</a:t>
            </a:r>
            <a:r>
              <a:rPr lang="ja-JP" altLang="ja-JP" dirty="0"/>
              <a:t> </a:t>
            </a:r>
            <a:endParaRPr lang="en-US" altLang="ja-JP" dirty="0"/>
          </a:p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Extended Abstract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で，</a:t>
            </a:r>
            <a:r>
              <a:rPr lang="ja-JP" altLang="ja-JP" dirty="0"/>
              <a:t>ジャーナルや会議</a:t>
            </a:r>
            <a:r>
              <a:rPr lang="ja-JP" altLang="en-US" dirty="0"/>
              <a:t>は，</a:t>
            </a:r>
            <a:r>
              <a:rPr lang="ja-JP" altLang="ja-JP" dirty="0"/>
              <a:t>執筆</a:t>
            </a:r>
            <a:r>
              <a:rPr lang="ja-JP" altLang="en-US" dirty="0"/>
              <a:t>中の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paper</a:t>
            </a:r>
            <a:r>
              <a:rPr lang="ja-JP" altLang="ja-JP" dirty="0"/>
              <a:t>に関心があるかどうか</a:t>
            </a:r>
            <a:r>
              <a:rPr lang="ja-JP" altLang="en-US" dirty="0"/>
              <a:t>を</a:t>
            </a:r>
            <a:r>
              <a:rPr lang="ja-JP" altLang="ja-JP" dirty="0"/>
              <a:t>判断</a:t>
            </a:r>
            <a:r>
              <a:rPr lang="ja-JP" altLang="en-US" dirty="0"/>
              <a:t>する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3410ADA-A64E-4F7E-8A8D-7FC0BF3A7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DFBC335B-7B39-4B5D-9D41-E293135D6FAA}"/>
              </a:ext>
            </a:extLst>
          </p:cNvPr>
          <p:cNvSpPr/>
          <p:nvPr/>
        </p:nvSpPr>
        <p:spPr>
          <a:xfrm>
            <a:off x="1952367" y="4220047"/>
            <a:ext cx="7883611" cy="2278620"/>
          </a:xfrm>
          <a:prstGeom prst="wedgeRoundRectCallout">
            <a:avLst>
              <a:gd name="adj1" fmla="val -43247"/>
              <a:gd name="adj2" fmla="val -622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Extended Abstract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のため，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先に</a:t>
            </a: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の構成と書き方を説明するが，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一般的には，</a:t>
            </a: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paper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を仕上げたあとに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書く</a:t>
            </a:r>
          </a:p>
        </p:txBody>
      </p:sp>
    </p:spTree>
    <p:extLst>
      <p:ext uri="{BB962C8B-B14F-4D97-AF65-F5344CB8AC3E}">
        <p14:creationId xmlns:p14="http://schemas.microsoft.com/office/powerpoint/2010/main" val="849529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E6A84E-03C5-4FDB-9763-9F2AA0E17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そもそも，よい</a:t>
            </a:r>
            <a:r>
              <a:rPr kumimoji="1"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Abstarct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とは？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B8F23A-4209-41C9-B445-7008FB3A5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以下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を簡潔に記述したもの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何をどのように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研究した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か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What and How</a:t>
            </a:r>
          </a:p>
          <a:p>
            <a:pPr lvl="1"/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何を発見したか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Result</a:t>
            </a:r>
          </a:p>
          <a:p>
            <a:pPr lvl="1"/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発見が何を意味するか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Implication</a:t>
            </a:r>
          </a:p>
          <a:p>
            <a:pPr lvl="1"/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対照的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な書き方：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単に論文を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短くした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だけの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たとえ提案手法に興味を持ってくれた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読者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がいても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b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結果と結論を知るために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Paper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を読む必要があ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る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D0FC378-D53D-40A0-B54B-48CDBA0E1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434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627CBC-5546-42AE-BC29-448B2320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査読に通るためには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は重要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93D3F5-CFBB-4D21-887A-88151DE57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査読者は，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Title, Abstract, Section Title,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図や表，本文の順に見る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により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査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読者は基本的な内容をすばやく判断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提出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論文と自分の興味との関連性を判断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論文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全体を読むかどうかを決定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調査結果と結論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具体的である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と，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査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読者は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，通そうと思って本文を読む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そうでない場合，最初から悪いところ探して，落としにかかってくる．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一般の読者は，ほしい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情報を得るために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paper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を読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む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手間を省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ける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69C3EC-A4EE-43A1-B7E5-6DFF676E1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945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FEC579-0552-48E8-84E3-5C5F6EE7D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の構成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01E69D-B964-4142-990D-BC199047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7332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ja-JP" altLang="ja-JP" dirty="0"/>
              <a:t>論文の残りの部分とは独立して</a:t>
            </a:r>
            <a:r>
              <a:rPr lang="ja-JP" altLang="en-US" dirty="0"/>
              <a:t>書くべき</a:t>
            </a:r>
            <a:endParaRPr lang="en-US" altLang="ja-JP" dirty="0"/>
          </a:p>
          <a:p>
            <a:pPr lvl="1"/>
            <a:r>
              <a:rPr lang="ja-JP" altLang="ja-JP" dirty="0"/>
              <a:t>できるだけ標準的な単語やフレーズを使用</a:t>
            </a:r>
            <a:endParaRPr lang="en-US" altLang="ja-JP" dirty="0"/>
          </a:p>
          <a:p>
            <a:pPr lvl="1"/>
            <a:r>
              <a:rPr lang="ja-JP" altLang="ja-JP" dirty="0"/>
              <a:t>なじみのない用語や略語を</a:t>
            </a:r>
            <a:r>
              <a:rPr lang="ja-JP" altLang="en-US" dirty="0"/>
              <a:t>使うときは</a:t>
            </a:r>
            <a:r>
              <a:rPr lang="ja-JP" altLang="ja-JP" dirty="0"/>
              <a:t>定義</a:t>
            </a:r>
            <a:r>
              <a:rPr lang="ja-JP" altLang="en-US" dirty="0"/>
              <a:t>する</a:t>
            </a:r>
            <a:endParaRPr lang="en-US" altLang="ja-JP" dirty="0"/>
          </a:p>
          <a:p>
            <a:pPr lvl="1"/>
            <a:r>
              <a:rPr lang="ja-JP" altLang="ja-JP" dirty="0"/>
              <a:t>論文の本文への言及は</a:t>
            </a:r>
            <a:r>
              <a:rPr lang="ja-JP" altLang="en-US" dirty="0"/>
              <a:t>しない．</a:t>
            </a:r>
            <a:endParaRPr lang="en-US" altLang="ja-JP" dirty="0"/>
          </a:p>
          <a:p>
            <a:r>
              <a:rPr lang="ja-JP" altLang="ja-JP" dirty="0"/>
              <a:t>論文と同じ</a:t>
            </a:r>
            <a:r>
              <a:rPr lang="ja-JP" altLang="en-US" dirty="0"/>
              <a:t>構成要素</a:t>
            </a:r>
            <a:r>
              <a:rPr lang="ja-JP" altLang="ja-JP" dirty="0"/>
              <a:t>で</a:t>
            </a:r>
            <a:r>
              <a:rPr lang="ja-JP" altLang="en-US" dirty="0"/>
              <a:t>書く</a:t>
            </a:r>
            <a:endParaRPr lang="en-US" altLang="ja-JP" dirty="0"/>
          </a:p>
          <a:p>
            <a:pPr lvl="1"/>
            <a:r>
              <a:rPr lang="ja-JP" altLang="ja-JP" dirty="0"/>
              <a:t>研究の主な目的と範囲、または</a:t>
            </a:r>
            <a:r>
              <a:rPr lang="ja-JP" altLang="en-US" dirty="0"/>
              <a:t>論文</a:t>
            </a:r>
            <a:r>
              <a:rPr lang="ja-JP" altLang="ja-JP" dirty="0"/>
              <a:t>を書いた理由を示すトピックから始め</a:t>
            </a:r>
            <a:r>
              <a:rPr lang="ja-JP" altLang="en-US" dirty="0"/>
              <a:t>る．</a:t>
            </a:r>
            <a:br>
              <a:rPr lang="en-US" altLang="ja-JP" dirty="0"/>
            </a:br>
            <a:r>
              <a:rPr lang="ja-JP" altLang="en-US" dirty="0"/>
              <a:t>ただし，</a:t>
            </a:r>
            <a:r>
              <a:rPr lang="ja-JP" altLang="ja-JP" dirty="0"/>
              <a:t>これらがタイトルから明らか</a:t>
            </a:r>
            <a:r>
              <a:rPr lang="ja-JP" altLang="en-US" dirty="0"/>
              <a:t>なら書かない</a:t>
            </a:r>
            <a:endParaRPr lang="en-US" altLang="ja-JP" dirty="0"/>
          </a:p>
          <a:p>
            <a:pPr lvl="1"/>
            <a:r>
              <a:rPr lang="ja-JP" altLang="ja-JP" dirty="0"/>
              <a:t>何が研究されか？</a:t>
            </a:r>
            <a:r>
              <a:rPr lang="ja-JP" altLang="en-US" dirty="0"/>
              <a:t>つまり，いかなる</a:t>
            </a:r>
            <a:r>
              <a:rPr lang="ja-JP" altLang="ja-JP" dirty="0"/>
              <a:t>仮説が検証され</a:t>
            </a:r>
            <a:r>
              <a:rPr lang="ja-JP" altLang="en-US" dirty="0"/>
              <a:t>た</a:t>
            </a:r>
            <a:r>
              <a:rPr lang="ja-JP" altLang="ja-JP" dirty="0"/>
              <a:t>か?</a:t>
            </a:r>
            <a:endParaRPr lang="en-US" altLang="ja-JP" dirty="0"/>
          </a:p>
          <a:p>
            <a:pPr lvl="1"/>
            <a:r>
              <a:rPr lang="ja-JP" altLang="en-US" dirty="0"/>
              <a:t>提案</a:t>
            </a:r>
            <a:r>
              <a:rPr lang="ja-JP" altLang="ja-JP" dirty="0"/>
              <a:t>方法を</a:t>
            </a:r>
            <a:r>
              <a:rPr lang="ja-JP" altLang="en-US" dirty="0"/>
              <a:t>簡潔に</a:t>
            </a:r>
            <a:r>
              <a:rPr lang="ja-JP" altLang="ja-JP" dirty="0"/>
              <a:t>説明</a:t>
            </a:r>
            <a:endParaRPr lang="en-US" altLang="ja-JP" dirty="0"/>
          </a:p>
          <a:p>
            <a:pPr lvl="2"/>
            <a:r>
              <a:rPr lang="ja-JP" altLang="ja-JP" dirty="0"/>
              <a:t>使用</a:t>
            </a:r>
            <a:r>
              <a:rPr lang="ja-JP" altLang="en-US" dirty="0"/>
              <a:t>した</a:t>
            </a:r>
            <a:r>
              <a:rPr lang="ja-JP" altLang="ja-JP" dirty="0"/>
              <a:t>アプローチのアイデアを読者に</a:t>
            </a:r>
            <a:r>
              <a:rPr lang="ja-JP" altLang="en-US" dirty="0"/>
              <a:t>示す．</a:t>
            </a:r>
            <a:br>
              <a:rPr lang="en-US" altLang="ja-JP" dirty="0"/>
            </a:br>
            <a:r>
              <a:rPr lang="ja-JP" altLang="ja-JP" dirty="0"/>
              <a:t>ただし、結果のコンテキストを提供する</a:t>
            </a:r>
            <a:r>
              <a:rPr lang="ja-JP" altLang="en-US" dirty="0"/>
              <a:t>ことで</a:t>
            </a:r>
            <a:r>
              <a:rPr lang="ja-JP" altLang="ja-JP" dirty="0"/>
              <a:t>十分</a:t>
            </a:r>
            <a:endParaRPr lang="en-US" altLang="ja-JP" dirty="0"/>
          </a:p>
          <a:p>
            <a:pPr lvl="1"/>
            <a:r>
              <a:rPr lang="ja-JP" altLang="en-US" dirty="0"/>
              <a:t>研究</a:t>
            </a:r>
            <a:r>
              <a:rPr lang="ja-JP" altLang="ja-JP" dirty="0"/>
              <a:t>結果を簡潔かつ正確に説明</a:t>
            </a:r>
            <a:endParaRPr lang="en-US" altLang="ja-JP" dirty="0"/>
          </a:p>
          <a:p>
            <a:pPr lvl="2"/>
            <a:r>
              <a:rPr lang="ja-JP" altLang="ja-JP" dirty="0"/>
              <a:t>具体的な結果を出</a:t>
            </a:r>
            <a:r>
              <a:rPr lang="ja-JP" altLang="en-US" dirty="0"/>
              <a:t>す</a:t>
            </a:r>
            <a:endParaRPr lang="en-US" altLang="ja-JP" dirty="0"/>
          </a:p>
          <a:p>
            <a:pPr lvl="2"/>
            <a:r>
              <a:rPr lang="ja-JP" altLang="en-US" dirty="0"/>
              <a:t>研究</a:t>
            </a:r>
            <a:r>
              <a:rPr lang="ja-JP" altLang="ja-JP" dirty="0"/>
              <a:t>結果が多すぎ</a:t>
            </a:r>
            <a:r>
              <a:rPr lang="ja-JP" altLang="en-US" dirty="0"/>
              <a:t>る</a:t>
            </a:r>
            <a:r>
              <a:rPr lang="ja-JP" altLang="ja-JP" dirty="0"/>
              <a:t>場合</a:t>
            </a:r>
            <a:r>
              <a:rPr lang="ja-JP" altLang="en-US" dirty="0"/>
              <a:t>，</a:t>
            </a:r>
            <a:r>
              <a:rPr lang="ja-JP" altLang="ja-JP" dirty="0"/>
              <a:t> 最も重要なものだけ</a:t>
            </a:r>
            <a:endParaRPr lang="en-US" altLang="ja-JP" dirty="0"/>
          </a:p>
          <a:p>
            <a:pPr lvl="1"/>
            <a:r>
              <a:rPr lang="ja-JP" altLang="ja-JP" dirty="0"/>
              <a:t>結論</a:t>
            </a:r>
            <a:r>
              <a:rPr lang="ja-JP" altLang="en-US" dirty="0"/>
              <a:t>として，</a:t>
            </a:r>
            <a:r>
              <a:rPr lang="ja-JP" altLang="ja-JP" dirty="0"/>
              <a:t>結果の意味は何か</a:t>
            </a:r>
            <a:r>
              <a:rPr lang="ja-JP" altLang="en-US" dirty="0"/>
              <a:t>を書く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92C97F-7459-4AED-B1FE-943A2093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459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457ECF-59B7-4CD3-B191-F9777EE92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の書き方（通常は，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paper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後）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38FB6E-551D-41F1-86ED-73DB2A651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fontScale="85000" lnSpcReduction="20000"/>
          </a:bodyPr>
          <a:lstStyle/>
          <a:p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タイトルにある情報を繰り返すこと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は避ける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はタイトルなしでは表示され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ることはない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不可解 (あいまい) にならずに、できるだけ簡潔に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必要な場合にのみ背景情報を提供し、その後は非常に簡潔に説明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既存技術や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矛盾する理論などは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「はじめに」に書く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論文の本文にないものは含めない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通常は 250 語以内 (150 または 100 語の制限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があることも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ja-JP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つの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段落にまとめ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る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Extended Abstract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では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段落分けが必要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paper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内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の重要な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キーワード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を使用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一般の著者が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検索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するの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を容易に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時制：　以下のどちらかで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一貫性を保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つ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「伝統的」アプローチ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現在形のみで書く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最近の論文の一部：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自分がしたことは過去形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提案する場合は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現在形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4C8D6A-B106-4639-81EA-EE624122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7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30709A-7070-4C70-A3A0-61924FCC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what, how, result, implication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を各１文で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5FDE6B-9DE6-404F-A4C6-592BB125D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492" y="1514947"/>
            <a:ext cx="6439930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paper presents a small device which enables you to operate presentation slides in a remote way.</a:t>
            </a:r>
            <a:r>
              <a:rPr lang="ja-JP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ja-JP" alt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ja-JP" alt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achieves</a:t>
            </a:r>
            <a:r>
              <a:rPr lang="ja-JP" alt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ja-JP" alt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ja-JP" alt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Bluetooth™ kit pluggable into a USB port, which is prepared in any PC. </a:t>
            </a:r>
            <a:r>
              <a:rPr lang="en-US" altLang="ja-JP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Presenters can operate their slides if they stay within 20 m from their PCs. </a:t>
            </a:r>
            <a:r>
              <a:rPr lang="en-US" altLang="ja-JP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can provide more impressive presentation among their audience from any place in a wide room.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5AC6EA-0A33-4A5A-B175-A212E76CA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47614CE1-C449-4B15-B521-278713179DE0}"/>
              </a:ext>
            </a:extLst>
          </p:cNvPr>
          <p:cNvSpPr/>
          <p:nvPr/>
        </p:nvSpPr>
        <p:spPr>
          <a:xfrm>
            <a:off x="7463481" y="1347467"/>
            <a:ext cx="4460789" cy="904231"/>
          </a:xfrm>
          <a:prstGeom prst="wedgeRoundRectCallout">
            <a:avLst>
              <a:gd name="adj1" fmla="val -61553"/>
              <a:gd name="adj2" fmla="val 105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you did and why: topic</a:t>
            </a: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854D3966-F554-44DB-8FBF-A71BA9704DAC}"/>
              </a:ext>
            </a:extLst>
          </p:cNvPr>
          <p:cNvSpPr/>
          <p:nvPr/>
        </p:nvSpPr>
        <p:spPr>
          <a:xfrm>
            <a:off x="7463481" y="2404098"/>
            <a:ext cx="4460789" cy="904231"/>
          </a:xfrm>
          <a:prstGeom prst="wedgeRoundRectCallout">
            <a:avLst>
              <a:gd name="adj1" fmla="val -61553"/>
              <a:gd name="adj2" fmla="val 10571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How: method</a:t>
            </a: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B8F43486-6362-4F67-A0B3-04FC1F1F103E}"/>
              </a:ext>
            </a:extLst>
          </p:cNvPr>
          <p:cNvSpPr/>
          <p:nvPr/>
        </p:nvSpPr>
        <p:spPr>
          <a:xfrm>
            <a:off x="7463481" y="3397979"/>
            <a:ext cx="4460789" cy="904231"/>
          </a:xfrm>
          <a:prstGeom prst="wedgeRoundRectCallout">
            <a:avLst>
              <a:gd name="adj1" fmla="val -61276"/>
              <a:gd name="adj2" fmla="val -18127"/>
              <a:gd name="adj3" fmla="val 16667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Result: n</a:t>
            </a:r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ew findings (</a:t>
            </a:r>
            <a:r>
              <a:rPr kumimoji="1"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定量的事実</a:t>
            </a:r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2C603089-5E07-43A1-AAB5-C36B0631186B}"/>
              </a:ext>
            </a:extLst>
          </p:cNvPr>
          <p:cNvSpPr/>
          <p:nvPr/>
        </p:nvSpPr>
        <p:spPr>
          <a:xfrm>
            <a:off x="7463481" y="4391860"/>
            <a:ext cx="4460789" cy="904231"/>
          </a:xfrm>
          <a:prstGeom prst="wedgeRoundRectCallout">
            <a:avLst>
              <a:gd name="adj1" fmla="val -61276"/>
              <a:gd name="adj2" fmla="val -18127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Conclusion: implication (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ご利益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スクロール: 横 9">
            <a:extLst>
              <a:ext uri="{FF2B5EF4-FFF2-40B4-BE49-F238E27FC236}">
                <a16:creationId xmlns:a16="http://schemas.microsoft.com/office/drawing/2014/main" id="{0F8993D3-7058-452D-AF33-031DE66B0F34}"/>
              </a:ext>
            </a:extLst>
          </p:cNvPr>
          <p:cNvSpPr/>
          <p:nvPr/>
        </p:nvSpPr>
        <p:spPr>
          <a:xfrm>
            <a:off x="1149178" y="5296091"/>
            <a:ext cx="9193427" cy="1425384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</a:t>
            </a: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と違い，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から書くべき．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を短く書かないといけない．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89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B7EF1-1434-4EBC-AE46-FB9986EB6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い</a:t>
            </a:r>
            <a:r>
              <a:rPr kumimoji="1" lang="ja-JP" altLang="en-US" dirty="0"/>
              <a:t>い論文を書くには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2EDE71-2DF9-4430-9E0D-7BD10CF5D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当然ながら，よい研究成果を出す．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論文は，よい研究成果を多くの人に使ってもらうための広報</a:t>
            </a: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論文は，結果であって，達成するべきゴールではない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研究では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仮説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Hypothesis)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を立て，それを証明する実験を計画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を決め，具体的コンテキストを想定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アイデア実現がもたす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とは何かの仮説を設定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それを証明する実験を具体的に計画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証明に必要な被験者もしくは標本の数　⇒　必要なら被験者からの同意書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実験結果を分析し，</a:t>
            </a:r>
            <a:r>
              <a:rPr lang="ja-JP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考察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(discuss)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する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研究成果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(Outcome)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正確に指定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(Specify)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する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9C35FF-D80F-45EC-ACAA-68603D81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29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5069ED-0BA2-A7E0-5528-38B343204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レポート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1FBAAE-367D-3543-A885-683A1B11C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前回の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Storyboard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を参考にして，各自の卒業論文，もしくは，新しいアイデアの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を作成せよ．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what, how, result, implication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を各１文で表現すること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今回が３回目の授業．６回目の授業にて，できるだけ多くの学生諸君に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Storyboard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を披露していただく．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発表してくれた学生諸君には加点する．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発表当日まで，授業で学んだことを受け，どれだけ修正しても良い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ご準備ください．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77BF0D3-9687-0C82-26D1-B804530D1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5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2939C8-8922-4065-B0E9-6AB4671F7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to Specify Your Outcome</a:t>
            </a:r>
            <a:b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ja-JP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研究結果を正確に記述するための考察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5FAD12-2F06-4939-9CAB-05EF2D5A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得られた結果から仮説が成り立つかを調べる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基本姿勢は「自らの仮説はすべての結果を説明できるか？」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通常は，仮説どおりの結果は，すべてにおいては出ない．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仮説を修正し，自らの結論を確定する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Storyboard</a:t>
            </a:r>
            <a:r>
              <a:rPr lang="ja-JP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を修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正し，自らの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why, what, how, implication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を確認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Storyboard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修正で，論文で示す論理の流れを自らに示す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最初の仮説からずれているので，論旨がぶれることがある．これを防ぐ．</a:t>
            </a:r>
          </a:p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論文で結論を導き出すために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図表とデータを揃える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必要なら検定する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ja-JP" altLang="en-US" dirty="0"/>
              <a:t>上田</a:t>
            </a:r>
            <a:r>
              <a:rPr lang="en-US" altLang="ja-JP" dirty="0"/>
              <a:t>, 44</a:t>
            </a:r>
            <a:r>
              <a:rPr lang="ja-JP" altLang="en-US" dirty="0"/>
              <a:t>の例題で学ぶ統計的検定と推定の解き方</a:t>
            </a:r>
            <a:r>
              <a:rPr lang="en-US" altLang="ja-JP" dirty="0"/>
              <a:t>, </a:t>
            </a:r>
            <a:r>
              <a:rPr lang="ja-JP" altLang="en-US" dirty="0"/>
              <a:t>オーム社</a:t>
            </a:r>
            <a:r>
              <a:rPr lang="en-US" altLang="ja-JP" dirty="0"/>
              <a:t>, 2009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2C3471D-6924-4BBB-B3B9-F15CA95E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24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D833D0-71CE-45A4-B788-DF88B4C44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実験結果のグラフや表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B73547-3E79-4411-97F8-C87902E0C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34449" cy="4667250"/>
          </a:xfrm>
        </p:spPr>
        <p:txBody>
          <a:bodyPr>
            <a:normAutofit/>
          </a:bodyPr>
          <a:lstStyle/>
          <a:p>
            <a:r>
              <a:rPr lang="ja-JP" altLang="en-US" dirty="0"/>
              <a:t>表は，</a:t>
            </a:r>
            <a:r>
              <a:rPr lang="ja-JP" altLang="en-US" dirty="0">
                <a:solidFill>
                  <a:srgbClr val="FF0000"/>
                </a:solidFill>
              </a:rPr>
              <a:t>対比</a:t>
            </a:r>
            <a:r>
              <a:rPr lang="ja-JP" altLang="en-US" dirty="0"/>
              <a:t>に</a:t>
            </a:r>
            <a:endParaRPr lang="en-US" altLang="ja-JP" dirty="0"/>
          </a:p>
          <a:p>
            <a:pPr lvl="1"/>
            <a:r>
              <a:rPr lang="en-US" altLang="ja-JP" dirty="0"/>
              <a:t>2</a:t>
            </a:r>
            <a:r>
              <a:rPr lang="ja-JP" altLang="en-US" dirty="0"/>
              <a:t>つ以上のものを比較するのに使う．</a:t>
            </a:r>
            <a:endParaRPr lang="en-US" altLang="ja-JP" dirty="0"/>
          </a:p>
          <a:p>
            <a:pPr lvl="1"/>
            <a:r>
              <a:rPr lang="ja-JP" altLang="en-US" dirty="0"/>
              <a:t>比較対象に順序がないなら</a:t>
            </a:r>
            <a:br>
              <a:rPr lang="en-US" altLang="ja-JP" dirty="0"/>
            </a:br>
            <a:r>
              <a:rPr lang="ja-JP" altLang="en-US" dirty="0"/>
              <a:t>表の方がよい．</a:t>
            </a:r>
          </a:p>
          <a:p>
            <a:endParaRPr lang="en-US" altLang="ja-JP" dirty="0"/>
          </a:p>
          <a:p>
            <a:r>
              <a:rPr lang="ja-JP" altLang="en-US" dirty="0"/>
              <a:t>グラフは、</a:t>
            </a:r>
            <a:br>
              <a:rPr lang="en-US" altLang="ja-JP" dirty="0"/>
            </a:br>
            <a:r>
              <a:rPr lang="ja-JP" altLang="en-US" dirty="0">
                <a:solidFill>
                  <a:srgbClr val="FF0000"/>
                </a:solidFill>
              </a:rPr>
              <a:t>横軸に並びの順序があるデータ</a:t>
            </a:r>
            <a:r>
              <a:rPr lang="ja-JP" altLang="en-US" dirty="0"/>
              <a:t>に </a:t>
            </a:r>
            <a:r>
              <a:rPr lang="en-US" altLang="ja-JP" sz="2400" dirty="0"/>
              <a:t>【</a:t>
            </a:r>
            <a:r>
              <a:rPr kumimoji="1" lang="ja-JP" altLang="en-US" sz="2400" dirty="0"/>
              <a:t>例</a:t>
            </a:r>
            <a:r>
              <a:rPr kumimoji="1" lang="en-US" altLang="ja-JP" sz="2400" dirty="0"/>
              <a:t>】 </a:t>
            </a:r>
            <a:r>
              <a:rPr kumimoji="1" lang="ja-JP" altLang="en-US" sz="2400" dirty="0"/>
              <a:t>横軸が</a:t>
            </a:r>
            <a:r>
              <a:rPr kumimoji="1" lang="ja-JP" altLang="en-US" dirty="0"/>
              <a:t>，</a:t>
            </a:r>
            <a:endParaRPr kumimoji="1" lang="en-US" altLang="ja-JP" dirty="0"/>
          </a:p>
          <a:p>
            <a:pPr marL="901700" lvl="1" indent="-185738"/>
            <a:r>
              <a:rPr lang="ja-JP" altLang="en-US" dirty="0"/>
              <a:t>小さいものから大きいもの</a:t>
            </a:r>
            <a:endParaRPr lang="en-US" altLang="ja-JP" dirty="0"/>
          </a:p>
          <a:p>
            <a:pPr marL="901700" lvl="1" indent="-185738"/>
            <a:r>
              <a:rPr kumimoji="1" lang="ja-JP" altLang="en-US" dirty="0"/>
              <a:t>過去から現在へ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9F2025-9536-4473-AA8E-6128F0EAB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86C672B-E926-40AD-9550-44206DF51DA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2" y="365125"/>
            <a:ext cx="4319588" cy="6127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601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4BCB3C-5AC0-4E5F-8BBC-14C1F392F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357"/>
            <a:ext cx="3474308" cy="1325563"/>
          </a:xfrm>
        </p:spPr>
        <p:txBody>
          <a:bodyPr/>
          <a:lstStyle/>
          <a:p>
            <a:r>
              <a:rPr lang="ja-JP" altLang="en-US" dirty="0"/>
              <a:t>図の書き方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3FDE4D-145B-436D-82F3-69124C58F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0243"/>
            <a:ext cx="5673811" cy="2610451"/>
          </a:xfrm>
        </p:spPr>
        <p:txBody>
          <a:bodyPr/>
          <a:lstStyle/>
          <a:p>
            <a:r>
              <a:rPr lang="ja-JP" altLang="en-US" dirty="0"/>
              <a:t>順序があるものは、左から右へ</a:t>
            </a:r>
            <a:endParaRPr lang="en-US" altLang="ja-JP" dirty="0"/>
          </a:p>
          <a:p>
            <a:pPr lvl="1"/>
            <a:r>
              <a:rPr lang="ja-JP" altLang="en-US" dirty="0"/>
              <a:t>演劇の舞台は左が上，右が下</a:t>
            </a:r>
            <a:endParaRPr lang="en-US" altLang="ja-JP" dirty="0"/>
          </a:p>
          <a:p>
            <a:pPr lvl="1"/>
            <a:r>
              <a:rPr lang="ja-JP" altLang="en-US" dirty="0"/>
              <a:t>要素が多ければ，時計回りに</a:t>
            </a:r>
          </a:p>
          <a:p>
            <a:r>
              <a:rPr lang="ja-JP" altLang="en-US" dirty="0"/>
              <a:t>基盤が下、その応用が上</a:t>
            </a:r>
            <a:endParaRPr lang="en-US" altLang="ja-JP" dirty="0"/>
          </a:p>
          <a:p>
            <a:r>
              <a:rPr lang="ja-JP" altLang="en-US" dirty="0"/>
              <a:t>フォント・サイズは本文以上で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2F5805-CC47-4C63-9EFF-BEA033EDE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5" name="図 4" descr="ダイアグラム&#10;&#10;自動的に生成された説明">
            <a:extLst>
              <a:ext uri="{FF2B5EF4-FFF2-40B4-BE49-F238E27FC236}">
                <a16:creationId xmlns:a16="http://schemas.microsoft.com/office/drawing/2014/main" id="{7C027365-20DA-4427-BFD3-D333578ADB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879345" y="157686"/>
            <a:ext cx="5033406" cy="398886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819E547-BF15-43B0-A7C2-D1E658A852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939" y="3778259"/>
            <a:ext cx="5033406" cy="2946384"/>
          </a:xfrm>
          <a:prstGeom prst="rect">
            <a:avLst/>
          </a:prstGeom>
        </p:spPr>
      </p:pic>
      <p:sp>
        <p:nvSpPr>
          <p:cNvPr id="9" name="スクロール: 横 8">
            <a:extLst>
              <a:ext uri="{FF2B5EF4-FFF2-40B4-BE49-F238E27FC236}">
                <a16:creationId xmlns:a16="http://schemas.microsoft.com/office/drawing/2014/main" id="{502A612D-B781-53C5-4C13-CA39982D0056}"/>
              </a:ext>
            </a:extLst>
          </p:cNvPr>
          <p:cNvSpPr/>
          <p:nvPr/>
        </p:nvSpPr>
        <p:spPr>
          <a:xfrm>
            <a:off x="7268705" y="4595247"/>
            <a:ext cx="4192292" cy="1761103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論文の図は、</a:t>
            </a:r>
            <a:br>
              <a:rPr lang="en-US" altLang="ja-JP" dirty="0"/>
            </a:br>
            <a:r>
              <a:rPr lang="ja-JP" altLang="en-US" dirty="0"/>
              <a:t>白黒で印刷されることがほとんど</a:t>
            </a:r>
            <a:endParaRPr lang="en-US" altLang="ja-JP" dirty="0"/>
          </a:p>
          <a:p>
            <a:pPr algn="ctr"/>
            <a:r>
              <a:rPr kumimoji="1" lang="ja-JP" altLang="en-US" dirty="0"/>
              <a:t>白黒でも、見やすい図をつくること</a:t>
            </a:r>
          </a:p>
        </p:txBody>
      </p:sp>
    </p:spTree>
    <p:extLst>
      <p:ext uri="{BB962C8B-B14F-4D97-AF65-F5344CB8AC3E}">
        <p14:creationId xmlns:p14="http://schemas.microsoft.com/office/powerpoint/2010/main" val="1406430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0A6C71-7361-DCD7-E435-71745EA6E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勝負図は、提案手法の全要素を描く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34D0D7-D8AA-3EC2-E2DC-BD112F112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35658" cy="4351338"/>
          </a:xfrm>
        </p:spPr>
        <p:txBody>
          <a:bodyPr>
            <a:normAutofit lnSpcReduction="10000"/>
          </a:bodyPr>
          <a:lstStyle/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提案手法の概要を示す図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この図に全要素を盛り込む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要素数は３から５が適切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提案手法の説明が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章なら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手法の概要を説明する節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１つ目の要素を説明する節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２つ目の要素を説明する節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：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buNone/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と書くとおさまり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全体のバランス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がよい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0F18E6-B742-1137-C356-AC8181EC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90504A0-92D9-2AF9-BED0-0D26D1DB2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822" y="1946410"/>
            <a:ext cx="5496773" cy="3317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27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988512A1-8ACA-8F9E-5D6C-5CB7E3CA12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49" t="14350" r="6684" b="3842"/>
          <a:stretch/>
        </p:blipFill>
        <p:spPr>
          <a:xfrm>
            <a:off x="5930074" y="201477"/>
            <a:ext cx="4949736" cy="667338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E17952D-0D19-0552-E0B8-05FCCB35F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図表の位置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79E275-197D-64C7-F419-694A48F15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66654" cy="4351338"/>
          </a:xfrm>
        </p:spPr>
        <p:txBody>
          <a:bodyPr/>
          <a:lstStyle/>
          <a:p>
            <a:r>
              <a:rPr lang="ja-JP" altLang="en-US" dirty="0"/>
              <a:t>論文の中で、章のタイトルのすぐ下に図表を入れるのは</a:t>
            </a:r>
            <a:br>
              <a:rPr lang="en-US" altLang="ja-JP" dirty="0"/>
            </a:br>
            <a:r>
              <a:rPr lang="ja-JP" altLang="en-US" dirty="0">
                <a:solidFill>
                  <a:srgbClr val="FF0000"/>
                </a:solidFill>
              </a:rPr>
              <a:t>ご法度</a:t>
            </a:r>
            <a:endParaRPr kumimoji="1" lang="ja-JP" altLang="en-US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はじめて図表を参照しているページに図表を入れるのが礼儀</a:t>
            </a:r>
            <a:endParaRPr kumimoji="1" lang="en-US" altLang="ja-JP" dirty="0"/>
          </a:p>
          <a:p>
            <a:r>
              <a:rPr lang="ja-JP" altLang="en-US" dirty="0"/>
              <a:t>これも</a:t>
            </a:r>
            <a:r>
              <a:rPr lang="en-US" altLang="ja-JP" dirty="0"/>
              <a:t>LaTeX</a:t>
            </a:r>
            <a:r>
              <a:rPr lang="ja-JP" altLang="en-US" dirty="0"/>
              <a:t>を使うと、自動的に最適な場所を最大限、探してくれる。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F0F7DE-1F85-5643-331E-E6456B74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A7EC481E-7EDA-D11D-3CEC-9B997147C664}"/>
              </a:ext>
            </a:extLst>
          </p:cNvPr>
          <p:cNvSpPr/>
          <p:nvPr/>
        </p:nvSpPr>
        <p:spPr>
          <a:xfrm>
            <a:off x="8078562" y="1983784"/>
            <a:ext cx="685730" cy="2909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CBBBD88-2F8C-BDB1-CD16-F12687F92A0E}"/>
              </a:ext>
            </a:extLst>
          </p:cNvPr>
          <p:cNvSpPr/>
          <p:nvPr/>
        </p:nvSpPr>
        <p:spPr>
          <a:xfrm>
            <a:off x="7812508" y="2294022"/>
            <a:ext cx="1501973" cy="2909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B2B80A95-F056-FFE4-06FF-633259D73DDA}"/>
              </a:ext>
            </a:extLst>
          </p:cNvPr>
          <p:cNvSpPr/>
          <p:nvPr/>
        </p:nvSpPr>
        <p:spPr>
          <a:xfrm>
            <a:off x="7523206" y="5316598"/>
            <a:ext cx="2039248" cy="2909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吹き出し: 円形 11">
            <a:extLst>
              <a:ext uri="{FF2B5EF4-FFF2-40B4-BE49-F238E27FC236}">
                <a16:creationId xmlns:a16="http://schemas.microsoft.com/office/drawing/2014/main" id="{B9A680CB-9771-5762-455E-74FF5B93CD71}"/>
              </a:ext>
            </a:extLst>
          </p:cNvPr>
          <p:cNvSpPr/>
          <p:nvPr/>
        </p:nvSpPr>
        <p:spPr>
          <a:xfrm>
            <a:off x="10321871" y="365125"/>
            <a:ext cx="1648973" cy="1618659"/>
          </a:xfrm>
          <a:prstGeom prst="wedgeEllipseCallout">
            <a:avLst>
              <a:gd name="adj1" fmla="val -127007"/>
              <a:gd name="adj2" fmla="val 3044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ここに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入れてはいけない</a:t>
            </a:r>
          </a:p>
        </p:txBody>
      </p:sp>
    </p:spTree>
    <p:extLst>
      <p:ext uri="{BB962C8B-B14F-4D97-AF65-F5344CB8AC3E}">
        <p14:creationId xmlns:p14="http://schemas.microsoft.com/office/powerpoint/2010/main" val="1758008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37A3F1-025A-473A-8685-E059CF9D6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キャプションの付け方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F2B4F2-4F10-4B52-9590-454F08A27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585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表，グラフ，図のキャプション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    Captions for Tables and Figures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本文で参照するなら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キャプションと同じ形式にする．</a:t>
            </a:r>
            <a:endParaRPr kumimoji="1" lang="en-US" altLang="ja-JP" dirty="0"/>
          </a:p>
          <a:p>
            <a:pPr lvl="1"/>
            <a:r>
              <a:rPr lang="ja-JP" altLang="en-US" dirty="0"/>
              <a:t>文中でも大文字で始める．固有名詞の扱い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648CA0-46CA-437D-AFB9-20104BF7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C55C5B7C-FDD9-4FF6-AE6D-5953B2E30573}"/>
              </a:ext>
            </a:extLst>
          </p:cNvPr>
          <p:cNvSpPr/>
          <p:nvPr/>
        </p:nvSpPr>
        <p:spPr>
          <a:xfrm>
            <a:off x="8254314" y="639162"/>
            <a:ext cx="2977978" cy="1325562"/>
          </a:xfrm>
          <a:prstGeom prst="wedgeRoundRectCallout">
            <a:avLst>
              <a:gd name="adj1" fmla="val -73198"/>
              <a:gd name="adj2" fmla="val 63960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で書くと，</a:t>
            </a:r>
            <a:b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ルールに則ってくれ，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図表の位置が変わっても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番号を振り直してくれ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720545F-6988-8141-7969-C97988326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639" y="2742214"/>
            <a:ext cx="8474722" cy="22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428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3D0E6C-BB92-4807-B3F4-317914705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最初にするべきこと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BD78B9-21EA-404D-961C-1231E6311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100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ja-JP" altLang="ja-JP" dirty="0"/>
              <a:t>著者への指示をチェック</a:t>
            </a:r>
            <a:endParaRPr lang="en-US" altLang="ja-JP" dirty="0"/>
          </a:p>
          <a:p>
            <a:pPr lvl="1"/>
            <a:r>
              <a:rPr lang="ja-JP" altLang="en-US" dirty="0"/>
              <a:t>投稿する国際会議，論文誌，</a:t>
            </a:r>
            <a:r>
              <a:rPr lang="ja-JP" altLang="ja-JP" dirty="0"/>
              <a:t>ジャーナルの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 to Authors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ja-JP" altLang="ja-JP" dirty="0"/>
              <a:t>要件が何であるかを確認</a:t>
            </a:r>
            <a:endParaRPr lang="en-US" altLang="ja-JP" dirty="0"/>
          </a:p>
          <a:p>
            <a:pPr lvl="1"/>
            <a:r>
              <a:rPr lang="ja-JP" altLang="ja-JP" dirty="0"/>
              <a:t>この情報</a:t>
            </a:r>
            <a:r>
              <a:rPr lang="ja-JP" altLang="en-US" dirty="0"/>
              <a:t>は</a:t>
            </a:r>
            <a:r>
              <a:rPr lang="ja-JP" altLang="ja-JP" dirty="0"/>
              <a:t>注意深く</a:t>
            </a:r>
            <a:r>
              <a:rPr lang="ja-JP" altLang="en-US" dirty="0"/>
              <a:t>読む</a:t>
            </a:r>
            <a:endParaRPr lang="en-US" altLang="ja-JP" dirty="0"/>
          </a:p>
          <a:p>
            <a:pPr lvl="2"/>
            <a:r>
              <a:rPr lang="ja-JP" altLang="en-US" dirty="0"/>
              <a:t>期限，ページ数，</a:t>
            </a:r>
            <a:r>
              <a:rPr kumimoji="1" lang="ja-JP" altLang="en-US" dirty="0"/>
              <a:t>カラム数，文献参照方法，図表の書き方，などなど</a:t>
            </a:r>
            <a:endParaRPr kumimoji="1" lang="en-US" altLang="ja-JP" dirty="0"/>
          </a:p>
          <a:p>
            <a:r>
              <a:rPr lang="ja-JP" altLang="en-US" dirty="0"/>
              <a:t>何を書くか</a:t>
            </a:r>
            <a:endParaRPr lang="en-US" altLang="ja-JP" dirty="0"/>
          </a:p>
          <a:p>
            <a:pPr lvl="1"/>
            <a:r>
              <a:rPr lang="en-US" altLang="ja-JP" dirty="0"/>
              <a:t>Storyboard</a:t>
            </a:r>
            <a:r>
              <a:rPr lang="ja-JP" altLang="en-US" dirty="0"/>
              <a:t>を確定</a:t>
            </a:r>
            <a:endParaRPr lang="en-US" altLang="ja-JP" dirty="0"/>
          </a:p>
          <a:p>
            <a:pPr lvl="1"/>
            <a:r>
              <a:rPr lang="ja-JP" altLang="en-US" dirty="0"/>
              <a:t>客観的事実であるデータを揃える</a:t>
            </a:r>
            <a:endParaRPr lang="en-US" altLang="ja-JP" dirty="0"/>
          </a:p>
          <a:p>
            <a:pPr lvl="1"/>
            <a:r>
              <a:rPr lang="ja-JP" altLang="en-US" dirty="0"/>
              <a:t>論文で使う図，グラフ，表を準備する</a:t>
            </a:r>
            <a:endParaRPr lang="en-US" altLang="ja-JP" dirty="0"/>
          </a:p>
          <a:p>
            <a:r>
              <a:rPr lang="ja-JP" altLang="ja-JP" dirty="0"/>
              <a:t>論文の構成方法を決定する</a:t>
            </a:r>
            <a:endParaRPr lang="en-US" altLang="ja-JP" dirty="0"/>
          </a:p>
          <a:p>
            <a:pPr lvl="1"/>
            <a:r>
              <a:rPr lang="ja-JP" altLang="en-US" dirty="0"/>
              <a:t>著者が書きたいことを書くのではなく</a:t>
            </a:r>
            <a:endParaRPr lang="en-US" altLang="ja-JP" dirty="0"/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読者が理解できる</a:t>
            </a:r>
            <a:r>
              <a:rPr lang="ja-JP" altLang="en-US" dirty="0"/>
              <a:t>ように構成する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30764D1-B03B-431B-9009-EDC7687EF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62F9-8937-498C-A253-6E86E1F85A8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83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2123</Words>
  <Application>Microsoft Office PowerPoint</Application>
  <PresentationFormat>ワイド画面</PresentationFormat>
  <Paragraphs>229</Paragraphs>
  <Slides>20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游ゴシック</vt:lpstr>
      <vt:lpstr>游ゴシック Light</vt:lpstr>
      <vt:lpstr>Arial</vt:lpstr>
      <vt:lpstr>Times New Roman</vt:lpstr>
      <vt:lpstr>Office テーマ</vt:lpstr>
      <vt:lpstr>研究手法と論文の構成</vt:lpstr>
      <vt:lpstr>いい論文を書くには</vt:lpstr>
      <vt:lpstr>Discussion to Specify Your Outcome 研究結果を正確に記述するための考察</vt:lpstr>
      <vt:lpstr>実験結果のグラフや表</vt:lpstr>
      <vt:lpstr>図の書き方</vt:lpstr>
      <vt:lpstr>勝負図は、提案手法の全要素を描く</vt:lpstr>
      <vt:lpstr>図表の位置</vt:lpstr>
      <vt:lpstr>キャプションの付け方</vt:lpstr>
      <vt:lpstr>最初にするべきこと</vt:lpstr>
      <vt:lpstr>論文を英語で書くための基本スタンス</vt:lpstr>
      <vt:lpstr>よい心がけ</vt:lpstr>
      <vt:lpstr>IMRAD: 100年前に確立された論文構成</vt:lpstr>
      <vt:lpstr>論文での主張は１つに絞る</vt:lpstr>
      <vt:lpstr>Full paperよりも先に Extended Abstractを提出する場合</vt:lpstr>
      <vt:lpstr>そもそも，よいAbstarctとは？</vt:lpstr>
      <vt:lpstr>査読に通るためには Abstract は重要</vt:lpstr>
      <vt:lpstr>Abstractの構成</vt:lpstr>
      <vt:lpstr>Abstractの書き方（通常は，full paper後）</vt:lpstr>
      <vt:lpstr>例: what, how, result, implicationを各１文で</vt:lpstr>
      <vt:lpstr>レポート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研究手法と論文の構成</dc:title>
  <dc:creator>SHIMAKAWA HIROMITSU 島川 博光</dc:creator>
  <cp:lastModifiedBy>博光 島川</cp:lastModifiedBy>
  <cp:revision>44</cp:revision>
  <cp:lastPrinted>2023-04-19T03:53:57Z</cp:lastPrinted>
  <dcterms:created xsi:type="dcterms:W3CDTF">2023-04-09T01:52:06Z</dcterms:created>
  <dcterms:modified xsi:type="dcterms:W3CDTF">2023-04-26T05:50:56Z</dcterms:modified>
</cp:coreProperties>
</file>