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</p:sldMasterIdLst>
  <p:notesMasterIdLst>
    <p:notesMasterId r:id="rId34"/>
  </p:notesMasterIdLst>
  <p:handoutMasterIdLst>
    <p:handoutMasterId r:id="rId35"/>
  </p:handout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  <p:sldId id="293" r:id="rId10"/>
    <p:sldId id="269" r:id="rId11"/>
    <p:sldId id="272" r:id="rId12"/>
    <p:sldId id="266" r:id="rId13"/>
    <p:sldId id="267" r:id="rId14"/>
    <p:sldId id="282" r:id="rId15"/>
    <p:sldId id="275" r:id="rId16"/>
    <p:sldId id="276" r:id="rId17"/>
    <p:sldId id="277" r:id="rId18"/>
    <p:sldId id="278" r:id="rId19"/>
    <p:sldId id="279" r:id="rId20"/>
    <p:sldId id="280" r:id="rId21"/>
    <p:sldId id="292" r:id="rId22"/>
    <p:sldId id="281" r:id="rId23"/>
    <p:sldId id="265" r:id="rId24"/>
    <p:sldId id="264" r:id="rId25"/>
    <p:sldId id="263" r:id="rId26"/>
    <p:sldId id="268" r:id="rId27"/>
    <p:sldId id="271" r:id="rId28"/>
    <p:sldId id="270" r:id="rId29"/>
    <p:sldId id="288" r:id="rId30"/>
    <p:sldId id="291" r:id="rId31"/>
    <p:sldId id="274" r:id="rId32"/>
    <p:sldId id="273" r:id="rId33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7" autoAdjust="0"/>
    <p:restoredTop sz="94660"/>
  </p:normalViewPr>
  <p:slideViewPr>
    <p:cSldViewPr>
      <p:cViewPr varScale="1">
        <p:scale>
          <a:sx n="61" d="100"/>
          <a:sy n="61" d="100"/>
        </p:scale>
        <p:origin x="48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BF0F932-782F-579E-2A00-6A6FC3B6D6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ED5A751-B539-ECCB-2879-6B0D746A62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2D4A6174-3766-B4ED-B7ED-E8C78787C97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95B8DCAA-942C-21C2-D07E-5F1C6063FD3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9216EF-1C80-4C3A-930A-047FAF1AB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23AFCE2-4BB1-B82B-0E05-D358F8B29B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A5CFBE-5CB4-C6A2-EE62-70F689F225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C2FB62-7F50-4C8F-9941-68BD56A67FDD}" type="datetimeFigureOut">
              <a:rPr lang="ja-JP" altLang="en-US"/>
              <a:pPr>
                <a:defRPr/>
              </a:pPr>
              <a:t>2023/5/10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E9B2283-FAAB-F408-A806-026D7EAC18A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BE6D2F2-6FE1-988A-5C4A-028A577A6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79FF44-4BF4-BD74-FDB4-549F58425B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F80855-9C31-5846-7616-CAEB754DBE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0F6AF7A-B241-4366-805B-3657938485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77A5A-891A-130C-080F-51D075BB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04C25-D3A3-88A5-1235-BD943F2CA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D26E4-B8BF-C5CC-CDF3-CEF8DB5BE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EAD0A-7738-423E-AC22-B8D656801A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55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39BD9-4024-547D-8155-7ED8D09D6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383BB-BE9A-42F6-7AF6-CE62762DE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10918-1EEA-7841-C164-916024F8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03F4C-5343-47A9-847A-EF5EACA38A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086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EA3C9-3095-5F5B-4C8B-0E08DA1AA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896CF-1A49-E5C5-21A1-B31A3041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BC665-37D9-9011-650D-889DF48C5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249F7-1E81-4000-A5ED-BF7766D9A8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8386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1848A-AA43-BAB3-BEA5-E80C3D984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34E36-F5D5-57F3-E923-A83A4A3F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45266-1E49-CFA7-E9EB-7046B119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56E3A-EE3E-496D-9E6E-168B315714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818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337AA-C223-40EB-E988-A5D196911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B1236-1B83-30E3-534B-854BB4CA5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15A5E-BE30-4C47-0352-2972A275F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6EA99-C339-4CB5-AB80-169C8181EA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30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57153-4F18-8DBB-4C29-5053A3194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81696-DF74-0BDB-33FF-AA6AC8163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9D89B-63D1-DFC4-92A1-96D6CA973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2BF06-1374-46CE-98B1-2D7E60F09F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454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6ECE33-C61D-8096-D858-8C46B31B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163A0C-7A19-C475-844C-73072D73F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91E2F0-CF59-0E4B-9AD7-1CB737D5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AD946-F3C4-4FD1-B7E0-4082A2E447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5177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0C6CBBD-DB5C-F660-3C19-3FDEC48A8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464AF27-B7C0-C583-408E-2A90EA15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3A9AEF5-81FA-2F1D-3D3B-85625078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8561-AC47-434C-B94A-B96FC17406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8290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B3FB90C-8B81-B07F-43A1-CF748C54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E8CB8EC-7ADF-F68B-36E5-A16F28BEB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9B3A8FE-35E3-4A29-F296-996B8E933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24F04-A1CF-4DFA-9ABD-1863755EB3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7749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B6832B9-1B5E-E1A5-6422-B1DF30F3E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1B2EEE9-7B6B-EB6C-65F3-E9AAEFF02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8E90A5C-4F11-AA11-4FC8-9E4D3120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C2418-BE90-499D-BB7D-CA1F1B0DF9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6116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D6E22D-0AA8-2745-32E3-33F93222C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69A4CCE-0900-6161-EA08-5860C439B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6F623A-8F23-0028-B387-280435FEC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5B933-5A26-483F-9D05-D1735FE30E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228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039E-9439-EB60-3A0A-7E16BC64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15EA8-C9A0-8FB0-A3FA-E4831B6D0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E4A6A-6645-A830-A814-10A4B7716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27975-9619-42EC-ADD1-8FF493F206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57123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868574-FEFC-4BDD-9B79-867C4003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4BBF01-6572-9A92-36B6-F821223E4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6DA56A-9E8C-0D21-DB0B-33AE165EA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88677-76D5-4631-830C-A3D021E631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0504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E9727-0F7A-51B3-1E2C-25BE4581B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A9F02-51A3-23C1-0AE2-F0576561F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64C4A-89A2-DA52-4C21-3B46F4175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04B5D-550E-44D3-8DD0-6A5A052797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0802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D61D6-138A-BAC7-AB23-3F923E2D5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3C587-CB6A-75E8-91D7-EDC3277F9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DD531-73A4-F86F-5761-E3FED80C0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64ADA-FAED-43A1-BF06-E1F799C2D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535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8EA83-E636-7069-05E8-DA0A242A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4895C-7FE2-7F8D-2F60-CEF53361F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6611E-3479-3F8F-6B7E-AE87F038F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5D862-071C-4E4A-A657-C37458AD50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381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0AAB5A-8071-7F79-A8CA-767525EC6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AA071B-3870-B296-80D3-77A1F72DF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AE4987-1135-23A3-5E0F-831646269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442B2-427A-49BB-9203-A4A35B384F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582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1BE4041-9FA9-2EDD-38ED-8D24C6FDE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2E0021-4BC2-A5CD-F52E-D15CE881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A7026D-490D-12E9-A311-A570363F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C480D-5E64-4C11-BE04-50ACEDD958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539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7C4E0D0-A93D-3B6A-5903-35AB8F64A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80FBEF3-52FB-8DD4-520F-5BD8DDDE6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00748CD-70F9-DC59-33A2-A4482E050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4026E-6CCC-4724-9849-929EC6B86E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937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36A52E5-20DE-DDE0-52CD-F55D103AB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8DFCAAB-6E51-236D-6499-559DD8C69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89449E-71BE-A307-6D19-E3E5BBC1F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2213-2A15-4956-81CF-8C03C7BBE9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750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8A5CC8-D882-5987-C7FB-0C0C62226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7E7136-6AB5-05DF-0236-7FB248221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A3FFFF8-7ECF-C3EB-48A2-822D28135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35D14-B2BE-4F82-A765-038213EA00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21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DE51EC-A815-3541-44EB-6E4879998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4779A9-3344-DE49-6F1C-1D001D6BE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DC174B-5C62-F156-BF7E-2E3A332E2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81CE6-34DA-4A58-8FBB-D647C2A9AD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77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56B2EB6-9E11-331A-2193-6B7FDAA56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4081651-B759-3115-4078-5B9BD47FA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31ECF-7355-AC73-F7BA-DAA78B15B3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7518C-9030-279A-95AA-AFA6FACFCA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8C5CE-D11C-C081-9377-C62AA661D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854D7E6-7C53-4FFB-8B14-60D111FA85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游ゴシック Light" panose="020B0300000000000000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游ゴシック Light" panose="020B0300000000000000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游ゴシック Light" panose="020B0300000000000000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游ゴシック Light" panose="020B0300000000000000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游ゴシック Light" panose="020B0300000000000000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游ゴシック Light" panose="020B0300000000000000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游ゴシック Light" panose="020B0300000000000000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游ゴシック Light" panose="020B0300000000000000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31F30B08-4B1A-D0C0-F359-B341B64E9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56DB40D4-2F1E-1196-32FB-BA2BE9289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CF8EF-8C7E-38E2-BA37-2444CDFAB2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8BF57-2EAF-8526-66D6-3245E5C49A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357A1-6DD1-4361-39C4-D3347A7B2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65BECF-9970-4B05-94E7-600622B1E7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游ゴシック Light" panose="020B0300000000000000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游ゴシック Light" panose="020B0300000000000000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游ゴシック Light" panose="020B0300000000000000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游ゴシック Light" panose="020B0300000000000000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游ゴシック Light" panose="020B0300000000000000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游ゴシック Light" panose="020B0300000000000000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游ゴシック Light" panose="020B0300000000000000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游ゴシック Light" panose="020B0300000000000000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35611;&#32681;\&#31185;&#23398;&#25216;&#34899;&#33521;&#35486;\&#12304;&#24863;&#28057;&#12305;&#19990;&#30028;&#20013;&#12364;&#28057;&#12375;&#12383;&#12479;&#12452;&#20225;&#26989;&#12398;&#24863;&#21205;&#65315;&#65325;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0EC340-7EDB-6108-D496-379F7C857A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 </a:t>
            </a:r>
            <a:r>
              <a:rPr lang="en-US" altLang="en-US">
                <a:ea typeface="游ゴシック Light" panose="020B0300000000000000" pitchFamily="50" charset="-128"/>
              </a:rPr>
              <a:t> </a:t>
            </a:r>
            <a:r>
              <a:rPr lang="ja-JP" altLang="en-US"/>
              <a:t>論文の章割り</a:t>
            </a:r>
            <a:br>
              <a:rPr lang="ja-JP" altLang="en-US"/>
            </a:br>
            <a:r>
              <a:rPr lang="ja-JP" altLang="en-US" sz="4800"/>
              <a:t>（特に査読を意識して）</a:t>
            </a:r>
            <a:endParaRPr lang="ja-JP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4EEAC39-1CEC-921E-BF52-41E0C8BC5B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962400"/>
            <a:ext cx="9144000" cy="1655763"/>
          </a:xfrm>
        </p:spPr>
        <p:txBody>
          <a:bodyPr/>
          <a:lstStyle/>
          <a:p>
            <a:pPr eaLnBrk="1" hangingPunct="1"/>
            <a:r>
              <a:rPr lang="ja-JP" altLang="en-US"/>
              <a:t>情報理工学部</a:t>
            </a:r>
            <a:endParaRPr lang="en-US" altLang="ja-JP"/>
          </a:p>
          <a:p>
            <a:pPr eaLnBrk="1" hangingPunct="1"/>
            <a:r>
              <a:rPr lang="ja-JP" altLang="en-US"/>
              <a:t>島川　博光</a:t>
            </a:r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C85689B9-AEF3-72EC-B047-BAC6BD105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F8DD413-2993-4AE1-91C8-4CDE9941794E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75DB68E-B5EC-6043-C22D-6EA34B9EB7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3338"/>
            <a:ext cx="10515600" cy="1325562"/>
          </a:xfrm>
        </p:spPr>
        <p:txBody>
          <a:bodyPr/>
          <a:lstStyle/>
          <a:p>
            <a:pPr eaLnBrk="1" hangingPunct="1"/>
            <a:r>
              <a:rPr lang="ja-JP" altLang="en-US"/>
              <a:t>章割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ED3F862-CC5B-23B6-A8E0-53BB68C30B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76338" y="1100138"/>
            <a:ext cx="10515600" cy="572452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/>
              <a:t>幾何の証明をするつもりで①から④を決める</a:t>
            </a:r>
          </a:p>
          <a:p>
            <a:pPr marL="838200" lvl="1" indent="-3810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ja-JP" altLang="en-US" dirty="0"/>
              <a:t>大切なのは論理の展開</a:t>
            </a:r>
          </a:p>
          <a:p>
            <a:pPr marL="838200" lvl="1" indent="-3810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ja-JP" altLang="en-US" dirty="0"/>
              <a:t>書くべきことをカードや付箋に書き、その順序を設計する（</a:t>
            </a:r>
            <a:r>
              <a:rPr lang="en-US" altLang="ja-JP" dirty="0"/>
              <a:t>KJ</a:t>
            </a:r>
            <a:r>
              <a:rPr lang="ja-JP" altLang="en-US" dirty="0"/>
              <a:t>法）</a:t>
            </a:r>
          </a:p>
          <a:p>
            <a:pPr marL="838200" lvl="1" indent="-3810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dirty="0" err="1"/>
              <a:t>TeX</a:t>
            </a:r>
            <a:r>
              <a:rPr lang="ja-JP" altLang="en-US" dirty="0"/>
              <a:t>を使うと便利</a:t>
            </a:r>
          </a:p>
          <a:p>
            <a:pPr marL="838200" lvl="1" indent="-3810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ja-JP" altLang="en-US" dirty="0"/>
              <a:t>おわりに、概要は最後に書く．はじめには，最後から</a:t>
            </a:r>
            <a:r>
              <a:rPr lang="en-US" altLang="ja-JP" dirty="0"/>
              <a:t>2</a:t>
            </a:r>
            <a:r>
              <a:rPr lang="ja-JP" altLang="en-US" dirty="0"/>
              <a:t>番目に書く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circleNumDbPlain"/>
              <a:defRPr/>
            </a:pPr>
            <a:r>
              <a:rPr lang="ja-JP" altLang="en-US" dirty="0"/>
              <a:t>各章の題名</a:t>
            </a:r>
          </a:p>
          <a:p>
            <a:pPr marL="838200" lvl="1" indent="-3810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dirty="0" err="1"/>
              <a:t>TeX</a:t>
            </a:r>
            <a:r>
              <a:rPr lang="ja-JP" altLang="en-US" dirty="0"/>
              <a:t>なら</a:t>
            </a:r>
            <a:r>
              <a:rPr lang="en-US" altLang="ja-JP" dirty="0"/>
              <a:t>section</a:t>
            </a:r>
            <a:r>
              <a:rPr lang="ja-JP" altLang="en-US" dirty="0"/>
              <a:t>と</a:t>
            </a:r>
            <a:r>
              <a:rPr lang="en-US" altLang="ja-JP" dirty="0"/>
              <a:t>subsection</a:t>
            </a:r>
            <a:r>
              <a:rPr lang="ja-JP" altLang="en-US" dirty="0"/>
              <a:t>の題名を書く</a:t>
            </a:r>
          </a:p>
          <a:p>
            <a:pPr marL="838200" lvl="1" indent="-3810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ja-JP" altLang="en-US" dirty="0"/>
              <a:t>その章のもっとも重要なキーワードを入れる</a:t>
            </a:r>
          </a:p>
          <a:p>
            <a:pPr marL="838200" lvl="1" indent="-3810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ja-JP" altLang="en-US" dirty="0"/>
              <a:t>章の題名を見ればその章で何が書いてあるかがわかるようにする</a:t>
            </a:r>
          </a:p>
          <a:p>
            <a:pPr marL="1257300" lvl="2" indent="-3429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ja-JP" altLang="en-US" dirty="0"/>
              <a:t>結局、章割をみると論文をおおまかに読んだことになる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circleNumDbPlain"/>
              <a:defRPr/>
            </a:pPr>
            <a:r>
              <a:rPr lang="ja-JP" altLang="en-US" dirty="0"/>
              <a:t>使用するページ数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circleNumDbPlain"/>
              <a:defRPr/>
            </a:pPr>
            <a:r>
              <a:rPr lang="ja-JP" altLang="en-US" dirty="0"/>
              <a:t>そこで書く内容</a:t>
            </a:r>
          </a:p>
          <a:p>
            <a:pPr marL="838200" lvl="1" indent="-3810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ja-JP" altLang="en-US" dirty="0"/>
              <a:t>箇条書きにするとよい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circleNumDbPlain"/>
              <a:defRPr/>
            </a:pPr>
            <a:r>
              <a:rPr lang="ja-JP" altLang="en-US" dirty="0"/>
              <a:t>そこで使う図と表</a:t>
            </a:r>
          </a:p>
        </p:txBody>
      </p:sp>
      <p:sp>
        <p:nvSpPr>
          <p:cNvPr id="14340" name="スライド番号プレースホルダー 3">
            <a:extLst>
              <a:ext uri="{FF2B5EF4-FFF2-40B4-BE49-F238E27FC236}">
                <a16:creationId xmlns:a16="http://schemas.microsoft.com/office/drawing/2014/main" id="{478F5A9B-286E-F4C5-3C30-911566DD52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92F41C0-3D4A-45AB-B2DE-74DE4465640C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7764124-E8A6-8482-0A70-D64E38E68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章割のパターン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9CEDDF1-11FA-6D48-9871-983C282D78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1476375"/>
            <a:ext cx="10515600" cy="5257800"/>
          </a:xfrm>
        </p:spPr>
        <p:txBody>
          <a:bodyPr/>
          <a:lstStyle/>
          <a:p>
            <a:pPr eaLnBrk="1" hangingPunct="1"/>
            <a:r>
              <a:rPr lang="ja-JP" altLang="en-US" sz="3200"/>
              <a:t>基本パターンを大切にしよう</a:t>
            </a:r>
          </a:p>
          <a:p>
            <a:pPr lvl="1" eaLnBrk="1" hangingPunct="1"/>
            <a:r>
              <a:rPr lang="en-US" altLang="ja-JP" sz="2800"/>
              <a:t>1</a:t>
            </a:r>
            <a:r>
              <a:rPr lang="ja-JP" altLang="en-US" sz="2800"/>
              <a:t>章がはじめに</a:t>
            </a:r>
            <a:r>
              <a:rPr lang="en-US" altLang="ja-JP" sz="2800"/>
              <a:t>(Why)</a:t>
            </a:r>
            <a:endParaRPr lang="ja-JP" altLang="en-US" sz="2800"/>
          </a:p>
          <a:p>
            <a:pPr lvl="1" eaLnBrk="1" hangingPunct="1"/>
            <a:r>
              <a:rPr lang="en-US" altLang="ja-JP" sz="2800"/>
              <a:t>2</a:t>
            </a:r>
            <a:r>
              <a:rPr lang="ja-JP" altLang="en-US" sz="2800"/>
              <a:t>章が背景</a:t>
            </a:r>
            <a:r>
              <a:rPr lang="en-US" altLang="ja-JP" sz="2800"/>
              <a:t>(</a:t>
            </a:r>
            <a:r>
              <a:rPr lang="ja-JP" altLang="en-US" sz="2800"/>
              <a:t>前提としている事柄</a:t>
            </a:r>
            <a:r>
              <a:rPr lang="en-US" altLang="ja-JP" sz="2800"/>
              <a:t>)</a:t>
            </a:r>
            <a:endParaRPr lang="ja-JP" altLang="en-US" sz="2800"/>
          </a:p>
          <a:p>
            <a:pPr lvl="1" eaLnBrk="1" hangingPunct="1"/>
            <a:r>
              <a:rPr lang="en-US" altLang="ja-JP" sz="2800"/>
              <a:t>3</a:t>
            </a:r>
            <a:r>
              <a:rPr lang="ja-JP" altLang="en-US" sz="2800"/>
              <a:t>章を手法</a:t>
            </a:r>
            <a:r>
              <a:rPr lang="en-US" altLang="ja-JP" sz="2800"/>
              <a:t>(What)</a:t>
            </a:r>
            <a:r>
              <a:rPr lang="ja-JP" altLang="en-US" sz="2800"/>
              <a:t>とその実現方法</a:t>
            </a:r>
            <a:r>
              <a:rPr lang="en-US" altLang="ja-JP" sz="2800"/>
              <a:t>(How)</a:t>
            </a:r>
            <a:endParaRPr lang="ja-JP" altLang="en-US" sz="2800"/>
          </a:p>
          <a:p>
            <a:pPr lvl="1" eaLnBrk="1" hangingPunct="1"/>
            <a:r>
              <a:rPr lang="en-US" altLang="ja-JP" sz="2800"/>
              <a:t>4</a:t>
            </a:r>
            <a:r>
              <a:rPr lang="ja-JP" altLang="en-US" sz="2800"/>
              <a:t>章を実験と結果</a:t>
            </a:r>
            <a:r>
              <a:rPr lang="en-US" altLang="ja-JP" sz="2800"/>
              <a:t>(Result)</a:t>
            </a:r>
            <a:endParaRPr lang="ja-JP" altLang="en-US" sz="2800"/>
          </a:p>
          <a:p>
            <a:pPr lvl="1" eaLnBrk="1" hangingPunct="1"/>
            <a:r>
              <a:rPr lang="en-US" altLang="ja-JP" sz="2800"/>
              <a:t>5</a:t>
            </a:r>
            <a:r>
              <a:rPr lang="ja-JP" altLang="en-US" sz="2800"/>
              <a:t>章を考察とご利益</a:t>
            </a:r>
            <a:r>
              <a:rPr lang="en-US" altLang="ja-JP" sz="2800"/>
              <a:t>(Discussion and Implication)</a:t>
            </a:r>
          </a:p>
          <a:p>
            <a:pPr lvl="1" eaLnBrk="1" hangingPunct="1"/>
            <a:r>
              <a:rPr lang="en-US" altLang="ja-JP" sz="2800"/>
              <a:t>6</a:t>
            </a:r>
            <a:r>
              <a:rPr lang="ja-JP" altLang="en-US" sz="2800"/>
              <a:t>章がおわりに</a:t>
            </a:r>
          </a:p>
          <a:p>
            <a:pPr eaLnBrk="1" hangingPunct="1"/>
            <a:r>
              <a:rPr lang="en-US" altLang="ja-JP" sz="3200"/>
              <a:t>What</a:t>
            </a:r>
            <a:r>
              <a:rPr lang="ja-JP" altLang="en-US" sz="3200"/>
              <a:t>を詳述し，</a:t>
            </a:r>
            <a:r>
              <a:rPr lang="en-US" altLang="ja-JP" sz="3200"/>
              <a:t>How</a:t>
            </a:r>
            <a:r>
              <a:rPr lang="ja-JP" altLang="en-US" sz="3200"/>
              <a:t>を簡潔に</a:t>
            </a:r>
            <a:endParaRPr lang="en-US" altLang="ja-JP" sz="3200"/>
          </a:p>
          <a:p>
            <a:pPr lvl="1" eaLnBrk="1" hangingPunct="1"/>
            <a:r>
              <a:rPr lang="ja-JP" altLang="en-US" sz="2800"/>
              <a:t>手法を書くと実現法が自明な場合は、</a:t>
            </a:r>
            <a:r>
              <a:rPr lang="en-US" altLang="ja-JP" sz="2800"/>
              <a:t>How</a:t>
            </a:r>
            <a:r>
              <a:rPr lang="ja-JP" altLang="en-US" sz="2800"/>
              <a:t>を</a:t>
            </a:r>
            <a:r>
              <a:rPr lang="en-US" altLang="ja-JP" sz="2800"/>
              <a:t>3</a:t>
            </a:r>
            <a:r>
              <a:rPr lang="ja-JP" altLang="en-US" sz="2800"/>
              <a:t>章の中へ</a:t>
            </a:r>
          </a:p>
          <a:p>
            <a:pPr lvl="1" eaLnBrk="1" hangingPunct="1"/>
            <a:r>
              <a:rPr lang="en-US" altLang="ja-JP" sz="2800"/>
              <a:t>AI</a:t>
            </a:r>
            <a:r>
              <a:rPr lang="ja-JP" altLang="en-US" sz="2800"/>
              <a:t>を使うと、</a:t>
            </a:r>
            <a:r>
              <a:rPr lang="en-US" altLang="ja-JP" sz="2800"/>
              <a:t>How</a:t>
            </a:r>
            <a:r>
              <a:rPr lang="ja-JP" altLang="en-US" sz="2800"/>
              <a:t>はライブラリがやってくれるので、</a:t>
            </a:r>
            <a:br>
              <a:rPr lang="en-US" altLang="ja-JP" sz="2800"/>
            </a:br>
            <a:r>
              <a:rPr lang="ja-JP" altLang="en-US" sz="2800"/>
              <a:t>ほとんどの論文で</a:t>
            </a:r>
            <a:r>
              <a:rPr lang="en-US" altLang="ja-JP" sz="2800"/>
              <a:t>How</a:t>
            </a:r>
            <a:r>
              <a:rPr lang="ja-JP" altLang="en-US" sz="2800"/>
              <a:t>は使う機械学習法を</a:t>
            </a:r>
            <a:r>
              <a:rPr lang="en-US" altLang="ja-JP" sz="2800"/>
              <a:t>3</a:t>
            </a:r>
            <a:r>
              <a:rPr lang="ja-JP" altLang="en-US" sz="2800"/>
              <a:t>章で挙げるのみ。</a:t>
            </a:r>
          </a:p>
          <a:p>
            <a:pPr eaLnBrk="1" hangingPunct="1"/>
            <a:endParaRPr lang="en-US" altLang="ja-JP" sz="3200"/>
          </a:p>
        </p:txBody>
      </p:sp>
      <p:sp>
        <p:nvSpPr>
          <p:cNvPr id="15364" name="スライド番号プレースホルダー 3">
            <a:extLst>
              <a:ext uri="{FF2B5EF4-FFF2-40B4-BE49-F238E27FC236}">
                <a16:creationId xmlns:a16="http://schemas.microsoft.com/office/drawing/2014/main" id="{9BE08539-7B0A-E745-4947-A87CB7A0E6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6A87549-9DAA-4B6A-8633-452179EFAB24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546DFFA-0032-03F4-13CF-009CD57613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力点を置くべき章</a:t>
            </a:r>
          </a:p>
        </p:txBody>
      </p:sp>
      <p:pic>
        <p:nvPicPr>
          <p:cNvPr id="16387" name="図 4">
            <a:extLst>
              <a:ext uri="{FF2B5EF4-FFF2-40B4-BE49-F238E27FC236}">
                <a16:creationId xmlns:a16="http://schemas.microsoft.com/office/drawing/2014/main" id="{5F61728C-CA84-38D6-DAB3-4E5A6ABE6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5" t="14445" r="5725" b="2222"/>
          <a:stretch>
            <a:fillRect/>
          </a:stretch>
        </p:blipFill>
        <p:spPr bwMode="auto">
          <a:xfrm>
            <a:off x="7162800" y="-38100"/>
            <a:ext cx="4876800" cy="653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スライド番号プレースホルダー 5">
            <a:extLst>
              <a:ext uri="{FF2B5EF4-FFF2-40B4-BE49-F238E27FC236}">
                <a16:creationId xmlns:a16="http://schemas.microsoft.com/office/drawing/2014/main" id="{0C1A687C-07C1-B5DD-1F38-2459909B04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D83297C-7BEA-4F1E-8C52-7FAD3205A095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4FAF6C02-0D63-5A9D-3538-39D502383A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9725"/>
            <a:ext cx="7086600" cy="4895850"/>
          </a:xfrm>
        </p:spPr>
        <p:txBody>
          <a:bodyPr/>
          <a:lstStyle/>
          <a:p>
            <a:pPr eaLnBrk="1" hangingPunct="1"/>
            <a:r>
              <a:rPr lang="ja-JP" altLang="en-US" sz="3200"/>
              <a:t>当然、</a:t>
            </a:r>
            <a:r>
              <a:rPr lang="en-US" altLang="ja-JP" sz="3200"/>
              <a:t>What</a:t>
            </a:r>
            <a:r>
              <a:rPr lang="ja-JP" altLang="en-US" sz="3200"/>
              <a:t>がメイン</a:t>
            </a:r>
          </a:p>
          <a:p>
            <a:pPr lvl="1" eaLnBrk="1" hangingPunct="1"/>
            <a:r>
              <a:rPr lang="ja-JP" altLang="en-US" sz="2800"/>
              <a:t>論文で評価されるのは、</a:t>
            </a:r>
            <a:br>
              <a:rPr lang="en-US" altLang="ja-JP" sz="2800"/>
            </a:br>
            <a:r>
              <a:rPr lang="ja-JP" altLang="en-US" sz="2800"/>
              <a:t>提案する手法やモデル</a:t>
            </a:r>
            <a:endParaRPr lang="en-US" altLang="ja-JP" sz="2800"/>
          </a:p>
          <a:p>
            <a:pPr lvl="1" eaLnBrk="1" hangingPunct="1"/>
            <a:r>
              <a:rPr lang="ja-JP" altLang="en-US" sz="2800"/>
              <a:t>ここを数式を使って書くと</a:t>
            </a:r>
            <a:br>
              <a:rPr lang="en-US" altLang="ja-JP" sz="2800"/>
            </a:br>
            <a:r>
              <a:rPr lang="ja-JP" altLang="en-US" sz="2800"/>
              <a:t>かっこよく、かつ、通りやすくなる。</a:t>
            </a:r>
          </a:p>
          <a:p>
            <a:pPr eaLnBrk="1" hangingPunct="1"/>
            <a:r>
              <a:rPr lang="ja-JP" altLang="en-US" sz="3200"/>
              <a:t>苦労した実装</a:t>
            </a:r>
            <a:r>
              <a:rPr lang="en-US" altLang="ja-JP" sz="3200"/>
              <a:t>(How)</a:t>
            </a:r>
            <a:r>
              <a:rPr lang="ja-JP" altLang="en-US" sz="3200"/>
              <a:t> は多くなりがち</a:t>
            </a:r>
            <a:br>
              <a:rPr lang="en-US" altLang="ja-JP" sz="3200"/>
            </a:br>
            <a:r>
              <a:rPr lang="ja-JP" altLang="en-US" sz="3200"/>
              <a:t>ここは思い切ってばっさり切る．</a:t>
            </a:r>
          </a:p>
          <a:p>
            <a:pPr eaLnBrk="1" hangingPunct="1"/>
            <a:r>
              <a:rPr lang="ja-JP" altLang="en-US" sz="3200"/>
              <a:t>読者が提案手法に興味を持ったら，つぎに興味を持つのは，結果</a:t>
            </a:r>
            <a:r>
              <a:rPr lang="en-US" altLang="ja-JP" sz="3200"/>
              <a:t>(Result)</a:t>
            </a:r>
            <a:r>
              <a:rPr lang="ja-JP" altLang="en-US" sz="3200"/>
              <a:t> ．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F4EC132-8617-67A6-9476-7AEBDD7B1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では、例を使って演習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7C6E546-5E55-A63B-594A-2D5097AE01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3200"/>
              <a:t>以下のアイデアを論文にする。</a:t>
            </a:r>
          </a:p>
          <a:p>
            <a:pPr lvl="1" eaLnBrk="1" hangingPunct="1"/>
            <a:r>
              <a:rPr lang="ja-JP" altLang="en-US" sz="2800"/>
              <a:t>「訪問しているホームページから人間の興味を推定する」</a:t>
            </a:r>
          </a:p>
          <a:p>
            <a:pPr eaLnBrk="1" hangingPunct="1"/>
            <a:r>
              <a:rPr lang="ja-JP" altLang="en-US" sz="3200"/>
              <a:t>このアイデアで論文を書く場合の章割をしてみる。</a:t>
            </a:r>
          </a:p>
          <a:p>
            <a:pPr eaLnBrk="1" hangingPunct="1"/>
            <a:r>
              <a:rPr lang="ja-JP" altLang="en-US" sz="3200"/>
              <a:t>まずは、アイデアをもう少し説明すると</a:t>
            </a:r>
            <a:r>
              <a:rPr lang="en-US" altLang="ja-JP" sz="3200">
                <a:latin typeface="Arial" panose="020B0604020202020204" pitchFamily="34" charset="0"/>
              </a:rPr>
              <a:t>…</a:t>
            </a:r>
            <a:r>
              <a:rPr lang="en-US" altLang="ja-JP" sz="3200"/>
              <a:t>.</a:t>
            </a:r>
          </a:p>
        </p:txBody>
      </p:sp>
      <p:sp>
        <p:nvSpPr>
          <p:cNvPr id="17412" name="スライド番号プレースホルダー 3">
            <a:extLst>
              <a:ext uri="{FF2B5EF4-FFF2-40B4-BE49-F238E27FC236}">
                <a16:creationId xmlns:a16="http://schemas.microsoft.com/office/drawing/2014/main" id="{96EE448C-0BFC-46BF-9811-9F6389F872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C032F7E-2D35-4466-AF1B-C0626197B94B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7883988-802C-163D-2C33-58A898381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000"/>
              <a:t>閲覧ページからユーザの興味を推定</a:t>
            </a:r>
          </a:p>
        </p:txBody>
      </p:sp>
      <p:pic>
        <p:nvPicPr>
          <p:cNvPr id="18435" name="Picture 3">
            <a:extLst>
              <a:ext uri="{FF2B5EF4-FFF2-40B4-BE49-F238E27FC236}">
                <a16:creationId xmlns:a16="http://schemas.microsoft.com/office/drawing/2014/main" id="{A356021F-48A3-7F47-AC7A-8F95A3F18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087438"/>
            <a:ext cx="6248400" cy="569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6" name="Oval 4">
            <a:extLst>
              <a:ext uri="{FF2B5EF4-FFF2-40B4-BE49-F238E27FC236}">
                <a16:creationId xmlns:a16="http://schemas.microsoft.com/office/drawing/2014/main" id="{F9EBAEC4-43E5-79A4-65F3-65A32383E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048000"/>
            <a:ext cx="609600" cy="228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1800"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8437" name="Oval 5">
            <a:extLst>
              <a:ext uri="{FF2B5EF4-FFF2-40B4-BE49-F238E27FC236}">
                <a16:creationId xmlns:a16="http://schemas.microsoft.com/office/drawing/2014/main" id="{154C97B4-31FA-D3B1-A5CD-E7616D321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590800"/>
            <a:ext cx="609600" cy="304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1800"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B27CE59D-0531-67DC-0D34-97D317CD42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28A13E91-600C-5FEC-DC39-40598ACEE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4191000"/>
            <a:ext cx="9001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クリック</a:t>
            </a:r>
          </a:p>
        </p:txBody>
      </p:sp>
      <p:sp>
        <p:nvSpPr>
          <p:cNvPr id="18440" name="Line 8">
            <a:extLst>
              <a:ext uri="{FF2B5EF4-FFF2-40B4-BE49-F238E27FC236}">
                <a16:creationId xmlns:a16="http://schemas.microsoft.com/office/drawing/2014/main" id="{AF78A207-4D27-BA56-E228-169928E8FA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1905000"/>
            <a:ext cx="3505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41" name="Line 9">
            <a:extLst>
              <a:ext uri="{FF2B5EF4-FFF2-40B4-BE49-F238E27FC236}">
                <a16:creationId xmlns:a16="http://schemas.microsoft.com/office/drawing/2014/main" id="{ACE3A824-2594-48B0-5378-9A5F503097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1905000"/>
            <a:ext cx="3505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757C77AD-6544-A42A-F064-9E5EB2DC6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2925" y="1622425"/>
            <a:ext cx="10763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rPr>
              <a:t>アパート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rPr>
              <a:t>探しに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rPr>
              <a:t>特有な語</a:t>
            </a:r>
          </a:p>
        </p:txBody>
      </p:sp>
      <p:sp>
        <p:nvSpPr>
          <p:cNvPr id="18443" name="スライド番号プレースホルダー 3">
            <a:extLst>
              <a:ext uri="{FF2B5EF4-FFF2-40B4-BE49-F238E27FC236}">
                <a16:creationId xmlns:a16="http://schemas.microsoft.com/office/drawing/2014/main" id="{E57D0466-2FDD-9532-EC3E-41BA9AFAB5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A093351-7A2C-4AE4-9C82-EA81ACA13B08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1824E84-81E5-1198-F702-4D5FB932D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２つの指標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5FA163A-B0B8-4263-93D5-22F4F280AC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972800" cy="4351338"/>
          </a:xfrm>
        </p:spPr>
        <p:txBody>
          <a:bodyPr/>
          <a:lstStyle/>
          <a:p>
            <a:pPr eaLnBrk="1" hangingPunct="1"/>
            <a:r>
              <a:rPr kumimoji="0" lang="ja-JP" altLang="en-US"/>
              <a:t>訪</a:t>
            </a:r>
            <a:r>
              <a:rPr lang="ja-JP" altLang="en-US"/>
              <a:t>問ページ自体が、ユーザの興味を表現</a:t>
            </a:r>
          </a:p>
          <a:p>
            <a:pPr lvl="1" eaLnBrk="1" hangingPunct="1"/>
            <a:r>
              <a:rPr lang="ja-JP" altLang="en-US"/>
              <a:t>訪問したページ全体を見渡して、どのような分野に属する単語が多いか？</a:t>
            </a:r>
          </a:p>
          <a:p>
            <a:pPr lvl="1" eaLnBrk="1" hangingPunct="1"/>
            <a:r>
              <a:rPr lang="ja-JP" altLang="en-US"/>
              <a:t>一般的な「分野」を作り、それに属する語を数える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kumimoji="0" lang="ja-JP" altLang="en-US"/>
          </a:p>
          <a:p>
            <a:pPr eaLnBrk="1" hangingPunct="1"/>
            <a:r>
              <a:rPr lang="ja-JP" altLang="en-US"/>
              <a:t>リンクをクリックしてページに飛んだとき</a:t>
            </a:r>
          </a:p>
          <a:p>
            <a:pPr lvl="1" eaLnBrk="1" hangingPunct="1"/>
            <a:r>
              <a:rPr lang="ja-JP" altLang="en-US"/>
              <a:t>そのリンク上に書かれた単語はユーザのその時点での興味を色濃く表現</a:t>
            </a:r>
          </a:p>
          <a:p>
            <a:pPr lvl="1" eaLnBrk="1" hangingPunct="1"/>
            <a:r>
              <a:rPr lang="ja-JP" altLang="en-US"/>
              <a:t>流行り廃りがあると考えられる。</a:t>
            </a:r>
          </a:p>
          <a:p>
            <a:pPr eaLnBrk="1" hangingPunct="1"/>
            <a:endParaRPr lang="ja-JP" altLang="en-US"/>
          </a:p>
          <a:p>
            <a:pPr eaLnBrk="1" hangingPunct="1"/>
            <a:endParaRPr lang="en-US" altLang="ja-JP"/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53BBB6DF-4FFB-8043-21E3-760A35B82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213" y="3048000"/>
            <a:ext cx="16335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32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ジャンル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FC3A3FF1-E7FB-606D-425C-83134D169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849813"/>
            <a:ext cx="1282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32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ターム</a:t>
            </a:r>
          </a:p>
        </p:txBody>
      </p:sp>
      <p:sp>
        <p:nvSpPr>
          <p:cNvPr id="19462" name="スライド番号プレースホルダー 3">
            <a:extLst>
              <a:ext uri="{FF2B5EF4-FFF2-40B4-BE49-F238E27FC236}">
                <a16:creationId xmlns:a16="http://schemas.microsoft.com/office/drawing/2014/main" id="{3566C255-2D53-D92C-29D2-C505CB0BEB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F58CD9E-CB55-4EB6-A1D2-2A10A31A6383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15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BBEAA42-2F52-9583-1199-DC0AF696C4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4925"/>
            <a:ext cx="10515600" cy="1325563"/>
          </a:xfrm>
        </p:spPr>
        <p:txBody>
          <a:bodyPr/>
          <a:lstStyle/>
          <a:p>
            <a:pPr eaLnBrk="1" hangingPunct="1"/>
            <a:r>
              <a:rPr lang="ja-JP" altLang="en-US" sz="4000"/>
              <a:t>ジャンルは</a:t>
            </a:r>
            <a:r>
              <a:rPr lang="en-US" altLang="ja-JP" sz="4000"/>
              <a:t>Yahoo</a:t>
            </a:r>
            <a:r>
              <a:rPr lang="ja-JP" altLang="en-US" sz="4000"/>
              <a:t>のトップページから</a:t>
            </a:r>
          </a:p>
        </p:txBody>
      </p:sp>
      <p:pic>
        <p:nvPicPr>
          <p:cNvPr id="20483" name="Picture 3">
            <a:extLst>
              <a:ext uri="{FF2B5EF4-FFF2-40B4-BE49-F238E27FC236}">
                <a16:creationId xmlns:a16="http://schemas.microsoft.com/office/drawing/2014/main" id="{2F203742-4E7F-362F-20B7-EE9448C91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775" y="1219200"/>
            <a:ext cx="6138863" cy="549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4" name="スライド番号プレースホルダー 3">
            <a:extLst>
              <a:ext uri="{FF2B5EF4-FFF2-40B4-BE49-F238E27FC236}">
                <a16:creationId xmlns:a16="http://schemas.microsoft.com/office/drawing/2014/main" id="{C419DECC-581F-051E-2322-C10D1E7BA4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4D4C629-8A30-4141-A80D-B96FC5C9C219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9C45FA2-8F0D-902A-F2B5-67D1B5CF4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ジャンルとタームの特性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AEF3C7B-C5A8-6E90-1B22-69B8581916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3200"/>
              <a:t>ジャンル</a:t>
            </a:r>
          </a:p>
          <a:p>
            <a:pPr lvl="1" eaLnBrk="1" hangingPunct="1"/>
            <a:r>
              <a:rPr lang="ja-JP" altLang="en-US" sz="2800"/>
              <a:t>すべての人に共通</a:t>
            </a:r>
          </a:p>
          <a:p>
            <a:pPr lvl="1" eaLnBrk="1" hangingPunct="1"/>
            <a:r>
              <a:rPr lang="ja-JP" altLang="en-US" sz="2800"/>
              <a:t>興味の持続期間は長いと考えれる</a:t>
            </a:r>
          </a:p>
          <a:p>
            <a:pPr lvl="1" eaLnBrk="1" hangingPunct="1"/>
            <a:r>
              <a:rPr lang="ja-JP" altLang="en-US" sz="2800"/>
              <a:t>興味を表す強さとしては弱い</a:t>
            </a:r>
          </a:p>
          <a:p>
            <a:pPr eaLnBrk="1" hangingPunct="1"/>
            <a:r>
              <a:rPr lang="ja-JP" altLang="en-US" sz="3200"/>
              <a:t>ターム</a:t>
            </a:r>
          </a:p>
          <a:p>
            <a:pPr lvl="1" eaLnBrk="1" hangingPunct="1"/>
            <a:r>
              <a:rPr lang="ja-JP" altLang="en-US" sz="2800"/>
              <a:t>そのときの興味を強く表している可能性が高い</a:t>
            </a:r>
          </a:p>
          <a:p>
            <a:pPr lvl="1" eaLnBrk="1" hangingPunct="1"/>
            <a:r>
              <a:rPr kumimoji="0" lang="ja-JP" altLang="en-US" sz="2800"/>
              <a:t>持続期間は短い</a:t>
            </a:r>
          </a:p>
          <a:p>
            <a:pPr lvl="1" eaLnBrk="1" hangingPunct="1"/>
            <a:r>
              <a:rPr lang="ja-JP" altLang="en-US" sz="2800"/>
              <a:t>ジャンルに変換する必要あり</a:t>
            </a:r>
            <a:endParaRPr kumimoji="0" lang="ja-JP" altLang="en-US" sz="2800"/>
          </a:p>
        </p:txBody>
      </p:sp>
      <p:sp>
        <p:nvSpPr>
          <p:cNvPr id="21508" name="スライド番号プレースホルダー 3">
            <a:extLst>
              <a:ext uri="{FF2B5EF4-FFF2-40B4-BE49-F238E27FC236}">
                <a16:creationId xmlns:a16="http://schemas.microsoft.com/office/drawing/2014/main" id="{74BCBB57-C25C-8AC0-06CD-A1BFFDD536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6000004-5DB5-4034-A8A7-1645E85276BD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17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6A21B27-F5BD-FAA0-D9C2-487A868794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興味をベクトルで表現</a:t>
            </a:r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09B7C6A3-90D6-B602-3CB5-2BCBBBA4BC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3622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2" name="Line 4">
            <a:extLst>
              <a:ext uri="{FF2B5EF4-FFF2-40B4-BE49-F238E27FC236}">
                <a16:creationId xmlns:a16="http://schemas.microsoft.com/office/drawing/2014/main" id="{6A883532-64EE-E6AF-FDB7-AB72A8EF9F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733800"/>
            <a:ext cx="2057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264299A3-91CA-5A44-0BBE-7035E955A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1851025"/>
            <a:ext cx="8001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rPr>
              <a:t>グルメ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56EB02D1-6609-2AE7-FA91-9525117EC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276600"/>
            <a:ext cx="1311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rPr>
              <a:t>ショッピング</a:t>
            </a:r>
          </a:p>
        </p:txBody>
      </p:sp>
      <p:sp>
        <p:nvSpPr>
          <p:cNvPr id="22535" name="Line 7">
            <a:extLst>
              <a:ext uri="{FF2B5EF4-FFF2-40B4-BE49-F238E27FC236}">
                <a16:creationId xmlns:a16="http://schemas.microsoft.com/office/drawing/2014/main" id="{3B9F2158-0A54-F485-9136-C696922A28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8400" y="51054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6E9BFABB-8877-81CB-CA69-366DCE6AD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0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rPr>
              <a:t>資格取得</a:t>
            </a:r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FB62B733-836D-0459-DB4C-354A477AD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2BF8660C-F48B-82D9-2A8F-D956AACD95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34290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39F998D3-11F1-90D9-5DFD-E2CF310CD0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32766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0" name="Line 12">
            <a:extLst>
              <a:ext uri="{FF2B5EF4-FFF2-40B4-BE49-F238E27FC236}">
                <a16:creationId xmlns:a16="http://schemas.microsoft.com/office/drawing/2014/main" id="{0EA6A51D-BEBF-B80A-E81B-A02D3CC93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191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A18B5DBE-C904-848D-5307-AEE963F43C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114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B0245490-E42C-F723-3C0D-C999D8373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276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2D247060-B6B4-685F-FEF2-C1311B5A39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724400"/>
            <a:ext cx="914400" cy="838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4" name="Line 16">
            <a:extLst>
              <a:ext uri="{FF2B5EF4-FFF2-40B4-BE49-F238E27FC236}">
                <a16:creationId xmlns:a16="http://schemas.microsoft.com/office/drawing/2014/main" id="{C69501C6-34CD-6823-AA6F-A648C1DF00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267200"/>
            <a:ext cx="0" cy="1295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5" name="Line 17">
            <a:extLst>
              <a:ext uri="{FF2B5EF4-FFF2-40B4-BE49-F238E27FC236}">
                <a16:creationId xmlns:a16="http://schemas.microsoft.com/office/drawing/2014/main" id="{A9821638-47A6-EF8A-D6BE-001E4F603D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76600" y="5410200"/>
            <a:ext cx="38100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316702B2-F4C2-CFE0-04A6-38DA0842CB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276600"/>
            <a:ext cx="533400" cy="2286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C8960978-A6F6-29FD-5F9D-84AE7635DD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562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84" name="Text Box 20">
            <a:extLst>
              <a:ext uri="{FF2B5EF4-FFF2-40B4-BE49-F238E27FC236}">
                <a16:creationId xmlns:a16="http://schemas.microsoft.com/office/drawing/2014/main" id="{32BC79AC-CE27-6437-3013-3207A92EA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6525" y="5661025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rPr>
              <a:t>時間軸</a:t>
            </a:r>
          </a:p>
        </p:txBody>
      </p:sp>
      <p:grpSp>
        <p:nvGrpSpPr>
          <p:cNvPr id="36885" name="Group 21">
            <a:extLst>
              <a:ext uri="{FF2B5EF4-FFF2-40B4-BE49-F238E27FC236}">
                <a16:creationId xmlns:a16="http://schemas.microsoft.com/office/drawing/2014/main" id="{85E59863-5BD4-0445-ED6F-1AF4A228753D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276600"/>
            <a:ext cx="3886200" cy="2286000"/>
            <a:chOff x="1680" y="2064"/>
            <a:chExt cx="2448" cy="1440"/>
          </a:xfrm>
        </p:grpSpPr>
        <p:sp>
          <p:nvSpPr>
            <p:cNvPr id="22553" name="Line 22">
              <a:extLst>
                <a:ext uri="{FF2B5EF4-FFF2-40B4-BE49-F238E27FC236}">
                  <a16:creationId xmlns:a16="http://schemas.microsoft.com/office/drawing/2014/main" id="{96F0CEE3-22AB-B4DB-F181-5BC552461E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064"/>
              <a:ext cx="244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54" name="Line 23">
              <a:extLst>
                <a:ext uri="{FF2B5EF4-FFF2-40B4-BE49-F238E27FC236}">
                  <a16:creationId xmlns:a16="http://schemas.microsoft.com/office/drawing/2014/main" id="{0E4E56E7-739D-201C-37C7-20549A2A58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2064"/>
              <a:ext cx="288" cy="14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6888" name="Text Box 24">
            <a:extLst>
              <a:ext uri="{FF2B5EF4-FFF2-40B4-BE49-F238E27FC236}">
                <a16:creationId xmlns:a16="http://schemas.microsoft.com/office/drawing/2014/main" id="{E9DBB358-3D29-9F27-66D8-3BFBF7A57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274320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60</a:t>
            </a:r>
            <a:r>
              <a:rPr lang="ja-JP" altLang="en-US" sz="18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日間持続</a:t>
            </a:r>
          </a:p>
        </p:txBody>
      </p:sp>
      <p:sp>
        <p:nvSpPr>
          <p:cNvPr id="36889" name="Text Box 25">
            <a:extLst>
              <a:ext uri="{FF2B5EF4-FFF2-40B4-BE49-F238E27FC236}">
                <a16:creationId xmlns:a16="http://schemas.microsoft.com/office/drawing/2014/main" id="{0120C8E8-3532-EF46-4932-9D1A4513E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505200"/>
            <a:ext cx="14382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rgbClr val="FF0000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t>興味ベクトル</a:t>
            </a:r>
          </a:p>
        </p:txBody>
      </p:sp>
      <p:sp>
        <p:nvSpPr>
          <p:cNvPr id="22552" name="スライド番号プレースホルダー 3">
            <a:extLst>
              <a:ext uri="{FF2B5EF4-FFF2-40B4-BE49-F238E27FC236}">
                <a16:creationId xmlns:a16="http://schemas.microsoft.com/office/drawing/2014/main" id="{D87C3E7C-285D-E186-CAEC-565560EAA4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F61700B-CCA5-48FB-A49A-E14971F5A5F9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18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4" grpId="0"/>
      <p:bldP spid="36888" grpId="0"/>
      <p:bldP spid="3688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A75E5A6-1E5C-47EA-60D3-C1672E6E5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いろいろな興味ベクトルを積算</a:t>
            </a:r>
          </a:p>
        </p:txBody>
      </p:sp>
      <p:sp>
        <p:nvSpPr>
          <p:cNvPr id="23555" name="Line 3">
            <a:extLst>
              <a:ext uri="{FF2B5EF4-FFF2-40B4-BE49-F238E27FC236}">
                <a16:creationId xmlns:a16="http://schemas.microsoft.com/office/drawing/2014/main" id="{093D6E85-EA8D-CC2B-0286-224C8DEB3C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3622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57910D90-63AC-AC87-1178-7365A6A9F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1851025"/>
            <a:ext cx="8001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rPr>
              <a:t>グルメ</a:t>
            </a: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0CD82552-022B-68CC-F3F5-34940B162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6525" y="5661025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rPr>
              <a:t>時間軸</a:t>
            </a:r>
          </a:p>
        </p:txBody>
      </p:sp>
      <p:sp>
        <p:nvSpPr>
          <p:cNvPr id="37894" name="Freeform 6">
            <a:extLst>
              <a:ext uri="{FF2B5EF4-FFF2-40B4-BE49-F238E27FC236}">
                <a16:creationId xmlns:a16="http://schemas.microsoft.com/office/drawing/2014/main" id="{05370025-BAB9-78A2-6C46-CA234724F8B2}"/>
              </a:ext>
            </a:extLst>
          </p:cNvPr>
          <p:cNvSpPr>
            <a:spLocks/>
          </p:cNvSpPr>
          <p:nvPr/>
        </p:nvSpPr>
        <p:spPr bwMode="auto">
          <a:xfrm>
            <a:off x="3657600" y="3357563"/>
            <a:ext cx="6019800" cy="1741487"/>
          </a:xfrm>
          <a:custGeom>
            <a:avLst/>
            <a:gdLst>
              <a:gd name="T0" fmla="*/ 0 w 3792"/>
              <a:gd name="T1" fmla="*/ 2147483646 h 1097"/>
              <a:gd name="T2" fmla="*/ 2147483646 w 3792"/>
              <a:gd name="T3" fmla="*/ 2147483646 h 1097"/>
              <a:gd name="T4" fmla="*/ 2147483646 w 3792"/>
              <a:gd name="T5" fmla="*/ 2147483646 h 1097"/>
              <a:gd name="T6" fmla="*/ 2147483646 w 3792"/>
              <a:gd name="T7" fmla="*/ 2147483646 h 1097"/>
              <a:gd name="T8" fmla="*/ 2147483646 w 3792"/>
              <a:gd name="T9" fmla="*/ 2147483646 h 1097"/>
              <a:gd name="T10" fmla="*/ 2147483646 w 3792"/>
              <a:gd name="T11" fmla="*/ 2147483646 h 1097"/>
              <a:gd name="T12" fmla="*/ 2147483646 w 3792"/>
              <a:gd name="T13" fmla="*/ 2147483646 h 1097"/>
              <a:gd name="T14" fmla="*/ 2147483646 w 3792"/>
              <a:gd name="T15" fmla="*/ 2147483646 h 1097"/>
              <a:gd name="T16" fmla="*/ 2147483646 w 3792"/>
              <a:gd name="T17" fmla="*/ 2147483646 h 1097"/>
              <a:gd name="T18" fmla="*/ 2147483646 w 3792"/>
              <a:gd name="T19" fmla="*/ 2147483646 h 1097"/>
              <a:gd name="T20" fmla="*/ 2147483646 w 3792"/>
              <a:gd name="T21" fmla="*/ 2147483646 h 109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792" h="1097">
                <a:moveTo>
                  <a:pt x="0" y="573"/>
                </a:moveTo>
                <a:cubicBezTo>
                  <a:pt x="49" y="570"/>
                  <a:pt x="177" y="585"/>
                  <a:pt x="292" y="556"/>
                </a:cubicBezTo>
                <a:cubicBezTo>
                  <a:pt x="407" y="527"/>
                  <a:pt x="582" y="451"/>
                  <a:pt x="693" y="398"/>
                </a:cubicBezTo>
                <a:cubicBezTo>
                  <a:pt x="804" y="345"/>
                  <a:pt x="840" y="300"/>
                  <a:pt x="960" y="237"/>
                </a:cubicBezTo>
                <a:cubicBezTo>
                  <a:pt x="1080" y="174"/>
                  <a:pt x="1251" y="44"/>
                  <a:pt x="1411" y="22"/>
                </a:cubicBezTo>
                <a:cubicBezTo>
                  <a:pt x="1571" y="0"/>
                  <a:pt x="1771" y="45"/>
                  <a:pt x="1920" y="106"/>
                </a:cubicBezTo>
                <a:cubicBezTo>
                  <a:pt x="2069" y="167"/>
                  <a:pt x="2161" y="271"/>
                  <a:pt x="2304" y="389"/>
                </a:cubicBezTo>
                <a:cubicBezTo>
                  <a:pt x="2447" y="507"/>
                  <a:pt x="2631" y="704"/>
                  <a:pt x="2780" y="815"/>
                </a:cubicBezTo>
                <a:cubicBezTo>
                  <a:pt x="2929" y="926"/>
                  <a:pt x="3084" y="1017"/>
                  <a:pt x="3197" y="1057"/>
                </a:cubicBezTo>
                <a:cubicBezTo>
                  <a:pt x="3310" y="1097"/>
                  <a:pt x="3357" y="1078"/>
                  <a:pt x="3456" y="1053"/>
                </a:cubicBezTo>
                <a:cubicBezTo>
                  <a:pt x="3555" y="1028"/>
                  <a:pt x="3672" y="957"/>
                  <a:pt x="3792" y="909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59" name="Line 7">
            <a:extLst>
              <a:ext uri="{FF2B5EF4-FFF2-40B4-BE49-F238E27FC236}">
                <a16:creationId xmlns:a16="http://schemas.microsoft.com/office/drawing/2014/main" id="{4FEC6851-E74F-649B-7C01-1E4906B3C1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562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37896" name="Group 8">
            <a:extLst>
              <a:ext uri="{FF2B5EF4-FFF2-40B4-BE49-F238E27FC236}">
                <a16:creationId xmlns:a16="http://schemas.microsoft.com/office/drawing/2014/main" id="{94EBF823-1868-7BA2-5A97-72E0F3C00368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5181600"/>
            <a:ext cx="5410200" cy="381000"/>
            <a:chOff x="1728" y="3264"/>
            <a:chExt cx="3408" cy="240"/>
          </a:xfrm>
        </p:grpSpPr>
        <p:sp>
          <p:nvSpPr>
            <p:cNvPr id="23569" name="Line 9">
              <a:extLst>
                <a:ext uri="{FF2B5EF4-FFF2-40B4-BE49-F238E27FC236}">
                  <a16:creationId xmlns:a16="http://schemas.microsoft.com/office/drawing/2014/main" id="{C99A931F-6B35-1406-A6D6-ED9DC2C93C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8" y="3264"/>
              <a:ext cx="0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70" name="Rectangle 10">
              <a:extLst>
                <a:ext uri="{FF2B5EF4-FFF2-40B4-BE49-F238E27FC236}">
                  <a16:creationId xmlns:a16="http://schemas.microsoft.com/office/drawing/2014/main" id="{4D2C6917-A07B-2813-3B4A-EFE742829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264"/>
              <a:ext cx="3408" cy="24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ja-JP" altLang="en-US" sz="1800">
                <a:latin typeface="Tahoma" panose="020B060403050404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37899" name="Group 11">
            <a:extLst>
              <a:ext uri="{FF2B5EF4-FFF2-40B4-BE49-F238E27FC236}">
                <a16:creationId xmlns:a16="http://schemas.microsoft.com/office/drawing/2014/main" id="{C675E3D8-2D4D-EE21-0522-749ED311A312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5029200"/>
            <a:ext cx="4800600" cy="533400"/>
            <a:chOff x="2112" y="3360"/>
            <a:chExt cx="3024" cy="336"/>
          </a:xfrm>
        </p:grpSpPr>
        <p:sp>
          <p:nvSpPr>
            <p:cNvPr id="23567" name="Line 12">
              <a:extLst>
                <a:ext uri="{FF2B5EF4-FFF2-40B4-BE49-F238E27FC236}">
                  <a16:creationId xmlns:a16="http://schemas.microsoft.com/office/drawing/2014/main" id="{25C65102-F8A0-4250-FD74-CDB30C02ED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3360"/>
              <a:ext cx="1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68" name="Rectangle 13">
              <a:extLst>
                <a:ext uri="{FF2B5EF4-FFF2-40B4-BE49-F238E27FC236}">
                  <a16:creationId xmlns:a16="http://schemas.microsoft.com/office/drawing/2014/main" id="{B4E3B152-F225-FF68-9B48-CC63205E9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360"/>
              <a:ext cx="3024" cy="33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ja-JP" altLang="en-US" sz="1800">
                <a:latin typeface="Tahoma" panose="020B060403050404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37902" name="Group 14">
            <a:extLst>
              <a:ext uri="{FF2B5EF4-FFF2-40B4-BE49-F238E27FC236}">
                <a16:creationId xmlns:a16="http://schemas.microsoft.com/office/drawing/2014/main" id="{AD9F5179-3261-3E8A-F51C-A00EE276EEE1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4267200"/>
            <a:ext cx="1066800" cy="1295400"/>
            <a:chOff x="432" y="2688"/>
            <a:chExt cx="672" cy="816"/>
          </a:xfrm>
        </p:grpSpPr>
        <p:sp>
          <p:nvSpPr>
            <p:cNvPr id="23565" name="Line 15">
              <a:extLst>
                <a:ext uri="{FF2B5EF4-FFF2-40B4-BE49-F238E27FC236}">
                  <a16:creationId xmlns:a16="http://schemas.microsoft.com/office/drawing/2014/main" id="{40927C8E-F663-CB29-62EC-55EE7DF727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" y="2688"/>
              <a:ext cx="0" cy="8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66" name="Rectangle 16">
              <a:extLst>
                <a:ext uri="{FF2B5EF4-FFF2-40B4-BE49-F238E27FC236}">
                  <a16:creationId xmlns:a16="http://schemas.microsoft.com/office/drawing/2014/main" id="{030AB911-7934-54C8-3C51-59FD632C6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688"/>
              <a:ext cx="672" cy="81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ja-JP" altLang="en-US" sz="1800">
                <a:latin typeface="Tahoma" panose="020B060403050404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7905" name="Text Box 17">
            <a:extLst>
              <a:ext uri="{FF2B5EF4-FFF2-40B4-BE49-F238E27FC236}">
                <a16:creationId xmlns:a16="http://schemas.microsoft.com/office/drawing/2014/main" id="{5FEC5E48-B8A8-E862-7DE2-BBCDC2E81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2559050"/>
            <a:ext cx="3970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  <a:ea typeface="ＭＳ Ｐゴシック" panose="020B0600070205080204" pitchFamily="50" charset="-128"/>
              </a:rPr>
              <a:t>興味の移ろいを表現可能</a:t>
            </a:r>
          </a:p>
        </p:txBody>
      </p:sp>
      <p:sp>
        <p:nvSpPr>
          <p:cNvPr id="23564" name="スライド番号プレースホルダー 3">
            <a:extLst>
              <a:ext uri="{FF2B5EF4-FFF2-40B4-BE49-F238E27FC236}">
                <a16:creationId xmlns:a16="http://schemas.microsoft.com/office/drawing/2014/main" id="{29574264-1DBC-1E3F-8BDF-C62882B804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C93B073-9CBF-4E31-9062-536482DC4957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19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11CF55A-E61A-ADAD-0423-595301F55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論文とは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3C307F0-5E49-00D6-FB74-2E11899700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自らが考え出した新しいアイデアや方式を</a:t>
            </a:r>
            <a:br>
              <a:rPr lang="en-US" altLang="ja-JP"/>
            </a:br>
            <a:r>
              <a:rPr lang="ja-JP" altLang="en-US"/>
              <a:t>世間一般に対して理論的にアピールするもの</a:t>
            </a:r>
          </a:p>
          <a:p>
            <a:pPr eaLnBrk="1" hangingPunct="1"/>
            <a:r>
              <a:rPr lang="ja-JP" altLang="en-US"/>
              <a:t>「何が新しいか」が論文の本質</a:t>
            </a:r>
          </a:p>
          <a:p>
            <a:pPr eaLnBrk="1" hangingPunct="1"/>
            <a:r>
              <a:rPr lang="ja-JP" altLang="en-US"/>
              <a:t>「論理の文」でなければならない</a:t>
            </a:r>
          </a:p>
          <a:p>
            <a:pPr lvl="1" eaLnBrk="1" hangingPunct="1"/>
            <a:r>
              <a:rPr lang="ja-JP" altLang="en-US"/>
              <a:t>独りよがりの日記ではない</a:t>
            </a:r>
          </a:p>
          <a:p>
            <a:pPr lvl="1" eaLnBrk="1" hangingPunct="1"/>
            <a:r>
              <a:rPr lang="ja-JP" altLang="en-US"/>
              <a:t>幾何の証明だと思えばよい</a:t>
            </a:r>
          </a:p>
          <a:p>
            <a:pPr eaLnBrk="1" hangingPunct="1"/>
            <a:endParaRPr lang="ja-JP" altLang="en-US"/>
          </a:p>
          <a:p>
            <a:pPr eaLnBrk="1" hangingPunct="1"/>
            <a:endParaRPr lang="en-US" altLang="ja-JP"/>
          </a:p>
        </p:txBody>
      </p:sp>
      <p:sp>
        <p:nvSpPr>
          <p:cNvPr id="6148" name="スライド番号プレースホルダー 3">
            <a:extLst>
              <a:ext uri="{FF2B5EF4-FFF2-40B4-BE49-F238E27FC236}">
                <a16:creationId xmlns:a16="http://schemas.microsoft.com/office/drawing/2014/main" id="{C384CF50-DCFA-5009-0E19-28AD35118B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FDE1366-736A-49F1-8C42-A80A0A1AC78B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>
            <a:extLst>
              <a:ext uri="{FF2B5EF4-FFF2-40B4-BE49-F238E27FC236}">
                <a16:creationId xmlns:a16="http://schemas.microsoft.com/office/drawing/2014/main" id="{FDAF7D09-4A22-9712-0D03-05E560ACD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0" y="1825625"/>
            <a:ext cx="2498725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11A591A1-B9C1-2C1F-2AAF-2CA9DF1018A7}"/>
              </a:ext>
            </a:extLst>
          </p:cNvPr>
          <p:cNvSpPr/>
          <p:nvPr/>
        </p:nvSpPr>
        <p:spPr>
          <a:xfrm>
            <a:off x="8229600" y="1543050"/>
            <a:ext cx="3079750" cy="2560638"/>
          </a:xfrm>
          <a:prstGeom prst="wedgeEllipseCallout">
            <a:avLst>
              <a:gd name="adj1" fmla="val -76727"/>
              <a:gd name="adj2" fmla="val 71706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580" name="タイトル 1">
            <a:extLst>
              <a:ext uri="{FF2B5EF4-FFF2-40B4-BE49-F238E27FC236}">
                <a16:creationId xmlns:a16="http://schemas.microsoft.com/office/drawing/2014/main" id="{0E4F7590-8A99-D4E3-6CDC-896C9761D3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３章の初めに提案手法の全貌を示す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469A77-4EEA-938C-56C4-9A01DE151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543050"/>
            <a:ext cx="5035550" cy="51212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提案手法の概要を示す</a:t>
            </a:r>
            <a:r>
              <a:rPr lang="ja-JP" altLang="en-US" dirty="0"/>
              <a:t>勝負図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この図に全要素を盛り込む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要素数は３から５が適切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提案手法の説明が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章なら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手法の概要を説明する節</a:t>
            </a:r>
            <a:b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ここに手法概要図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１つ目の要素を説明する節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２つ目の要素を説明する節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：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と書くと</a:t>
            </a:r>
            <a:b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おさまり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全体のバランス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がよい</a:t>
            </a:r>
          </a:p>
          <a:p>
            <a:pPr lvl="1">
              <a:defRPr/>
            </a:pPr>
            <a:endParaRPr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2" name="スライド番号プレースホルダー 3">
            <a:extLst>
              <a:ext uri="{FF2B5EF4-FFF2-40B4-BE49-F238E27FC236}">
                <a16:creationId xmlns:a16="http://schemas.microsoft.com/office/drawing/2014/main" id="{654E56E0-0B4B-2A09-2661-086FCED4BE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40FE6C1-7305-45C5-87CA-3AE5B4E45309}" type="slidenum">
              <a:rPr lang="ja-JP" altLang="en-US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20</a:t>
            </a:fld>
            <a:endParaRPr lang="ja-JP" altLang="en-US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  <p:pic>
        <p:nvPicPr>
          <p:cNvPr id="24583" name="図 7">
            <a:extLst>
              <a:ext uri="{FF2B5EF4-FFF2-40B4-BE49-F238E27FC236}">
                <a16:creationId xmlns:a16="http://schemas.microsoft.com/office/drawing/2014/main" id="{93A95D6A-298B-F8F8-41F9-23D1BF8B2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725613"/>
            <a:ext cx="24987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094F1FD9-E65E-E0D3-7DAC-D81D693642C2}"/>
              </a:ext>
            </a:extLst>
          </p:cNvPr>
          <p:cNvCxnSpPr/>
          <p:nvPr/>
        </p:nvCxnSpPr>
        <p:spPr>
          <a:xfrm flipH="1">
            <a:off x="7848600" y="2362200"/>
            <a:ext cx="12192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5" name="図 11">
            <a:extLst>
              <a:ext uri="{FF2B5EF4-FFF2-40B4-BE49-F238E27FC236}">
                <a16:creationId xmlns:a16="http://schemas.microsoft.com/office/drawing/2014/main" id="{1B908C7B-4559-D1FE-0DE5-AA58CA15A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263" y="2957513"/>
            <a:ext cx="8493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1F381A9-B3CC-5FC7-CCC8-E79D0D7304FD}"/>
              </a:ext>
            </a:extLst>
          </p:cNvPr>
          <p:cNvCxnSpPr>
            <a:cxnSpLocks/>
          </p:cNvCxnSpPr>
          <p:nvPr/>
        </p:nvCxnSpPr>
        <p:spPr>
          <a:xfrm flipH="1" flipV="1">
            <a:off x="6589713" y="3160713"/>
            <a:ext cx="2478087" cy="1873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87" name="グループ化 33">
            <a:extLst>
              <a:ext uri="{FF2B5EF4-FFF2-40B4-BE49-F238E27FC236}">
                <a16:creationId xmlns:a16="http://schemas.microsoft.com/office/drawing/2014/main" id="{A9368E06-C4E9-03CA-1145-B7CEB1B6316D}"/>
              </a:ext>
            </a:extLst>
          </p:cNvPr>
          <p:cNvGrpSpPr>
            <a:grpSpLocks/>
          </p:cNvGrpSpPr>
          <p:nvPr/>
        </p:nvGrpSpPr>
        <p:grpSpPr bwMode="auto">
          <a:xfrm>
            <a:off x="6042025" y="4216400"/>
            <a:ext cx="2116138" cy="1960563"/>
            <a:chOff x="2209800" y="2362200"/>
            <a:chExt cx="3046724" cy="3200400"/>
          </a:xfrm>
        </p:grpSpPr>
        <p:sp>
          <p:nvSpPr>
            <p:cNvPr id="24604" name="Line 3">
              <a:extLst>
                <a:ext uri="{FF2B5EF4-FFF2-40B4-BE49-F238E27FC236}">
                  <a16:creationId xmlns:a16="http://schemas.microsoft.com/office/drawing/2014/main" id="{8CE41B43-D20A-D5C7-BC9A-F35081EA93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7600" y="2362200"/>
              <a:ext cx="0" cy="3200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5" name="Line 4">
              <a:extLst>
                <a:ext uri="{FF2B5EF4-FFF2-40B4-BE49-F238E27FC236}">
                  <a16:creationId xmlns:a16="http://schemas.microsoft.com/office/drawing/2014/main" id="{CE7E2F39-1EAA-902D-A916-24DFEC4A4A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7600" y="4114799"/>
              <a:ext cx="1598924" cy="14477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6" name="Line 7">
              <a:extLst>
                <a:ext uri="{FF2B5EF4-FFF2-40B4-BE49-F238E27FC236}">
                  <a16:creationId xmlns:a16="http://schemas.microsoft.com/office/drawing/2014/main" id="{D4DCA464-9FCD-1CD0-4587-9B45303C04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38400" y="5105400"/>
              <a:ext cx="1219200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7" name="Line 9">
              <a:extLst>
                <a:ext uri="{FF2B5EF4-FFF2-40B4-BE49-F238E27FC236}">
                  <a16:creationId xmlns:a16="http://schemas.microsoft.com/office/drawing/2014/main" id="{8048EE9C-208B-A871-BCCE-C977C9CA9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0" y="3429000"/>
              <a:ext cx="0" cy="1295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8" name="Line 10">
              <a:extLst>
                <a:ext uri="{FF2B5EF4-FFF2-40B4-BE49-F238E27FC236}">
                  <a16:creationId xmlns:a16="http://schemas.microsoft.com/office/drawing/2014/main" id="{38A4C37C-D938-6CBF-6F0A-23E4036CA4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57600" y="3429000"/>
              <a:ext cx="914400" cy="838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9" name="Line 11">
              <a:extLst>
                <a:ext uri="{FF2B5EF4-FFF2-40B4-BE49-F238E27FC236}">
                  <a16:creationId xmlns:a16="http://schemas.microsoft.com/office/drawing/2014/main" id="{95216089-BF4A-04B6-3378-449E016893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76600" y="3276600"/>
              <a:ext cx="914400" cy="838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0" name="Line 12">
              <a:extLst>
                <a:ext uri="{FF2B5EF4-FFF2-40B4-BE49-F238E27FC236}">
                  <a16:creationId xmlns:a16="http://schemas.microsoft.com/office/drawing/2014/main" id="{4BA4C3A5-BB16-5CF4-2B44-6C8AAFCFB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600" y="4191000"/>
              <a:ext cx="0" cy="1219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1" name="Line 13">
              <a:extLst>
                <a:ext uri="{FF2B5EF4-FFF2-40B4-BE49-F238E27FC236}">
                  <a16:creationId xmlns:a16="http://schemas.microsoft.com/office/drawing/2014/main" id="{D9C1FEE6-2AFA-3732-B4F4-E226A29281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600" y="4114800"/>
              <a:ext cx="38100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2" name="Line 14">
              <a:extLst>
                <a:ext uri="{FF2B5EF4-FFF2-40B4-BE49-F238E27FC236}">
                  <a16:creationId xmlns:a16="http://schemas.microsoft.com/office/drawing/2014/main" id="{BA857D9A-E6E7-9418-2EB7-15DEB8294D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000" y="3276600"/>
              <a:ext cx="38100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3" name="Line 15">
              <a:extLst>
                <a:ext uri="{FF2B5EF4-FFF2-40B4-BE49-F238E27FC236}">
                  <a16:creationId xmlns:a16="http://schemas.microsoft.com/office/drawing/2014/main" id="{8A80E0DB-2C7A-EC00-B802-0793079161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7600" y="4724400"/>
              <a:ext cx="914400" cy="838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4" name="Line 16">
              <a:extLst>
                <a:ext uri="{FF2B5EF4-FFF2-40B4-BE49-F238E27FC236}">
                  <a16:creationId xmlns:a16="http://schemas.microsoft.com/office/drawing/2014/main" id="{F2BBB132-D1B9-7EE8-B3A1-F3E44CC756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7600" y="4267200"/>
              <a:ext cx="0" cy="1295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5" name="Line 17">
              <a:extLst>
                <a:ext uri="{FF2B5EF4-FFF2-40B4-BE49-F238E27FC236}">
                  <a16:creationId xmlns:a16="http://schemas.microsoft.com/office/drawing/2014/main" id="{86787D09-C268-10A0-596F-E2F5316F4F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76600" y="5410200"/>
              <a:ext cx="381000" cy="152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6" name="Line 18">
              <a:extLst>
                <a:ext uri="{FF2B5EF4-FFF2-40B4-BE49-F238E27FC236}">
                  <a16:creationId xmlns:a16="http://schemas.microsoft.com/office/drawing/2014/main" id="{31EF6776-5A67-2EDE-5C43-4E47537152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7600" y="3276600"/>
              <a:ext cx="533400" cy="228600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7" name="Text Box 25">
              <a:extLst>
                <a:ext uri="{FF2B5EF4-FFF2-40B4-BE49-F238E27FC236}">
                  <a16:creationId xmlns:a16="http://schemas.microsoft.com/office/drawing/2014/main" id="{678118EB-50F0-8929-2AFE-38C6CBE17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800" y="3505201"/>
              <a:ext cx="1465972" cy="452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200" b="1">
                  <a:latin typeface="Tahoma" panose="020B0604030504040204" pitchFamily="34" charset="0"/>
                  <a:ea typeface="ＭＳ Ｐゴシック" panose="020B0600070205080204" pitchFamily="50" charset="-128"/>
                </a:rPr>
                <a:t>興味ベクトル</a:t>
              </a:r>
            </a:p>
          </p:txBody>
        </p:sp>
      </p:grpSp>
      <p:grpSp>
        <p:nvGrpSpPr>
          <p:cNvPr id="24588" name="グループ化 48">
            <a:extLst>
              <a:ext uri="{FF2B5EF4-FFF2-40B4-BE49-F238E27FC236}">
                <a16:creationId xmlns:a16="http://schemas.microsoft.com/office/drawing/2014/main" id="{2E013E2C-0808-9532-8B33-7869FFCE13DE}"/>
              </a:ext>
            </a:extLst>
          </p:cNvPr>
          <p:cNvGrpSpPr>
            <a:grpSpLocks/>
          </p:cNvGrpSpPr>
          <p:nvPr/>
        </p:nvGrpSpPr>
        <p:grpSpPr bwMode="auto">
          <a:xfrm>
            <a:off x="8375650" y="4252913"/>
            <a:ext cx="3521075" cy="2168525"/>
            <a:chOff x="3657600" y="2362200"/>
            <a:chExt cx="6311394" cy="3781769"/>
          </a:xfrm>
        </p:grpSpPr>
        <p:sp>
          <p:nvSpPr>
            <p:cNvPr id="24590" name="Line 3">
              <a:extLst>
                <a:ext uri="{FF2B5EF4-FFF2-40B4-BE49-F238E27FC236}">
                  <a16:creationId xmlns:a16="http://schemas.microsoft.com/office/drawing/2014/main" id="{F98FAF90-260B-A02A-AFFE-6499BF6980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7600" y="23622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1" name="Text Box 5">
              <a:extLst>
                <a:ext uri="{FF2B5EF4-FFF2-40B4-BE49-F238E27FC236}">
                  <a16:creationId xmlns:a16="http://schemas.microsoft.com/office/drawing/2014/main" id="{92F42E34-5A29-62C8-DD8A-39BC26078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56526" y="5661025"/>
              <a:ext cx="1158228" cy="482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200">
                  <a:latin typeface="Arial" panose="020B0604020202020204" pitchFamily="34" charset="0"/>
                  <a:ea typeface="ＭＳ Ｐゴシック" panose="020B0600070205080204" pitchFamily="50" charset="-128"/>
                </a:rPr>
                <a:t>時間軸</a:t>
              </a:r>
            </a:p>
          </p:txBody>
        </p:sp>
        <p:sp>
          <p:nvSpPr>
            <p:cNvPr id="24592" name="Freeform 6">
              <a:extLst>
                <a:ext uri="{FF2B5EF4-FFF2-40B4-BE49-F238E27FC236}">
                  <a16:creationId xmlns:a16="http://schemas.microsoft.com/office/drawing/2014/main" id="{482CBE6D-834B-650B-EBB9-48EFAB7D72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7600" y="3357563"/>
              <a:ext cx="6019800" cy="1741487"/>
            </a:xfrm>
            <a:custGeom>
              <a:avLst/>
              <a:gdLst>
                <a:gd name="T0" fmla="*/ 0 w 3792"/>
                <a:gd name="T1" fmla="*/ 2147483646 h 1097"/>
                <a:gd name="T2" fmla="*/ 2147483646 w 3792"/>
                <a:gd name="T3" fmla="*/ 2147483646 h 1097"/>
                <a:gd name="T4" fmla="*/ 2147483646 w 3792"/>
                <a:gd name="T5" fmla="*/ 2147483646 h 1097"/>
                <a:gd name="T6" fmla="*/ 2147483646 w 3792"/>
                <a:gd name="T7" fmla="*/ 2147483646 h 1097"/>
                <a:gd name="T8" fmla="*/ 2147483646 w 3792"/>
                <a:gd name="T9" fmla="*/ 2147483646 h 1097"/>
                <a:gd name="T10" fmla="*/ 2147483646 w 3792"/>
                <a:gd name="T11" fmla="*/ 2147483646 h 1097"/>
                <a:gd name="T12" fmla="*/ 2147483646 w 3792"/>
                <a:gd name="T13" fmla="*/ 2147483646 h 1097"/>
                <a:gd name="T14" fmla="*/ 2147483646 w 3792"/>
                <a:gd name="T15" fmla="*/ 2147483646 h 1097"/>
                <a:gd name="T16" fmla="*/ 2147483646 w 3792"/>
                <a:gd name="T17" fmla="*/ 2147483646 h 1097"/>
                <a:gd name="T18" fmla="*/ 2147483646 w 3792"/>
                <a:gd name="T19" fmla="*/ 2147483646 h 1097"/>
                <a:gd name="T20" fmla="*/ 2147483646 w 3792"/>
                <a:gd name="T21" fmla="*/ 2147483646 h 10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92" h="1097">
                  <a:moveTo>
                    <a:pt x="0" y="573"/>
                  </a:moveTo>
                  <a:cubicBezTo>
                    <a:pt x="49" y="570"/>
                    <a:pt x="177" y="585"/>
                    <a:pt x="292" y="556"/>
                  </a:cubicBezTo>
                  <a:cubicBezTo>
                    <a:pt x="407" y="527"/>
                    <a:pt x="582" y="451"/>
                    <a:pt x="693" y="398"/>
                  </a:cubicBezTo>
                  <a:cubicBezTo>
                    <a:pt x="804" y="345"/>
                    <a:pt x="840" y="300"/>
                    <a:pt x="960" y="237"/>
                  </a:cubicBezTo>
                  <a:cubicBezTo>
                    <a:pt x="1080" y="174"/>
                    <a:pt x="1251" y="44"/>
                    <a:pt x="1411" y="22"/>
                  </a:cubicBezTo>
                  <a:cubicBezTo>
                    <a:pt x="1571" y="0"/>
                    <a:pt x="1771" y="45"/>
                    <a:pt x="1920" y="106"/>
                  </a:cubicBezTo>
                  <a:cubicBezTo>
                    <a:pt x="2069" y="167"/>
                    <a:pt x="2161" y="271"/>
                    <a:pt x="2304" y="389"/>
                  </a:cubicBezTo>
                  <a:cubicBezTo>
                    <a:pt x="2447" y="507"/>
                    <a:pt x="2631" y="704"/>
                    <a:pt x="2780" y="815"/>
                  </a:cubicBezTo>
                  <a:cubicBezTo>
                    <a:pt x="2929" y="926"/>
                    <a:pt x="3084" y="1017"/>
                    <a:pt x="3197" y="1057"/>
                  </a:cubicBezTo>
                  <a:cubicBezTo>
                    <a:pt x="3310" y="1097"/>
                    <a:pt x="3357" y="1078"/>
                    <a:pt x="3456" y="1053"/>
                  </a:cubicBezTo>
                  <a:cubicBezTo>
                    <a:pt x="3555" y="1028"/>
                    <a:pt x="3672" y="957"/>
                    <a:pt x="3792" y="909"/>
                  </a:cubicBez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3" name="Line 7">
              <a:extLst>
                <a:ext uri="{FF2B5EF4-FFF2-40B4-BE49-F238E27FC236}">
                  <a16:creationId xmlns:a16="http://schemas.microsoft.com/office/drawing/2014/main" id="{9B3A5A1B-EE01-5A20-CC1C-7AB9EC7913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600" y="5562600"/>
              <a:ext cx="601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24594" name="Group 8">
              <a:extLst>
                <a:ext uri="{FF2B5EF4-FFF2-40B4-BE49-F238E27FC236}">
                  <a16:creationId xmlns:a16="http://schemas.microsoft.com/office/drawing/2014/main" id="{5A4B0615-B646-DCE4-D286-37417189E7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7200" y="5181600"/>
              <a:ext cx="5410200" cy="381000"/>
              <a:chOff x="1728" y="3264"/>
              <a:chExt cx="3408" cy="240"/>
            </a:xfrm>
          </p:grpSpPr>
          <p:sp>
            <p:nvSpPr>
              <p:cNvPr id="24602" name="Line 9">
                <a:extLst>
                  <a:ext uri="{FF2B5EF4-FFF2-40B4-BE49-F238E27FC236}">
                    <a16:creationId xmlns:a16="http://schemas.microsoft.com/office/drawing/2014/main" id="{E3A36005-EE02-7512-EB40-82B0B62144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3264"/>
                <a:ext cx="0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603" name="Rectangle 10">
                <a:extLst>
                  <a:ext uri="{FF2B5EF4-FFF2-40B4-BE49-F238E27FC236}">
                    <a16:creationId xmlns:a16="http://schemas.microsoft.com/office/drawing/2014/main" id="{780E8780-DEC6-8314-649D-83A45494A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3264"/>
                <a:ext cx="34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200">
                  <a:latin typeface="Tahoma" panose="020B060403050404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4595" name="Group 11">
              <a:extLst>
                <a:ext uri="{FF2B5EF4-FFF2-40B4-BE49-F238E27FC236}">
                  <a16:creationId xmlns:a16="http://schemas.microsoft.com/office/drawing/2014/main" id="{BEC2E22F-8254-744A-6DE5-F2E638BAE9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5029200"/>
              <a:ext cx="4800600" cy="533400"/>
              <a:chOff x="2112" y="3360"/>
              <a:chExt cx="3024" cy="336"/>
            </a:xfrm>
          </p:grpSpPr>
          <p:sp>
            <p:nvSpPr>
              <p:cNvPr id="24600" name="Line 12">
                <a:extLst>
                  <a:ext uri="{FF2B5EF4-FFF2-40B4-BE49-F238E27FC236}">
                    <a16:creationId xmlns:a16="http://schemas.microsoft.com/office/drawing/2014/main" id="{9E0E6657-3185-35CA-0BC5-063190B689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12" y="3360"/>
                <a:ext cx="1" cy="33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601" name="Rectangle 13">
                <a:extLst>
                  <a:ext uri="{FF2B5EF4-FFF2-40B4-BE49-F238E27FC236}">
                    <a16:creationId xmlns:a16="http://schemas.microsoft.com/office/drawing/2014/main" id="{9B54DD0D-AADE-1A4B-7AA0-24528DD8A0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3024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200">
                  <a:latin typeface="Tahoma" panose="020B060403050404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4596" name="Group 14">
              <a:extLst>
                <a:ext uri="{FF2B5EF4-FFF2-40B4-BE49-F238E27FC236}">
                  <a16:creationId xmlns:a16="http://schemas.microsoft.com/office/drawing/2014/main" id="{99D623F9-C55C-D374-3E80-CE208B6F68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7600" y="4267200"/>
              <a:ext cx="1066800" cy="1295400"/>
              <a:chOff x="432" y="2688"/>
              <a:chExt cx="672" cy="816"/>
            </a:xfrm>
          </p:grpSpPr>
          <p:sp>
            <p:nvSpPr>
              <p:cNvPr id="24598" name="Line 15">
                <a:extLst>
                  <a:ext uri="{FF2B5EF4-FFF2-40B4-BE49-F238E27FC236}">
                    <a16:creationId xmlns:a16="http://schemas.microsoft.com/office/drawing/2014/main" id="{A001F31A-6FB4-22D1-B241-CE81B5AEB7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2" y="2688"/>
                <a:ext cx="0" cy="81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599" name="Rectangle 16">
                <a:extLst>
                  <a:ext uri="{FF2B5EF4-FFF2-40B4-BE49-F238E27FC236}">
                    <a16:creationId xmlns:a16="http://schemas.microsoft.com/office/drawing/2014/main" id="{2E039486-D56B-49CA-BD20-82663850D6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2688"/>
                <a:ext cx="672" cy="81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游ゴシック" panose="020B0400000000000000" pitchFamily="50" charset="-12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ja-JP" altLang="en-US" sz="1200">
                  <a:latin typeface="Tahoma" panose="020B060403050404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24597" name="Text Box 17">
              <a:extLst>
                <a:ext uri="{FF2B5EF4-FFF2-40B4-BE49-F238E27FC236}">
                  <a16:creationId xmlns:a16="http://schemas.microsoft.com/office/drawing/2014/main" id="{F879B26C-C9B7-F06C-EEA6-EEE5FC5A0E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2286" y="2920587"/>
              <a:ext cx="3266708" cy="4829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游ゴシック" panose="020B0400000000000000" pitchFamily="50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200">
                  <a:latin typeface="Arial" panose="020B0604020202020204" pitchFamily="34" charset="0"/>
                  <a:ea typeface="ＭＳ Ｐゴシック" panose="020B0600070205080204" pitchFamily="50" charset="-128"/>
                </a:rPr>
                <a:t>興味の移ろいを表現可能</a:t>
              </a:r>
            </a:p>
          </p:txBody>
        </p:sp>
      </p:grpSp>
      <p:sp>
        <p:nvSpPr>
          <p:cNvPr id="51" name="矢印: 右 50">
            <a:extLst>
              <a:ext uri="{FF2B5EF4-FFF2-40B4-BE49-F238E27FC236}">
                <a16:creationId xmlns:a16="http://schemas.microsoft.com/office/drawing/2014/main" id="{EFBB9D4A-E8AD-62AF-0D8C-92B5AB677A4D}"/>
              </a:ext>
            </a:extLst>
          </p:cNvPr>
          <p:cNvSpPr/>
          <p:nvPr/>
        </p:nvSpPr>
        <p:spPr>
          <a:xfrm rot="1392781">
            <a:off x="7424738" y="5275263"/>
            <a:ext cx="946150" cy="4191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BBB9B3A-B468-F4E4-E955-E0883ACE2C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9225"/>
            <a:ext cx="10515600" cy="1325563"/>
          </a:xfrm>
        </p:spPr>
        <p:txBody>
          <a:bodyPr/>
          <a:lstStyle/>
          <a:p>
            <a:pPr eaLnBrk="1" hangingPunct="1"/>
            <a:r>
              <a:rPr lang="ja-JP" altLang="en-US"/>
              <a:t>章割の例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7BDB7DD-1577-2F0D-A17F-75E9D9B8A3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3114675"/>
            <a:ext cx="8229600" cy="1209675"/>
          </a:xfrm>
        </p:spPr>
        <p:txBody>
          <a:bodyPr/>
          <a:lstStyle/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ja-JP" b="1"/>
              <a:t>3.1. </a:t>
            </a:r>
            <a:r>
              <a:rPr lang="ja-JP" altLang="en-US" b="1"/>
              <a:t>ジャンルとターム</a:t>
            </a:r>
          </a:p>
          <a:p>
            <a:pPr marL="990600" lvl="1" indent="-533400" eaLnBrk="1" hangingPunct="1"/>
            <a:r>
              <a:rPr lang="ja-JP" altLang="en-US" sz="2000"/>
              <a:t>ジャンルの定義，タームの定義</a:t>
            </a:r>
          </a:p>
          <a:p>
            <a:pPr marL="990600" lvl="1" indent="-533400" eaLnBrk="1" hangingPunct="1"/>
            <a:r>
              <a:rPr lang="ja-JP" altLang="en-US" sz="2000"/>
              <a:t>持続期間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E5E090AF-F6F5-0C58-362E-6602CAA24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267200"/>
            <a:ext cx="8229600" cy="12192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lr>
                <a:schemeClr val="tx1"/>
              </a:buClr>
              <a:buChar char="–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ja-JP" sz="2400"/>
              <a:t>3.2. </a:t>
            </a:r>
            <a:r>
              <a:rPr lang="ja-JP" altLang="en-US" sz="2400"/>
              <a:t>興味ベクトル</a:t>
            </a:r>
          </a:p>
          <a:p>
            <a:pPr lvl="1" eaLnBrk="1" hangingPunct="1">
              <a:defRPr/>
            </a:pPr>
            <a:r>
              <a:rPr lang="ja-JP" altLang="en-US" sz="2000"/>
              <a:t>タームをジャンルに変換しベクトル表現</a:t>
            </a:r>
          </a:p>
          <a:p>
            <a:pPr lvl="1" eaLnBrk="1" hangingPunct="1">
              <a:defRPr/>
            </a:pPr>
            <a:r>
              <a:rPr lang="ja-JP" altLang="en-US" sz="2000"/>
              <a:t>持続期間からの，興味推移のベクトル表現</a:t>
            </a: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A30E7B73-1DE7-AC60-DC05-6AC177E53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562600"/>
            <a:ext cx="8229600" cy="12192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lr>
                <a:schemeClr val="tx1"/>
              </a:buClr>
              <a:buChar char="–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ja-JP" sz="2400"/>
              <a:t>3.3. </a:t>
            </a:r>
            <a:r>
              <a:rPr lang="ja-JP" altLang="en-US" sz="2400"/>
              <a:t>ベクトルからの興味の抽出</a:t>
            </a:r>
          </a:p>
          <a:p>
            <a:pPr lvl="1" eaLnBrk="1" hangingPunct="1">
              <a:defRPr/>
            </a:pPr>
            <a:r>
              <a:rPr lang="ja-JP" altLang="en-US" sz="2000"/>
              <a:t>ベクトルの大きさ（ノルム）と各要素の大きさ</a:t>
            </a:r>
          </a:p>
          <a:p>
            <a:pPr lvl="1" eaLnBrk="1" hangingPunct="1">
              <a:defRPr/>
            </a:pPr>
            <a:r>
              <a:rPr lang="ja-JP" altLang="en-US" sz="2000"/>
              <a:t>各ジャンルについて値が閾値以上なら興味有とみなす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756E05CF-E62E-F722-81D0-D068510E6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43200"/>
            <a:ext cx="822960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lr>
                <a:schemeClr val="tx1"/>
              </a:buClr>
              <a:buChar char="–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ja-JP" sz="2400"/>
              <a:t>3.</a:t>
            </a:r>
            <a:r>
              <a:rPr lang="ja-JP" altLang="en-US" sz="2400"/>
              <a:t>　時間とともに変化する興味の計算</a:t>
            </a:r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7A27F549-0BEA-005D-D817-61AA1621F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752600"/>
            <a:ext cx="82296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lr>
                <a:schemeClr val="tx1"/>
              </a:buClr>
              <a:buChar char="–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ja-JP" sz="2400"/>
              <a:t>2.1. </a:t>
            </a:r>
            <a:r>
              <a:rPr lang="ja-JP" altLang="en-US" sz="2400"/>
              <a:t>ホームページの構成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/>
              <a:t>2.2. </a:t>
            </a:r>
            <a:r>
              <a:rPr lang="ja-JP" altLang="en-US" sz="2400"/>
              <a:t>興味による必要情報の推定</a:t>
            </a:r>
          </a:p>
        </p:txBody>
      </p:sp>
      <p:sp>
        <p:nvSpPr>
          <p:cNvPr id="38920" name="Rectangle 8">
            <a:extLst>
              <a:ext uri="{FF2B5EF4-FFF2-40B4-BE49-F238E27FC236}">
                <a16:creationId xmlns:a16="http://schemas.microsoft.com/office/drawing/2014/main" id="{322FDB11-9B90-E760-1C49-3D9FD6695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295400"/>
            <a:ext cx="822960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lr>
                <a:schemeClr val="tx1"/>
              </a:buClr>
              <a:buChar char="–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ja-JP" sz="2400"/>
              <a:t>2.</a:t>
            </a:r>
            <a:r>
              <a:rPr lang="ja-JP" altLang="en-US" sz="2400"/>
              <a:t>　</a:t>
            </a:r>
            <a:r>
              <a:rPr lang="en-US" altLang="ja-JP" sz="2400"/>
              <a:t>Web</a:t>
            </a:r>
            <a:r>
              <a:rPr lang="ja-JP" altLang="en-US" sz="2400"/>
              <a:t>アクセスからの興味の取得</a:t>
            </a:r>
          </a:p>
        </p:txBody>
      </p:sp>
      <p:sp>
        <p:nvSpPr>
          <p:cNvPr id="25609" name="スライド番号プレースホルダー 3">
            <a:extLst>
              <a:ext uri="{FF2B5EF4-FFF2-40B4-BE49-F238E27FC236}">
                <a16:creationId xmlns:a16="http://schemas.microsoft.com/office/drawing/2014/main" id="{49DB09E7-2939-428D-E729-91C4EE9318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AE14F60-7DA5-4DDB-9B50-96F0C944D316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21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  <p:bldP spid="38916" grpId="0" build="p"/>
      <p:bldP spid="38917" grpId="0" build="p"/>
      <p:bldP spid="38918" grpId="0" build="p"/>
      <p:bldP spid="38919" grpId="0" build="p"/>
      <p:bldP spid="3892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1E90581-B654-4DEA-2B04-1687839E5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３章以降</a:t>
            </a:r>
            <a:r>
              <a:rPr lang="en-US" altLang="ja-JP"/>
              <a:t>(</a:t>
            </a:r>
            <a:r>
              <a:rPr lang="ja-JP" altLang="en-US"/>
              <a:t>自分がやったことから書く</a:t>
            </a:r>
            <a:r>
              <a:rPr lang="en-US" altLang="ja-JP"/>
              <a:t>)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6713575-25C2-281D-20F3-DE0F35D8F1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915400" cy="5029200"/>
          </a:xfrm>
        </p:spPr>
        <p:txBody>
          <a:bodyPr/>
          <a:lstStyle/>
          <a:p>
            <a:pPr eaLnBrk="1" hangingPunct="1"/>
            <a:r>
              <a:rPr lang="ja-JP" altLang="en-US"/>
              <a:t>以下の</a:t>
            </a:r>
            <a:r>
              <a:rPr lang="en-US" altLang="ja-JP"/>
              <a:t>3</a:t>
            </a:r>
            <a:r>
              <a:rPr lang="ja-JP" altLang="en-US"/>
              <a:t>点を書く</a:t>
            </a:r>
          </a:p>
          <a:p>
            <a:pPr lvl="1" eaLnBrk="1" hangingPunct="1"/>
            <a:r>
              <a:rPr lang="ja-JP" altLang="en-US"/>
              <a:t>何をしたか</a:t>
            </a:r>
            <a:r>
              <a:rPr lang="en-US" altLang="ja-JP"/>
              <a:t>(What)</a:t>
            </a:r>
            <a:r>
              <a:rPr lang="ja-JP" altLang="en-US"/>
              <a:t>，</a:t>
            </a:r>
          </a:p>
          <a:p>
            <a:pPr lvl="1" eaLnBrk="1" hangingPunct="1"/>
            <a:r>
              <a:rPr lang="ja-JP" altLang="en-US"/>
              <a:t>どのようにしたか</a:t>
            </a:r>
            <a:r>
              <a:rPr lang="en-US" altLang="ja-JP"/>
              <a:t>(How)</a:t>
            </a:r>
          </a:p>
          <a:p>
            <a:pPr lvl="1" eaLnBrk="1" hangingPunct="1"/>
            <a:r>
              <a:rPr lang="ja-JP" altLang="en-US"/>
              <a:t>本当に解決されているか</a:t>
            </a:r>
            <a:r>
              <a:rPr lang="en-US" altLang="ja-JP"/>
              <a:t>(Result)</a:t>
            </a:r>
            <a:r>
              <a:rPr lang="ja-JP" altLang="en-US"/>
              <a:t>を書く．</a:t>
            </a:r>
            <a:endParaRPr lang="en-US" altLang="ja-JP"/>
          </a:p>
          <a:p>
            <a:pPr lvl="1" eaLnBrk="1" hangingPunct="1"/>
            <a:endParaRPr lang="ja-JP" altLang="en-US"/>
          </a:p>
          <a:p>
            <a:pPr eaLnBrk="1" hangingPunct="1"/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What</a:t>
            </a:r>
            <a:r>
              <a:rPr lang="en-US" altLang="ja-JP">
                <a:latin typeface="Arial" panose="020B0604020202020204" pitchFamily="34" charset="0"/>
              </a:rPr>
              <a:t>”</a:t>
            </a:r>
            <a:r>
              <a:rPr lang="ja-JP" altLang="en-US"/>
              <a:t>は、その論文で提案する手法やモデル</a:t>
            </a:r>
          </a:p>
          <a:p>
            <a:pPr lvl="1" eaLnBrk="1" hangingPunct="1"/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/>
              <a:t>What</a:t>
            </a:r>
            <a:r>
              <a:rPr lang="en-US" altLang="ja-JP">
                <a:latin typeface="Arial" panose="020B0604020202020204" pitchFamily="34" charset="0"/>
              </a:rPr>
              <a:t>‘’</a:t>
            </a:r>
            <a:r>
              <a:rPr lang="ja-JP" altLang="en-US"/>
              <a:t>は題名であげたセールス・ポイントでもある．</a:t>
            </a:r>
          </a:p>
          <a:p>
            <a:pPr lvl="1" eaLnBrk="1" hangingPunct="1"/>
            <a:r>
              <a:rPr lang="ja-JP" altLang="en-US"/>
              <a:t>「はじめに」で箇条書きにしたそれぞれの項目でもある</a:t>
            </a:r>
            <a:endParaRPr lang="en-US" altLang="ja-JP"/>
          </a:p>
          <a:p>
            <a:pPr lvl="1" eaLnBrk="1" hangingPunct="1"/>
            <a:endParaRPr lang="ja-JP" altLang="en-US"/>
          </a:p>
          <a:p>
            <a:pPr eaLnBrk="1" hangingPunct="1"/>
            <a:r>
              <a:rPr lang="ja-JP" altLang="en-US"/>
              <a:t>モデル</a:t>
            </a:r>
            <a:r>
              <a:rPr lang="en-US" altLang="ja-JP"/>
              <a:t>(What)</a:t>
            </a:r>
            <a:r>
              <a:rPr lang="ja-JP" altLang="en-US"/>
              <a:t>，実装</a:t>
            </a:r>
            <a:r>
              <a:rPr lang="en-US" altLang="ja-JP"/>
              <a:t>(How)</a:t>
            </a:r>
            <a:r>
              <a:rPr lang="ja-JP" altLang="en-US"/>
              <a:t>，結果</a:t>
            </a:r>
            <a:r>
              <a:rPr lang="en-US" altLang="ja-JP"/>
              <a:t>(Result )</a:t>
            </a:r>
            <a:r>
              <a:rPr lang="ja-JP" altLang="en-US"/>
              <a:t>の順に書くと全体としての納まりがよい．</a:t>
            </a:r>
          </a:p>
        </p:txBody>
      </p:sp>
      <p:sp>
        <p:nvSpPr>
          <p:cNvPr id="26628" name="スライド番号プレースホルダー 3">
            <a:extLst>
              <a:ext uri="{FF2B5EF4-FFF2-40B4-BE49-F238E27FC236}">
                <a16:creationId xmlns:a16="http://schemas.microsoft.com/office/drawing/2014/main" id="{4BC3E786-D28E-1FC0-42E6-69E9DDD107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F330FE5-96AB-4B22-8CAE-8FC11D21D447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22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DEEAE99-B2A3-5952-FD35-55A612A7E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背景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1C3654D-AF99-8A16-471D-040DE320CD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論文で使う概念や用語を説明する</a:t>
            </a:r>
            <a:endParaRPr lang="en-US" altLang="ja-JP"/>
          </a:p>
          <a:p>
            <a:pPr lvl="1" eaLnBrk="1" hangingPunct="1"/>
            <a:r>
              <a:rPr lang="ja-JP" altLang="en-US"/>
              <a:t>その業界で使われている有名な概念や用語にする</a:t>
            </a:r>
            <a:endParaRPr lang="en-US" altLang="ja-JP"/>
          </a:p>
          <a:p>
            <a:pPr eaLnBrk="1" hangingPunct="1"/>
            <a:r>
              <a:rPr lang="ja-JP" altLang="en-US"/>
              <a:t>論文で使う、既存の手法を説明する</a:t>
            </a:r>
            <a:endParaRPr lang="en-US" altLang="ja-JP"/>
          </a:p>
          <a:p>
            <a:pPr lvl="1" eaLnBrk="1" hangingPunct="1"/>
            <a:r>
              <a:rPr lang="ja-JP" altLang="en-US"/>
              <a:t>誰もが知っている手法でなければ、簡単に説明する</a:t>
            </a:r>
            <a:endParaRPr lang="en-US" altLang="ja-JP"/>
          </a:p>
          <a:p>
            <a:pPr lvl="1" eaLnBrk="1" hangingPunct="1"/>
            <a:endParaRPr lang="en-US" altLang="ja-JP"/>
          </a:p>
          <a:p>
            <a:pPr lvl="1" eaLnBrk="1" hangingPunct="1"/>
            <a:endParaRPr lang="en-US" altLang="ja-JP"/>
          </a:p>
          <a:p>
            <a:pPr eaLnBrk="1" hangingPunct="1"/>
            <a:r>
              <a:rPr lang="ja-JP" altLang="en-US"/>
              <a:t>以前の論文は、「はじめに」で</a:t>
            </a:r>
            <a:r>
              <a:rPr lang="en-US" altLang="ja-JP"/>
              <a:t>Why</a:t>
            </a:r>
            <a:r>
              <a:rPr lang="ja-JP" altLang="en-US"/>
              <a:t>を書き、</a:t>
            </a:r>
            <a:br>
              <a:rPr lang="en-US" altLang="ja-JP"/>
            </a:br>
            <a:r>
              <a:rPr lang="ja-JP" altLang="en-US"/>
              <a:t>背景で</a:t>
            </a:r>
            <a:r>
              <a:rPr lang="en-US" altLang="ja-JP"/>
              <a:t>Why</a:t>
            </a:r>
            <a:r>
              <a:rPr lang="ja-JP" altLang="en-US"/>
              <a:t>をもう一度書いて、既存研究との比較をしていた</a:t>
            </a:r>
            <a:endParaRPr lang="en-US" altLang="ja-JP"/>
          </a:p>
          <a:p>
            <a:pPr eaLnBrk="1" hangingPunct="1"/>
            <a:r>
              <a:rPr lang="ja-JP" altLang="en-US"/>
              <a:t>最近の国際</a:t>
            </a:r>
            <a:r>
              <a:rPr lang="en-US" altLang="ja-JP"/>
              <a:t>Journal</a:t>
            </a:r>
            <a:r>
              <a:rPr lang="ja-JP" altLang="en-US"/>
              <a:t>で、そのような論文を書くと修正するように指導される。</a:t>
            </a:r>
          </a:p>
        </p:txBody>
      </p:sp>
      <p:sp>
        <p:nvSpPr>
          <p:cNvPr id="27652" name="スライド番号プレースホルダー 3">
            <a:extLst>
              <a:ext uri="{FF2B5EF4-FFF2-40B4-BE49-F238E27FC236}">
                <a16:creationId xmlns:a16="http://schemas.microsoft.com/office/drawing/2014/main" id="{ACC5470F-D778-305C-704D-1C0599229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485A49D-74AB-4C40-97EE-5A60EFC9DB32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23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AF4F758-E825-F36B-8807-C701DED47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「はじめに」に書くこと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87079C8-A76E-1575-4A4B-C5703DB4DA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9448800" cy="5257800"/>
          </a:xfrm>
        </p:spPr>
        <p:txBody>
          <a:bodyPr/>
          <a:lstStyle/>
          <a:p>
            <a:pPr eaLnBrk="1" hangingPunct="1"/>
            <a:r>
              <a:rPr lang="en-US" altLang="ja-JP"/>
              <a:t>Introduction</a:t>
            </a:r>
            <a:r>
              <a:rPr lang="ja-JP" altLang="en-US"/>
              <a:t>であるから、読者の興味を引くように書く</a:t>
            </a:r>
          </a:p>
          <a:p>
            <a:pPr eaLnBrk="1" hangingPunct="1"/>
            <a:r>
              <a:rPr lang="ja-JP" altLang="en-US"/>
              <a:t>この研究の価値はなにであるかを書く</a:t>
            </a:r>
          </a:p>
          <a:p>
            <a:pPr lvl="1" eaLnBrk="1" hangingPunct="1"/>
            <a:r>
              <a:rPr lang="ja-JP" altLang="en-US"/>
              <a:t>何が問題であるか</a:t>
            </a:r>
            <a:r>
              <a:rPr lang="en-US" altLang="ja-JP"/>
              <a:t>(Why)</a:t>
            </a:r>
            <a:r>
              <a:rPr lang="ja-JP" altLang="en-US"/>
              <a:t> </a:t>
            </a:r>
            <a:endParaRPr lang="en-US" altLang="ja-JP"/>
          </a:p>
          <a:p>
            <a:pPr lvl="2" eaLnBrk="1" hangingPunct="1"/>
            <a:r>
              <a:rPr lang="ja-JP" altLang="en-US"/>
              <a:t>他の研究との比較し、既存の研究のダメ出しをする．</a:t>
            </a:r>
          </a:p>
          <a:p>
            <a:pPr lvl="2" eaLnBrk="1" hangingPunct="1"/>
            <a:r>
              <a:rPr lang="ja-JP" altLang="en-US"/>
              <a:t>この比較を怠ると、査読には通らない</a:t>
            </a:r>
            <a:endParaRPr lang="en-US" altLang="ja-JP"/>
          </a:p>
          <a:p>
            <a:pPr eaLnBrk="1" hangingPunct="1"/>
            <a:r>
              <a:rPr lang="ja-JP" altLang="en-US"/>
              <a:t>問題を解くために何をしたか</a:t>
            </a:r>
            <a:r>
              <a:rPr lang="en-US" altLang="ja-JP"/>
              <a:t>(What)</a:t>
            </a:r>
            <a:r>
              <a:rPr lang="ja-JP" altLang="en-US"/>
              <a:t>をきわめて簡潔に</a:t>
            </a:r>
          </a:p>
          <a:p>
            <a:pPr lvl="1" eaLnBrk="1" hangingPunct="1"/>
            <a:r>
              <a:rPr lang="en-US" altLang="ja-JP"/>
              <a:t>What</a:t>
            </a:r>
            <a:r>
              <a:rPr lang="ja-JP" altLang="en-US"/>
              <a:t>の特長を</a:t>
            </a:r>
            <a:r>
              <a:rPr lang="en-US" altLang="ja-JP"/>
              <a:t>3</a:t>
            </a:r>
            <a:r>
              <a:rPr lang="ja-JP" altLang="en-US"/>
              <a:t>点にまとめて、箇条書きとする</a:t>
            </a:r>
          </a:p>
          <a:p>
            <a:pPr eaLnBrk="1" hangingPunct="1"/>
            <a:r>
              <a:rPr lang="ja-JP" altLang="en-US"/>
              <a:t>提案手法の評価が定量的なものなら、その結果だけを書くと読者は引き付けられる。</a:t>
            </a:r>
          </a:p>
          <a:p>
            <a:pPr eaLnBrk="1" hangingPunct="1"/>
            <a:r>
              <a:rPr lang="ja-JP" altLang="en-US"/>
              <a:t>「はじめに」と「背景」は全体のできるだけ</a:t>
            </a:r>
            <a:r>
              <a:rPr lang="en-US" altLang="ja-JP"/>
              <a:t>20</a:t>
            </a:r>
            <a:r>
              <a:rPr lang="ja-JP" altLang="en-US"/>
              <a:t>％以下に</a:t>
            </a:r>
          </a:p>
          <a:p>
            <a:pPr lvl="1" eaLnBrk="1" hangingPunct="1"/>
            <a:r>
              <a:rPr lang="ja-JP" altLang="en-US"/>
              <a:t>早く、中心の話題に持っていく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/>
          </a:p>
        </p:txBody>
      </p:sp>
      <p:sp>
        <p:nvSpPr>
          <p:cNvPr id="28676" name="スライド番号プレースホルダー 3">
            <a:extLst>
              <a:ext uri="{FF2B5EF4-FFF2-40B4-BE49-F238E27FC236}">
                <a16:creationId xmlns:a16="http://schemas.microsoft.com/office/drawing/2014/main" id="{AD4F6290-B8CF-AE51-9B53-B2D3D242AC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85517CD-518D-427B-B3B0-67A7CA619478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24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8E9BE25-BC26-06DA-3FE4-E7FA23E0C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「おわりに」の書き方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AB1488A-C4FD-933D-9157-CBAF0C17EE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「おわり」には、あっさり書くのがコツ</a:t>
            </a:r>
          </a:p>
          <a:p>
            <a:pPr eaLnBrk="1" hangingPunct="1"/>
            <a:r>
              <a:rPr lang="ja-JP" altLang="en-US"/>
              <a:t> </a:t>
            </a:r>
            <a:r>
              <a:rPr lang="en-US" altLang="ja-JP"/>
              <a:t>Why</a:t>
            </a:r>
            <a:r>
              <a:rPr lang="ja-JP" altLang="en-US"/>
              <a:t>に対する回答として，何をしたか</a:t>
            </a:r>
            <a:r>
              <a:rPr lang="en-US" altLang="ja-JP"/>
              <a:t>(What)</a:t>
            </a:r>
            <a:r>
              <a:rPr lang="ja-JP" altLang="en-US"/>
              <a:t>をもう一度書く．</a:t>
            </a:r>
          </a:p>
          <a:p>
            <a:pPr eaLnBrk="1" hangingPunct="1"/>
            <a:r>
              <a:rPr lang="ja-JP" altLang="en-US"/>
              <a:t>結果（</a:t>
            </a:r>
            <a:r>
              <a:rPr lang="en-US" altLang="ja-JP"/>
              <a:t>Result</a:t>
            </a:r>
            <a:r>
              <a:rPr lang="ja-JP" altLang="en-US"/>
              <a:t>）のもっとも重要な数値を示して，ダメを押す．</a:t>
            </a:r>
          </a:p>
          <a:p>
            <a:pPr eaLnBrk="1" hangingPunct="1"/>
            <a:r>
              <a:rPr lang="ja-JP" altLang="en-US"/>
              <a:t>今後の課題を２行程度で書く</a:t>
            </a:r>
          </a:p>
          <a:p>
            <a:pPr lvl="1" eaLnBrk="1" hangingPunct="1"/>
            <a:r>
              <a:rPr lang="ja-JP" altLang="en-US"/>
              <a:t>課題を細かく書くと負けを認めたことになる</a:t>
            </a:r>
          </a:p>
        </p:txBody>
      </p:sp>
      <p:sp>
        <p:nvSpPr>
          <p:cNvPr id="29700" name="スライド番号プレースホルダー 3">
            <a:extLst>
              <a:ext uri="{FF2B5EF4-FFF2-40B4-BE49-F238E27FC236}">
                <a16:creationId xmlns:a16="http://schemas.microsoft.com/office/drawing/2014/main" id="{4970AAF5-6B39-C830-3D86-34BC7C73AA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8470402-A793-4EEA-A0D9-70A6D8508FE6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25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837ACC2-7DD9-8C33-E68A-422385B058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中心となる章を大切にする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3B28B2C-3FF3-58FE-99CD-9579DFBC5B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自分が達成した業績を主張する章が最も長くなるように</a:t>
            </a:r>
          </a:p>
          <a:p>
            <a:pPr lvl="1" eaLnBrk="1" hangingPunct="1"/>
            <a:r>
              <a:rPr lang="ja-JP" altLang="en-US"/>
              <a:t>そこに最も中心となる図を持ってくる．</a:t>
            </a:r>
            <a:endParaRPr lang="en-US" altLang="ja-JP"/>
          </a:p>
          <a:p>
            <a:pPr lvl="2" eaLnBrk="1" hangingPunct="1"/>
            <a:r>
              <a:rPr lang="ja-JP" altLang="en-US"/>
              <a:t>これが勝負図</a:t>
            </a:r>
          </a:p>
          <a:p>
            <a:pPr lvl="1" eaLnBrk="1" hangingPunct="1"/>
            <a:r>
              <a:rPr lang="ja-JP" altLang="en-US"/>
              <a:t>この図で、提案手法の概要がわかるようにする</a:t>
            </a:r>
          </a:p>
          <a:p>
            <a:pPr eaLnBrk="1" hangingPunct="1"/>
            <a:r>
              <a:rPr lang="ja-JP" altLang="en-US"/>
              <a:t>中心となる章に早く読者を連れ込む</a:t>
            </a:r>
          </a:p>
          <a:p>
            <a:pPr lvl="1" eaLnBrk="1" hangingPunct="1"/>
            <a:r>
              <a:rPr lang="ja-JP" altLang="en-US"/>
              <a:t>前で勝負する</a:t>
            </a:r>
          </a:p>
          <a:p>
            <a:pPr lvl="1" eaLnBrk="1" hangingPunct="1"/>
            <a:r>
              <a:rPr lang="ja-JP" altLang="en-US"/>
              <a:t>「はじめに」「背景」を長くしない</a:t>
            </a:r>
          </a:p>
          <a:p>
            <a:pPr lvl="1" eaLnBrk="1" hangingPunct="1"/>
            <a:r>
              <a:rPr lang="ja-JP" altLang="en-US"/>
              <a:t>中心となる章に読者を素早く連れ込むのが</a:t>
            </a:r>
            <a:r>
              <a:rPr lang="en-US" altLang="ja-JP"/>
              <a:t>Introduction(</a:t>
            </a:r>
            <a:r>
              <a:rPr lang="ja-JP" altLang="en-US"/>
              <a:t>はじめに</a:t>
            </a:r>
            <a:r>
              <a:rPr lang="en-US" altLang="ja-JP"/>
              <a:t>)</a:t>
            </a:r>
          </a:p>
          <a:p>
            <a:pPr eaLnBrk="1" hangingPunct="1"/>
            <a:endParaRPr lang="en-US" altLang="ja-JP"/>
          </a:p>
        </p:txBody>
      </p:sp>
      <p:sp>
        <p:nvSpPr>
          <p:cNvPr id="30724" name="スライド番号プレースホルダー 3">
            <a:extLst>
              <a:ext uri="{FF2B5EF4-FFF2-40B4-BE49-F238E27FC236}">
                <a16:creationId xmlns:a16="http://schemas.microsoft.com/office/drawing/2014/main" id="{71C48659-98D6-25E2-AF4D-B2A6F59DAE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9837DE1-8D40-4553-9790-853ED2875FB4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26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87A3EB9-8166-B565-7B7A-E945FC0E7B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書く順序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93A78EB-C7DE-1BDC-151E-80B04F2191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書きだすのは，中心となる章から．</a:t>
            </a:r>
          </a:p>
          <a:p>
            <a:pPr eaLnBrk="1" hangingPunct="1"/>
            <a:r>
              <a:rPr lang="ja-JP" altLang="en-US"/>
              <a:t>普通は，３章から書きだす．  </a:t>
            </a:r>
          </a:p>
          <a:p>
            <a:pPr eaLnBrk="1" hangingPunct="1"/>
            <a:r>
              <a:rPr lang="ja-JP" altLang="en-US"/>
              <a:t>そこで必要となる用語などを２章で書くようにする．</a:t>
            </a:r>
          </a:p>
          <a:p>
            <a:pPr eaLnBrk="1" hangingPunct="1"/>
            <a:r>
              <a:rPr lang="ja-JP" altLang="en-US"/>
              <a:t>「はじめに」「おわりに」は最後から２番目に書く．</a:t>
            </a:r>
          </a:p>
          <a:p>
            <a:pPr lvl="1" eaLnBrk="1" hangingPunct="1"/>
            <a:r>
              <a:rPr lang="ja-JP" altLang="en-US"/>
              <a:t>これらだけ読んでも論文の中身が判るように．</a:t>
            </a:r>
          </a:p>
          <a:p>
            <a:pPr eaLnBrk="1" hangingPunct="1"/>
            <a:r>
              <a:rPr lang="ja-JP" altLang="en-US"/>
              <a:t>「概要」を最後に書く．</a:t>
            </a:r>
          </a:p>
        </p:txBody>
      </p:sp>
      <p:sp>
        <p:nvSpPr>
          <p:cNvPr id="31748" name="スライド番号プレースホルダー 3">
            <a:extLst>
              <a:ext uri="{FF2B5EF4-FFF2-40B4-BE49-F238E27FC236}">
                <a16:creationId xmlns:a16="http://schemas.microsoft.com/office/drawing/2014/main" id="{E803FB3A-B8C6-0DC1-F226-69E054DA3D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B70152E-6986-4106-B690-9E78EFD42003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27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7933D4D-F88B-8096-E688-2572F178B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図表の重要性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5EDB244-1089-247C-52B8-48885E7A64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585913"/>
            <a:ext cx="9906000" cy="4953000"/>
          </a:xfrm>
        </p:spPr>
        <p:txBody>
          <a:bodyPr/>
          <a:lstStyle/>
          <a:p>
            <a:pPr eaLnBrk="1" hangingPunct="1"/>
            <a:r>
              <a:rPr lang="ja-JP" altLang="en-US" sz="3200"/>
              <a:t>章割のときには，図は描いておくべき</a:t>
            </a:r>
          </a:p>
          <a:p>
            <a:pPr lvl="1" eaLnBrk="1" hangingPunct="1"/>
            <a:r>
              <a:rPr lang="ja-JP" altLang="en-US" sz="2800"/>
              <a:t>図が描ければアイデアはまとまっている証拠</a:t>
            </a:r>
          </a:p>
          <a:p>
            <a:pPr eaLnBrk="1" hangingPunct="1"/>
            <a:r>
              <a:rPr lang="ja-JP" altLang="en-US" sz="3200"/>
              <a:t>「図は口ほどにものをいう」</a:t>
            </a:r>
          </a:p>
          <a:p>
            <a:pPr lvl="1" eaLnBrk="1" hangingPunct="1"/>
            <a:r>
              <a:rPr lang="ja-JP" altLang="en-US" sz="2800"/>
              <a:t>文章の下手さは図がカバーしてくれる</a:t>
            </a:r>
          </a:p>
          <a:p>
            <a:pPr lvl="1" eaLnBrk="1" hangingPunct="1"/>
            <a:r>
              <a:rPr lang="ja-JP" altLang="en-US" sz="2800"/>
              <a:t>まったく，図表がない節があれば，図表が作れないかを疑ってみる</a:t>
            </a:r>
          </a:p>
          <a:p>
            <a:pPr eaLnBrk="1" hangingPunct="1"/>
            <a:r>
              <a:rPr lang="ja-JP" altLang="en-US" sz="3200"/>
              <a:t>図表の分量</a:t>
            </a:r>
          </a:p>
          <a:p>
            <a:pPr lvl="1" eaLnBrk="1" hangingPunct="1"/>
            <a:r>
              <a:rPr lang="ja-JP" altLang="en-US" sz="2800"/>
              <a:t>図表ばかりも問題．</a:t>
            </a:r>
            <a:r>
              <a:rPr lang="en-US" altLang="ja-JP" sz="2800"/>
              <a:t>1</a:t>
            </a:r>
            <a:r>
              <a:rPr lang="ja-JP" altLang="en-US" sz="2800"/>
              <a:t>節に１つ，おおくても２つ</a:t>
            </a:r>
          </a:p>
          <a:p>
            <a:pPr lvl="1" eaLnBrk="1" hangingPunct="1"/>
            <a:r>
              <a:rPr lang="ja-JP" altLang="en-US" sz="2800"/>
              <a:t>図表がこれ以上におおいということは，</a:t>
            </a:r>
            <a:br>
              <a:rPr lang="en-US" altLang="ja-JP" sz="2800"/>
            </a:br>
            <a:r>
              <a:rPr lang="ja-JP" altLang="en-US" sz="2800"/>
              <a:t>内容が豊富なので節を分割すべき</a:t>
            </a:r>
          </a:p>
        </p:txBody>
      </p:sp>
      <p:sp>
        <p:nvSpPr>
          <p:cNvPr id="32772" name="スライド番号プレースホルダー 3">
            <a:extLst>
              <a:ext uri="{FF2B5EF4-FFF2-40B4-BE49-F238E27FC236}">
                <a16:creationId xmlns:a16="http://schemas.microsoft.com/office/drawing/2014/main" id="{16EC6881-ED23-A644-9E8E-437C1DE172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2F3EAFA-B839-4D33-A66A-5DC8C587E879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28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BFAFCFA-F8AF-21B0-4548-284313F12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まずは、論理の通った日本文を書く</a:t>
            </a:r>
            <a:endParaRPr lang="en-US" altLang="ja-JP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C435732-78AC-CC58-C797-9D9CB6D10E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593850"/>
            <a:ext cx="982980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論文で重要なのは論理の流れ</a:t>
            </a:r>
            <a:endParaRPr lang="en-US" altLang="ja-JP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日本語で書こうが英語で書こうが、論理の流れは同じ</a:t>
            </a:r>
            <a:endParaRPr lang="en-US" altLang="ja-JP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まずは、誰もが納得する論理の流れを日本語で表現</a:t>
            </a:r>
            <a:endParaRPr lang="en-US" altLang="ja-JP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数学の幾何の証明を書くつもりで</a:t>
            </a:r>
            <a:endParaRPr lang="en-US" altLang="ja-JP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ヒトには寿命がある。ソクラテスは人間である。</a:t>
            </a:r>
            <a:br>
              <a:rPr lang="en-US" altLang="ja-JP" dirty="0"/>
            </a:br>
            <a:r>
              <a:rPr lang="ja-JP" altLang="en-US" dirty="0"/>
              <a:t>よってソクラテスには寿命がある</a:t>
            </a:r>
            <a:endParaRPr lang="en-US" altLang="ja-JP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三角形の合同の証明のように見通しをつけてから書く</a:t>
            </a:r>
            <a:endParaRPr lang="en-US" altLang="ja-JP" dirty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3</a:t>
            </a:r>
            <a:r>
              <a:rPr lang="ja-JP" altLang="en-US" dirty="0"/>
              <a:t>つの方法がある。</a:t>
            </a:r>
            <a:endParaRPr lang="en-US" altLang="ja-JP" dirty="0"/>
          </a:p>
          <a:p>
            <a:pPr marL="914400" lvl="2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/>
              <a:t>　① </a:t>
            </a:r>
            <a:r>
              <a:rPr lang="en-US" altLang="ja-JP" dirty="0"/>
              <a:t>3</a:t>
            </a:r>
            <a:r>
              <a:rPr lang="ja-JP" altLang="en-US" dirty="0"/>
              <a:t>辺が等しい。</a:t>
            </a:r>
            <a:endParaRPr lang="en-US" altLang="ja-JP" dirty="0"/>
          </a:p>
          <a:p>
            <a:pPr marL="914400" lvl="2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/>
              <a:t>　② 二辺とその間の角が等しい。</a:t>
            </a:r>
            <a:endParaRPr lang="en-US" altLang="ja-JP" dirty="0"/>
          </a:p>
          <a:p>
            <a:pPr marL="914400" lvl="2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/>
              <a:t>　③ 一辺とその両端角が等しい。</a:t>
            </a:r>
            <a:endParaRPr lang="en-US" altLang="ja-JP" dirty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どの方法を使うかを決めて、それぞれの要素が成り立つことをいう。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3796" name="スライド番号プレースホルダー 3">
            <a:extLst>
              <a:ext uri="{FF2B5EF4-FFF2-40B4-BE49-F238E27FC236}">
                <a16:creationId xmlns:a16="http://schemas.microsoft.com/office/drawing/2014/main" id="{A5A96DF0-C41F-2AE0-3C63-33295DE497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12474CC-6193-4E7B-A97A-E07D50C38937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29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A1166F-3B21-4CD0-FEBB-B69457D0C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Title for paper and each section</a:t>
            </a:r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FB2242A-2C45-464B-6C7F-CC2FC12ACE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その論文のセールスポイントを（</a:t>
            </a:r>
            <a:r>
              <a:rPr lang="en-US" altLang="ja-JP"/>
              <a:t>1</a:t>
            </a:r>
            <a:r>
              <a:rPr lang="ja-JP" altLang="en-US"/>
              <a:t>語で）入れる</a:t>
            </a:r>
          </a:p>
          <a:p>
            <a:pPr eaLnBrk="1" hangingPunct="1"/>
            <a:r>
              <a:rPr lang="ja-JP" altLang="en-US"/>
              <a:t>セールスポイントは、それを聞いただけで、</a:t>
            </a:r>
            <a:br>
              <a:rPr lang="en-US" altLang="ja-JP"/>
            </a:br>
            <a:r>
              <a:rPr lang="ja-JP" altLang="en-US"/>
              <a:t>何をしているかがわかるようなものにする。</a:t>
            </a:r>
          </a:p>
          <a:p>
            <a:pPr eaLnBrk="1" hangingPunct="1"/>
            <a:r>
              <a:rPr lang="ja-JP" altLang="en-US"/>
              <a:t>題名を声にして読んでみる</a:t>
            </a:r>
          </a:p>
          <a:p>
            <a:pPr lvl="1" eaLnBrk="1" hangingPunct="1"/>
            <a:r>
              <a:rPr lang="ja-JP" altLang="en-US"/>
              <a:t>一息で読んで読みやすければ、いい題名</a:t>
            </a:r>
          </a:p>
          <a:p>
            <a:pPr lvl="1" eaLnBrk="1" hangingPunct="1"/>
            <a:r>
              <a:rPr lang="ja-JP" altLang="en-US"/>
              <a:t>読みにくければ、再考するべき</a:t>
            </a:r>
          </a:p>
          <a:p>
            <a:pPr eaLnBrk="1" hangingPunct="1"/>
            <a:r>
              <a:rPr lang="ja-JP" altLang="en-US"/>
              <a:t>日本語と英語の両方で検討すること</a:t>
            </a:r>
            <a:endParaRPr lang="en-US" altLang="ja-JP"/>
          </a:p>
          <a:p>
            <a:pPr lvl="1" eaLnBrk="1" hangingPunct="1"/>
            <a:r>
              <a:rPr lang="ja-JP" altLang="en-US"/>
              <a:t>直訳にする必要はない</a:t>
            </a:r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50DE98A7-741F-82CD-627D-5FDDC75405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EBC29D9-9E94-4CAF-9BCD-14D19E6FE404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21572AD-711A-ADB7-9399-24BEF6338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論理的な日本文を書くための</a:t>
            </a:r>
            <a:r>
              <a:rPr lang="en-US" altLang="ja-JP"/>
              <a:t>TIPS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EC99858-A100-4BE8-27AE-57E0F927E0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554163"/>
            <a:ext cx="9677400" cy="4953000"/>
          </a:xfrm>
        </p:spPr>
        <p:txBody>
          <a:bodyPr/>
          <a:lstStyle/>
          <a:p>
            <a:pPr eaLnBrk="1" hangingPunct="1"/>
            <a:r>
              <a:rPr lang="ja-JP" altLang="en-US"/>
              <a:t>日本語では主語がない文が書けてしまうので，注意が必要</a:t>
            </a:r>
          </a:p>
          <a:p>
            <a:pPr lvl="1" eaLnBrk="1" hangingPunct="1"/>
            <a:r>
              <a:rPr lang="en-US" altLang="ja-JP"/>
              <a:t>1</a:t>
            </a:r>
            <a:r>
              <a:rPr lang="ja-JP" altLang="en-US"/>
              <a:t>つの文を書き終えたら，主語があるかチェックする癖をつけておくとよい．</a:t>
            </a:r>
          </a:p>
          <a:p>
            <a:pPr eaLnBrk="1" hangingPunct="1"/>
            <a:r>
              <a:rPr lang="ja-JP" altLang="en-US"/>
              <a:t>長い文は禁物</a:t>
            </a:r>
          </a:p>
          <a:p>
            <a:pPr lvl="1" eaLnBrk="1" hangingPunct="1"/>
            <a:r>
              <a:rPr lang="ja-JP" altLang="en-US"/>
              <a:t>幾何の証明は、短文ばかり</a:t>
            </a:r>
          </a:p>
          <a:p>
            <a:pPr eaLnBrk="1" hangingPunct="1"/>
            <a:r>
              <a:rPr lang="ja-JP" altLang="en-US"/>
              <a:t>主語と述語だけを読んで、整合性を調べる</a:t>
            </a:r>
          </a:p>
          <a:p>
            <a:pPr lvl="1" eaLnBrk="1" hangingPunct="1"/>
            <a:r>
              <a:rPr lang="ja-JP" altLang="en-US"/>
              <a:t>悪い例</a:t>
            </a:r>
          </a:p>
          <a:p>
            <a:pPr lvl="1" eaLnBrk="1" hangingPunct="1">
              <a:buFontTx/>
              <a:buNone/>
            </a:pPr>
            <a:r>
              <a:rPr kumimoji="0" lang="ja-JP" altLang="en-US"/>
              <a:t>　「提</a:t>
            </a:r>
            <a:r>
              <a:rPr lang="ja-JP" altLang="en-US"/>
              <a:t>案手法は、</a:t>
            </a:r>
            <a:r>
              <a:rPr lang="en-US" altLang="ja-JP"/>
              <a:t>WEB</a:t>
            </a:r>
            <a:r>
              <a:rPr lang="ja-JP" altLang="en-US"/>
              <a:t>アクセス履歴からユーザの情報検索の目的を調べ、目的ごとにアクセスしたページを整理するので、情報の検索を容易に実施できるようになる。」</a:t>
            </a:r>
          </a:p>
          <a:p>
            <a:pPr lvl="1" eaLnBrk="1" hangingPunct="1"/>
            <a:r>
              <a:rPr lang="ja-JP" altLang="en-US"/>
              <a:t>実は英語ではこのような文は書けない</a:t>
            </a:r>
          </a:p>
        </p:txBody>
      </p:sp>
      <p:sp>
        <p:nvSpPr>
          <p:cNvPr id="34820" name="スライド番号プレースホルダー 3">
            <a:extLst>
              <a:ext uri="{FF2B5EF4-FFF2-40B4-BE49-F238E27FC236}">
                <a16:creationId xmlns:a16="http://schemas.microsoft.com/office/drawing/2014/main" id="{F73E3769-2FE7-131F-4FB6-C563D7A6FC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43F3F57-F032-4421-ACB2-A874F5186DC3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30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74A5F7E-7593-408B-3698-B66B8A1BC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日本語表記上の</a:t>
            </a:r>
            <a:r>
              <a:rPr lang="en-US" altLang="ja-JP"/>
              <a:t>TIPS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B144BA1-0386-9793-F477-5D4A740EB8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1100" y="1524000"/>
            <a:ext cx="10515600" cy="5119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/>
              <a:t>基本的に論文は現在形で書く．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/>
              <a:t>例外として，「おわりに」では，</a:t>
            </a:r>
            <a:br>
              <a:rPr lang="en-US" altLang="ja-JP"/>
            </a:br>
            <a:r>
              <a:rPr lang="ja-JP" altLang="en-US"/>
              <a:t>「本論文では○○を提案した．」などと過去形で書く．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/>
              <a:t> 論理を展開する論文では「私は」という主語はありえない．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/>
              <a:t>どうしても使いたければ「著者は」となるが，使わない方がよい．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/>
              <a:t>現代国語では，以下の品詞はひらがなで書くようである．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/>
              <a:t>接続詞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/>
              <a:t>連体詞	　さまざまな，いろいろな，すべて　など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/>
              <a:t>助詞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/>
              <a:t>助動詞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/>
              <a:t>形式名詞　～する</a:t>
            </a:r>
            <a:r>
              <a:rPr lang="ja-JP" altLang="en-US" u="sng"/>
              <a:t>とき</a:t>
            </a:r>
            <a:r>
              <a:rPr lang="ja-JP" altLang="en-US"/>
              <a:t>，～する</a:t>
            </a:r>
            <a:r>
              <a:rPr lang="ja-JP" altLang="en-US" u="sng"/>
              <a:t>こと</a:t>
            </a:r>
            <a:r>
              <a:rPr lang="ja-JP" altLang="en-US"/>
              <a:t>， ～する</a:t>
            </a:r>
            <a:r>
              <a:rPr lang="ja-JP" altLang="en-US" u="sng"/>
              <a:t>さい</a:t>
            </a:r>
            <a:r>
              <a:rPr lang="ja-JP" altLang="en-US"/>
              <a:t>， ～する</a:t>
            </a:r>
            <a:r>
              <a:rPr lang="ja-JP" altLang="en-US" u="sng"/>
              <a:t>たび</a:t>
            </a:r>
            <a:r>
              <a:rPr lang="ja-JP" altLang="en-US"/>
              <a:t>　など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/>
              <a:t>「</a:t>
            </a:r>
            <a:r>
              <a:rPr lang="ja-JP" altLang="en-US">
                <a:solidFill>
                  <a:srgbClr val="FF0000"/>
                </a:solidFill>
              </a:rPr>
              <a:t>行う</a:t>
            </a:r>
            <a:r>
              <a:rPr lang="ja-JP" altLang="en-US"/>
              <a:t>」「</a:t>
            </a:r>
            <a:r>
              <a:rPr lang="ja-JP" altLang="en-US">
                <a:solidFill>
                  <a:srgbClr val="FF0000"/>
                </a:solidFill>
              </a:rPr>
              <a:t>実行する</a:t>
            </a:r>
            <a:r>
              <a:rPr lang="ja-JP" altLang="en-US"/>
              <a:t>」「</a:t>
            </a:r>
            <a:r>
              <a:rPr lang="ja-JP" altLang="en-US">
                <a:solidFill>
                  <a:srgbClr val="FF0000"/>
                </a:solidFill>
              </a:rPr>
              <a:t>実施する</a:t>
            </a:r>
            <a:r>
              <a:rPr lang="ja-JP" altLang="en-US"/>
              <a:t>」という動詞は</a:t>
            </a:r>
            <a:r>
              <a:rPr lang="ja-JP" altLang="en-US">
                <a:solidFill>
                  <a:srgbClr val="FF0000"/>
                </a:solidFill>
              </a:rPr>
              <a:t>避けるべき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/>
              <a:t>「機能の実装を行う」は「機能を実装する」のほうが素直な表現</a:t>
            </a:r>
          </a:p>
        </p:txBody>
      </p:sp>
      <p:sp>
        <p:nvSpPr>
          <p:cNvPr id="35844" name="スライド番号プレースホルダー 3">
            <a:extLst>
              <a:ext uri="{FF2B5EF4-FFF2-40B4-BE49-F238E27FC236}">
                <a16:creationId xmlns:a16="http://schemas.microsoft.com/office/drawing/2014/main" id="{C6D4675A-9140-4D69-0F6F-2950741815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FD20688-1C36-420A-A84E-C463CDC013FB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31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39CFAAF-CBA3-16A5-4552-016CBCAA9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全体にわたって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4D39F92-84A0-E001-A39C-DC830D9638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Why, What, How, Evidence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が必要</a:t>
            </a:r>
          </a:p>
          <a:p>
            <a:pPr lvl="1" eaLnBrk="1" hangingPunct="1"/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なぜ、この研究が必要か、ひいては、この研究の価値は何か</a:t>
            </a:r>
          </a:p>
          <a:p>
            <a:pPr lvl="1" eaLnBrk="1" hangingPunct="1"/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解決策</a:t>
            </a:r>
          </a:p>
          <a:p>
            <a:pPr lvl="1" eaLnBrk="1" hangingPunct="1"/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解決策の実現方法</a:t>
            </a:r>
          </a:p>
          <a:p>
            <a:pPr lvl="1" eaLnBrk="1" hangingPunct="1"/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） 本当に解決できているかの評価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ここが一番重要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：実験とその結果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Analysis and Discussion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：結果の解析と考察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：その結果が意味するもの（提案手法のご利益）</a:t>
            </a:r>
          </a:p>
        </p:txBody>
      </p:sp>
      <p:sp>
        <p:nvSpPr>
          <p:cNvPr id="8196" name="スライド番号プレースホルダー 3">
            <a:extLst>
              <a:ext uri="{FF2B5EF4-FFF2-40B4-BE49-F238E27FC236}">
                <a16:creationId xmlns:a16="http://schemas.microsoft.com/office/drawing/2014/main" id="{78E29C55-8468-EE8C-6069-07A576E23B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362F588-F740-4A09-A2B0-13C59DD0DF3D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FAB5ED1-26EC-C548-9127-C06AA7C4C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勝負は最初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898E961-03FA-97F5-CA38-15E9BC24E1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読者（査読者）が読むのは、「題名」「概要」、章タイトル、図表、「はじめに」、「おわりに」、「本文」の順番</a:t>
            </a:r>
          </a:p>
          <a:p>
            <a:pPr eaLnBrk="1" hangingPunct="1"/>
            <a:r>
              <a:rPr lang="ja-JP" altLang="en-US"/>
              <a:t>最初に読まれるところで勝負は決まっている。</a:t>
            </a:r>
            <a:endParaRPr lang="en-US" altLang="ja-JP"/>
          </a:p>
          <a:p>
            <a:pPr lvl="1" eaLnBrk="1" hangingPunct="1"/>
            <a:r>
              <a:rPr lang="ja-JP" altLang="en-US"/>
              <a:t>たいていは「概要」と図表</a:t>
            </a:r>
            <a:endParaRPr lang="en-US" altLang="ja-JP"/>
          </a:p>
          <a:p>
            <a:pPr lvl="1" eaLnBrk="1" hangingPunct="1"/>
            <a:r>
              <a:rPr lang="ja-JP" altLang="en-US"/>
              <a:t>おおまけにまけて「はじめに」ぐらい</a:t>
            </a:r>
          </a:p>
          <a:p>
            <a:pPr eaLnBrk="1" hangingPunct="1"/>
            <a:r>
              <a:rPr lang="ja-JP" altLang="en-US"/>
              <a:t>長い論文は禁物</a:t>
            </a:r>
          </a:p>
          <a:p>
            <a:pPr lvl="1" eaLnBrk="1" hangingPunct="1"/>
            <a:r>
              <a:rPr lang="ja-JP" altLang="en-US"/>
              <a:t>査読者は読むのがいやになる</a:t>
            </a:r>
          </a:p>
          <a:p>
            <a:pPr lvl="1" eaLnBrk="1" hangingPunct="1"/>
            <a:r>
              <a:rPr lang="ja-JP" altLang="en-US"/>
              <a:t>通常、査読つき論文では８から１０ページぐらいが原則。</a:t>
            </a:r>
            <a:endParaRPr lang="en-US" altLang="ja-JP"/>
          </a:p>
          <a:p>
            <a:pPr lvl="1" eaLnBrk="1" hangingPunct="1"/>
            <a:r>
              <a:rPr lang="en-US" altLang="ja-JP"/>
              <a:t>12</a:t>
            </a:r>
            <a:r>
              <a:rPr lang="ja-JP" altLang="en-US"/>
              <a:t>ポイントのフォントで</a:t>
            </a:r>
            <a:r>
              <a:rPr lang="en-US" altLang="ja-JP"/>
              <a:t>A4</a:t>
            </a:r>
            <a:r>
              <a:rPr lang="ja-JP" altLang="en-US"/>
              <a:t>で打ち出すと、２０ページぐらいとなり、卒業論文や修士論文もこの程度となる。</a:t>
            </a:r>
          </a:p>
        </p:txBody>
      </p:sp>
      <p:sp>
        <p:nvSpPr>
          <p:cNvPr id="9220" name="スライド番号プレースホルダー 3">
            <a:extLst>
              <a:ext uri="{FF2B5EF4-FFF2-40B4-BE49-F238E27FC236}">
                <a16:creationId xmlns:a16="http://schemas.microsoft.com/office/drawing/2014/main" id="{3A89988E-6C27-CAC1-6BD0-9061D49D02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03766A1-4C75-402B-8BDE-E571C98EF90E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9255B99-3793-FDB2-24F4-8705D16BE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新しいことを説明するには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0343F31-84D3-8DF1-975C-27CF5AFD03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972800" cy="4351338"/>
          </a:xfrm>
        </p:spPr>
        <p:txBody>
          <a:bodyPr/>
          <a:lstStyle/>
          <a:p>
            <a:pPr eaLnBrk="1" hangingPunct="1"/>
            <a:r>
              <a:rPr lang="ja-JP" altLang="en-US" sz="3200"/>
              <a:t>トップダウンに書く</a:t>
            </a:r>
          </a:p>
          <a:p>
            <a:pPr lvl="1" eaLnBrk="1" hangingPunct="1"/>
            <a:r>
              <a:rPr lang="ja-JP" altLang="en-US" sz="2800"/>
              <a:t>読者に、おおまかでよいからイメージをつかませることが大切</a:t>
            </a:r>
          </a:p>
          <a:p>
            <a:pPr lvl="1" eaLnBrk="1" hangingPunct="1"/>
            <a:r>
              <a:rPr lang="ja-JP" altLang="en-US" sz="2800"/>
              <a:t>それから、それを厳密に規定していく</a:t>
            </a:r>
          </a:p>
          <a:p>
            <a:pPr lvl="1" eaLnBrk="1" hangingPunct="1"/>
            <a:r>
              <a:rPr lang="ja-JP" altLang="en-US" sz="2800"/>
              <a:t>日本人の論文はボトムアップが多い</a:t>
            </a:r>
          </a:p>
          <a:p>
            <a:pPr eaLnBrk="1" hangingPunct="1"/>
            <a:endParaRPr lang="en-US" altLang="ja-JP" sz="3200"/>
          </a:p>
          <a:p>
            <a:pPr eaLnBrk="1" hangingPunct="1"/>
            <a:r>
              <a:rPr lang="ja-JP" altLang="en-US" sz="3200"/>
              <a:t>大切なことは数少なく絞る。それらを目立たせる</a:t>
            </a:r>
            <a:endParaRPr lang="en-US" altLang="ja-JP" sz="3200"/>
          </a:p>
          <a:p>
            <a:pPr lvl="1" eaLnBrk="1" hangingPunct="1"/>
            <a:r>
              <a:rPr lang="en-US" altLang="ja-JP" sz="2800"/>
              <a:t>LaTeX</a:t>
            </a:r>
            <a:r>
              <a:rPr lang="ja-JP" altLang="en-US" sz="2800"/>
              <a:t>の </a:t>
            </a:r>
            <a:r>
              <a:rPr lang="en-US" altLang="ja-JP" sz="2800"/>
              <a:t>itemize,</a:t>
            </a:r>
            <a:r>
              <a:rPr lang="ja-JP" altLang="en-US" sz="2800"/>
              <a:t>　</a:t>
            </a:r>
            <a:r>
              <a:rPr lang="en-US" altLang="ja-JP" sz="2800"/>
              <a:t>description</a:t>
            </a:r>
            <a:r>
              <a:rPr lang="ja-JP" altLang="en-US" sz="2800"/>
              <a:t>で</a:t>
            </a:r>
            <a:endParaRPr lang="en-US" altLang="ja-JP" sz="2800"/>
          </a:p>
          <a:p>
            <a:pPr lvl="1" eaLnBrk="1" hangingPunct="1"/>
            <a:r>
              <a:rPr lang="ja-JP" altLang="en-US" sz="2800"/>
              <a:t>余白を十分にとった図で</a:t>
            </a:r>
            <a:endParaRPr lang="en-US" altLang="ja-JP" sz="2800"/>
          </a:p>
        </p:txBody>
      </p:sp>
      <p:sp>
        <p:nvSpPr>
          <p:cNvPr id="10244" name="スライド番号プレースホルダー 3">
            <a:extLst>
              <a:ext uri="{FF2B5EF4-FFF2-40B4-BE49-F238E27FC236}">
                <a16:creationId xmlns:a16="http://schemas.microsoft.com/office/drawing/2014/main" id="{4AB37EC6-AC6D-9CCD-4479-D22900DCE5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860D6CC-B39D-4BAA-9475-2AB27428C71D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16F357E-9A90-6500-A0DD-3EC78C53FFAD}"/>
              </a:ext>
            </a:extLst>
          </p:cNvPr>
          <p:cNvSpPr txBox="1"/>
          <p:nvPr/>
        </p:nvSpPr>
        <p:spPr>
          <a:xfrm>
            <a:off x="7315200" y="1738313"/>
            <a:ext cx="4648200" cy="4524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endParaRPr lang="ja-JP" altLang="en-US" dirty="0"/>
          </a:p>
          <a:p>
            <a:pPr eaLnBrk="1" hangingPunct="1">
              <a:defRPr/>
            </a:pPr>
            <a:endParaRPr lang="en-US" altLang="ja-JP" dirty="0"/>
          </a:p>
          <a:p>
            <a:pPr eaLnBrk="1" hangingPunct="1">
              <a:defRPr/>
            </a:pPr>
            <a:endParaRPr lang="en-US" altLang="ja-JP" dirty="0"/>
          </a:p>
          <a:p>
            <a:pPr eaLnBrk="1" hangingPunct="1">
              <a:defRPr/>
            </a:pPr>
            <a:endParaRPr lang="en-US" altLang="ja-JP" dirty="0"/>
          </a:p>
          <a:p>
            <a:pPr eaLnBrk="1" hangingPunct="1">
              <a:defRPr/>
            </a:pPr>
            <a:endParaRPr lang="en-US" altLang="ja-JP" dirty="0"/>
          </a:p>
          <a:p>
            <a:pPr eaLnBrk="1" hangingPunct="1">
              <a:defRPr/>
            </a:pPr>
            <a:endParaRPr lang="en-US" altLang="ja-JP" dirty="0"/>
          </a:p>
          <a:p>
            <a:pPr eaLnBrk="1" hangingPunct="1">
              <a:defRPr/>
            </a:pPr>
            <a:endParaRPr lang="en-US" altLang="ja-JP" dirty="0"/>
          </a:p>
          <a:p>
            <a:pPr eaLnBrk="1" hangingPunct="1">
              <a:defRPr/>
            </a:pPr>
            <a:endParaRPr lang="en-US" altLang="ja-JP" dirty="0"/>
          </a:p>
          <a:p>
            <a:pPr eaLnBrk="1" hangingPunct="1">
              <a:defRPr/>
            </a:pPr>
            <a:endParaRPr lang="en-US" altLang="ja-JP" dirty="0"/>
          </a:p>
          <a:p>
            <a:pPr eaLnBrk="1" hangingPunct="1">
              <a:defRPr/>
            </a:pPr>
            <a:endParaRPr lang="en-US" altLang="ja-JP" dirty="0"/>
          </a:p>
          <a:p>
            <a:pPr eaLnBrk="1" hangingPunct="1">
              <a:defRPr/>
            </a:pPr>
            <a:endParaRPr lang="en-US" altLang="ja-JP" dirty="0"/>
          </a:p>
          <a:p>
            <a:pPr eaLnBrk="1" hangingPunct="1">
              <a:defRPr/>
            </a:pPr>
            <a:endParaRPr lang="en-US" altLang="ja-JP" dirty="0"/>
          </a:p>
          <a:p>
            <a:pPr eaLnBrk="1" hangingPunct="1">
              <a:defRPr/>
            </a:pPr>
            <a:endParaRPr lang="en-US" altLang="ja-JP" dirty="0"/>
          </a:p>
          <a:p>
            <a:pPr eaLnBrk="1" hangingPunct="1">
              <a:defRPr/>
            </a:pPr>
            <a:r>
              <a:rPr lang="ja-JP" altLang="en-US" dirty="0"/>
              <a:t>ブレイク・スナイダー </a:t>
            </a:r>
            <a:r>
              <a:rPr lang="en-US" altLang="ja-JP" dirty="0"/>
              <a:t>(</a:t>
            </a:r>
            <a:r>
              <a:rPr lang="ja-JP" altLang="en-US" dirty="0"/>
              <a:t>著</a:t>
            </a:r>
            <a:r>
              <a:rPr lang="en-US" altLang="ja-JP" dirty="0"/>
              <a:t>), </a:t>
            </a:r>
            <a:r>
              <a:rPr lang="ja-JP" altLang="en-US" dirty="0"/>
              <a:t>菊池淳子 </a:t>
            </a:r>
            <a:r>
              <a:rPr lang="en-US" altLang="ja-JP" dirty="0"/>
              <a:t>(</a:t>
            </a:r>
            <a:r>
              <a:rPr lang="ja-JP" altLang="en-US" dirty="0"/>
              <a:t>翻訳</a:t>
            </a:r>
            <a:r>
              <a:rPr lang="en-US" altLang="ja-JP" dirty="0"/>
              <a:t>)</a:t>
            </a:r>
          </a:p>
          <a:p>
            <a:pPr eaLnBrk="1" hangingPunct="1">
              <a:defRPr/>
            </a:pPr>
            <a:r>
              <a:rPr lang="en-US" altLang="ja-JP" dirty="0"/>
              <a:t>SAVE THE CAT</a:t>
            </a:r>
            <a:r>
              <a:rPr lang="ja-JP" altLang="en-US" dirty="0"/>
              <a:t>の法則 本当に売れる脚本術</a:t>
            </a:r>
            <a:endParaRPr lang="en-US" altLang="ja-JP" dirty="0"/>
          </a:p>
          <a:p>
            <a:pPr eaLnBrk="1" hangingPunct="1">
              <a:defRPr/>
            </a:pPr>
            <a:r>
              <a:rPr lang="ja-JP" altLang="en-US" dirty="0"/>
              <a:t>フィルムアート</a:t>
            </a:r>
            <a:r>
              <a:rPr lang="en-US" altLang="ja-JP" dirty="0"/>
              <a:t>, 2010</a:t>
            </a:r>
            <a:endParaRPr lang="ja-JP" altLang="en-US" dirty="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C362A93-6EDE-C278-00E0-2FDF2DF047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0038"/>
            <a:ext cx="10515600" cy="1325562"/>
          </a:xfrm>
        </p:spPr>
        <p:txBody>
          <a:bodyPr/>
          <a:lstStyle/>
          <a:p>
            <a:pPr eaLnBrk="1" hangingPunct="1"/>
            <a:r>
              <a:rPr lang="ja-JP" altLang="en-US"/>
              <a:t>新しさを主張するには対比が一番</a:t>
            </a:r>
            <a:br>
              <a:rPr lang="en-US" altLang="ja-JP"/>
            </a:br>
            <a:r>
              <a:rPr lang="ja-JP" altLang="en-US"/>
              <a:t>読者を引き付けるにはパターンが一番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A5E47A7-EEA1-4BEF-E962-182521B304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6172200" cy="4351338"/>
          </a:xfrm>
        </p:spPr>
        <p:txBody>
          <a:bodyPr/>
          <a:lstStyle/>
          <a:p>
            <a:pPr eaLnBrk="1" hangingPunct="1"/>
            <a:r>
              <a:rPr lang="ja-JP" altLang="en-US"/>
              <a:t>有名な既存のものがあれば、それと対抗させるような形で書くと、書くほうも読むほうも楽である。</a:t>
            </a:r>
          </a:p>
          <a:p>
            <a:pPr lvl="1" eaLnBrk="1" hangingPunct="1"/>
            <a:r>
              <a:rPr lang="ja-JP" altLang="en-US"/>
              <a:t>源氏と平家の戦いのように書けば、</a:t>
            </a:r>
            <a:br>
              <a:rPr lang="en-US" altLang="ja-JP"/>
            </a:br>
            <a:r>
              <a:rPr lang="ja-JP" altLang="en-US"/>
              <a:t>だれにだってドラスティックに書ける</a:t>
            </a:r>
          </a:p>
          <a:p>
            <a:pPr eaLnBrk="1" hangingPunct="1"/>
            <a:r>
              <a:rPr lang="ja-JP" altLang="en-US"/>
              <a:t>読者が流れを予測できるように書く</a:t>
            </a:r>
          </a:p>
          <a:p>
            <a:pPr lvl="1" eaLnBrk="1" hangingPunct="1"/>
            <a:r>
              <a:rPr lang="ja-JP" altLang="en-US"/>
              <a:t>ハリウッド映画でヒットするものは、</a:t>
            </a:r>
            <a:r>
              <a:rPr lang="en-US" altLang="ja-JP"/>
              <a:t>10</a:t>
            </a:r>
            <a:r>
              <a:rPr lang="ja-JP" altLang="en-US"/>
              <a:t>個パターンのみ</a:t>
            </a:r>
            <a:endParaRPr lang="en-US" altLang="ja-JP"/>
          </a:p>
          <a:p>
            <a:pPr lvl="1" eaLnBrk="1" hangingPunct="1"/>
            <a:r>
              <a:rPr lang="ja-JP" altLang="en-US"/>
              <a:t>テレビ番組「水戸黄門」が超長寿番組であり続ける理由は、ドラマの展開が視聴者によめることにある。</a:t>
            </a:r>
          </a:p>
        </p:txBody>
      </p:sp>
      <p:pic>
        <p:nvPicPr>
          <p:cNvPr id="11269" name="図 4" descr="テキスト&#10;&#10;自動的に生成された説明">
            <a:extLst>
              <a:ext uri="{FF2B5EF4-FFF2-40B4-BE49-F238E27FC236}">
                <a16:creationId xmlns:a16="http://schemas.microsoft.com/office/drawing/2014/main" id="{99782158-424F-8835-F9D8-EEF0A22B1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825625"/>
            <a:ext cx="2503488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スライド番号プレースホルダー 6">
            <a:extLst>
              <a:ext uri="{FF2B5EF4-FFF2-40B4-BE49-F238E27FC236}">
                <a16:creationId xmlns:a16="http://schemas.microsoft.com/office/drawing/2014/main" id="{FC6A6C83-FDD5-B8F0-C57D-C314EB8F65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FD457E9-BDE6-42CB-B99B-105A9A18168B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番号プレースホルダー 3">
            <a:extLst>
              <a:ext uri="{FF2B5EF4-FFF2-40B4-BE49-F238E27FC236}">
                <a16:creationId xmlns:a16="http://schemas.microsoft.com/office/drawing/2014/main" id="{1ECFD156-FBD6-9148-9BDD-50E072DE6E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FCBCD17-8AA5-4183-B863-E2F19A7C7B1E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  <p:pic>
        <p:nvPicPr>
          <p:cNvPr id="3" name="【感涙】世界中が涙したタイ企業の感動ＣＭ.mp4">
            <a:hlinkClick r:id="" action="ppaction://media"/>
            <a:extLst>
              <a:ext uri="{FF2B5EF4-FFF2-40B4-BE49-F238E27FC236}">
                <a16:creationId xmlns:a16="http://schemas.microsoft.com/office/drawing/2014/main" id="{F9202341-662F-C5C1-398F-9E50C0BF3D79}"/>
              </a:ext>
            </a:extLst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285750"/>
            <a:ext cx="8458200" cy="63436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03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DCC8879-CFAE-31E2-B1F5-772148F39F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書き出す前に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85C5AED-189C-6381-B767-AB46627B89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3200"/>
              <a:t>章割を実施</a:t>
            </a:r>
          </a:p>
          <a:p>
            <a:pPr lvl="1" eaLnBrk="1" hangingPunct="1"/>
            <a:r>
              <a:rPr lang="ja-JP" altLang="en-US" sz="2800"/>
              <a:t>各節で書くべき項目や図などの順序を設計する．</a:t>
            </a:r>
          </a:p>
          <a:p>
            <a:pPr eaLnBrk="1" hangingPunct="1"/>
            <a:r>
              <a:rPr lang="ja-JP" altLang="en-US" sz="3200"/>
              <a:t>図を先に書いておく</a:t>
            </a:r>
          </a:p>
          <a:p>
            <a:pPr eaLnBrk="1" hangingPunct="1"/>
            <a:r>
              <a:rPr lang="ja-JP" altLang="en-US" sz="3200"/>
              <a:t>分量のバランスを意識する．全体が</a:t>
            </a:r>
            <a:r>
              <a:rPr lang="en-US" altLang="ja-JP" sz="3200"/>
              <a:t>10</a:t>
            </a:r>
            <a:r>
              <a:rPr lang="ja-JP" altLang="en-US" sz="3200"/>
              <a:t>として，</a:t>
            </a:r>
          </a:p>
          <a:p>
            <a:pPr lvl="1" eaLnBrk="1" hangingPunct="1"/>
            <a:r>
              <a:rPr lang="ja-JP" altLang="en-US" sz="2800"/>
              <a:t> 「はじめに」と「背景」は</a:t>
            </a:r>
            <a:r>
              <a:rPr lang="en-US" altLang="ja-JP" sz="2800"/>
              <a:t>2.0</a:t>
            </a:r>
            <a:r>
              <a:rPr lang="ja-JP" altLang="en-US" sz="2800"/>
              <a:t>から</a:t>
            </a:r>
            <a:r>
              <a:rPr lang="en-US" altLang="ja-JP" sz="2800"/>
              <a:t>2.5</a:t>
            </a:r>
            <a:r>
              <a:rPr lang="ja-JP" altLang="en-US" sz="2800"/>
              <a:t>ぐらいに収める．</a:t>
            </a:r>
            <a:endParaRPr lang="en-US" altLang="ja-JP" sz="2800"/>
          </a:p>
          <a:p>
            <a:pPr lvl="2" eaLnBrk="1" hangingPunct="1"/>
            <a:r>
              <a:rPr lang="ja-JP" altLang="en-US" sz="2400"/>
              <a:t>早く最重要の章に持っていく</a:t>
            </a:r>
          </a:p>
          <a:p>
            <a:pPr lvl="1" eaLnBrk="1" hangingPunct="1"/>
            <a:r>
              <a:rPr lang="ja-JP" altLang="en-US" sz="2800"/>
              <a:t> 本論を</a:t>
            </a:r>
            <a:r>
              <a:rPr lang="en-US" altLang="ja-JP" sz="2800"/>
              <a:t>5.0</a:t>
            </a:r>
            <a:r>
              <a:rPr lang="ja-JP" altLang="en-US" sz="2800"/>
              <a:t>から</a:t>
            </a:r>
            <a:r>
              <a:rPr lang="en-US" altLang="ja-JP" sz="2800"/>
              <a:t>6.0</a:t>
            </a:r>
            <a:r>
              <a:rPr lang="ja-JP" altLang="en-US" sz="2800"/>
              <a:t>ぐらい．</a:t>
            </a:r>
          </a:p>
          <a:p>
            <a:pPr lvl="1" eaLnBrk="1" hangingPunct="1"/>
            <a:r>
              <a:rPr lang="ja-JP" altLang="en-US" sz="2800"/>
              <a:t>「おわりに」，参考文献，著者紹介を</a:t>
            </a:r>
            <a:r>
              <a:rPr lang="en-US" altLang="ja-JP" sz="2800"/>
              <a:t>2.0</a:t>
            </a:r>
            <a:r>
              <a:rPr lang="ja-JP" altLang="en-US" sz="2800"/>
              <a:t>から</a:t>
            </a:r>
            <a:r>
              <a:rPr lang="en-US" altLang="ja-JP" sz="2800"/>
              <a:t>2.5</a:t>
            </a:r>
            <a:r>
              <a:rPr lang="ja-JP" altLang="en-US" sz="2800"/>
              <a:t>ぐらい．</a:t>
            </a:r>
          </a:p>
        </p:txBody>
      </p:sp>
      <p:sp>
        <p:nvSpPr>
          <p:cNvPr id="13316" name="スライド番号プレースホルダー 3">
            <a:extLst>
              <a:ext uri="{FF2B5EF4-FFF2-40B4-BE49-F238E27FC236}">
                <a16:creationId xmlns:a16="http://schemas.microsoft.com/office/drawing/2014/main" id="{69CBBFED-39B7-17E6-ADA0-398260EE0F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AF1239D-982A-4141-A5DF-7124972E373B}" type="slidenum">
              <a:rPr lang="en-US" altLang="ja-JP" sz="1200" smtClean="0">
                <a:solidFill>
                  <a:srgbClr val="898989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en-US" altLang="ja-JP" sz="1200">
              <a:solidFill>
                <a:srgbClr val="898989"/>
              </a:solidFill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657</TotalTime>
  <Words>2509</Words>
  <Application>Microsoft Office PowerPoint</Application>
  <PresentationFormat>ワイド画面</PresentationFormat>
  <Paragraphs>303</Paragraphs>
  <Slides>31</Slides>
  <Notes>0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31</vt:i4>
      </vt:variant>
    </vt:vector>
  </HeadingPairs>
  <TitlesOfParts>
    <vt:vector size="42" baseType="lpstr">
      <vt:lpstr>Tahoma</vt:lpstr>
      <vt:lpstr>ＭＳ Ｐゴシック</vt:lpstr>
      <vt:lpstr>Arial</vt:lpstr>
      <vt:lpstr>Calibri Light</vt:lpstr>
      <vt:lpstr>游ゴシック Light</vt:lpstr>
      <vt:lpstr>Calibri</vt:lpstr>
      <vt:lpstr>游ゴシック</vt:lpstr>
      <vt:lpstr>Times New Roman</vt:lpstr>
      <vt:lpstr>Wingdings</vt:lpstr>
      <vt:lpstr>Office テーマ</vt:lpstr>
      <vt:lpstr>1_Office テーマ</vt:lpstr>
      <vt:lpstr>  論文の章割り （特に査読を意識して）</vt:lpstr>
      <vt:lpstr>論文とは</vt:lpstr>
      <vt:lpstr>Title for paper and each section</vt:lpstr>
      <vt:lpstr>全体にわたって</vt:lpstr>
      <vt:lpstr>勝負は最初</vt:lpstr>
      <vt:lpstr>新しいことを説明するには</vt:lpstr>
      <vt:lpstr>新しさを主張するには対比が一番 読者を引き付けるにはパターンが一番</vt:lpstr>
      <vt:lpstr>PowerPoint プレゼンテーション</vt:lpstr>
      <vt:lpstr>書き出す前に</vt:lpstr>
      <vt:lpstr>章割</vt:lpstr>
      <vt:lpstr>章割のパターン</vt:lpstr>
      <vt:lpstr>力点を置くべき章</vt:lpstr>
      <vt:lpstr>では、例を使って演習</vt:lpstr>
      <vt:lpstr>閲覧ページからユーザの興味を推定</vt:lpstr>
      <vt:lpstr>２つの指標</vt:lpstr>
      <vt:lpstr>ジャンルはYahooのトップページから</vt:lpstr>
      <vt:lpstr>ジャンルとタームの特性</vt:lpstr>
      <vt:lpstr>興味をベクトルで表現</vt:lpstr>
      <vt:lpstr>いろいろな興味ベクトルを積算</vt:lpstr>
      <vt:lpstr>３章の初めに提案手法の全貌を示す</vt:lpstr>
      <vt:lpstr>章割の例</vt:lpstr>
      <vt:lpstr>３章以降(自分がやったことから書く)</vt:lpstr>
      <vt:lpstr>背景</vt:lpstr>
      <vt:lpstr>「はじめに」に書くこと</vt:lpstr>
      <vt:lpstr>「おわりに」の書き方</vt:lpstr>
      <vt:lpstr>中心となる章を大切にする</vt:lpstr>
      <vt:lpstr>書く順序</vt:lpstr>
      <vt:lpstr>図表の重要性</vt:lpstr>
      <vt:lpstr>まずは、論理の通った日本文を書く</vt:lpstr>
      <vt:lpstr>論理的な日本文を書くためのTIPS</vt:lpstr>
      <vt:lpstr>日本語表記上のTIPS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島川 博光</cp:lastModifiedBy>
  <cp:revision>71</cp:revision>
  <cp:lastPrinted>1601-01-01T00:00:00Z</cp:lastPrinted>
  <dcterms:created xsi:type="dcterms:W3CDTF">1601-01-01T00:00:00Z</dcterms:created>
  <dcterms:modified xsi:type="dcterms:W3CDTF">2023-05-10T06:03:33Z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