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1" r:id="rId3"/>
    <p:sldId id="257" r:id="rId4"/>
    <p:sldId id="259" r:id="rId5"/>
    <p:sldId id="260" r:id="rId6"/>
    <p:sldId id="258" r:id="rId7"/>
    <p:sldId id="265" r:id="rId8"/>
    <p:sldId id="266" r:id="rId9"/>
    <p:sldId id="263" r:id="rId10"/>
    <p:sldId id="264" r:id="rId11"/>
    <p:sldId id="261" r:id="rId12"/>
    <p:sldId id="262" r:id="rId13"/>
    <p:sldId id="267" r:id="rId14"/>
    <p:sldId id="268" r:id="rId15"/>
    <p:sldId id="269" r:id="rId16"/>
    <p:sldId id="270" r:id="rId17"/>
    <p:sldId id="28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88" autoAdjust="0"/>
  </p:normalViewPr>
  <p:slideViewPr>
    <p:cSldViewPr snapToGrid="0">
      <p:cViewPr varScale="1">
        <p:scale>
          <a:sx n="98" d="100"/>
          <a:sy n="98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A01B505-85C7-3329-90FE-2DDA61AB9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95D53A1-14F5-40AB-CF33-D22C729E3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DE71BE4-C2AB-04A2-0183-69C0B73E15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87E836C-EB44-0340-FDB9-DCFE468FB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885FC777-60CC-4AD4-83E7-C6C5F76017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93600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0F464E1A-C369-48EA-A856-297CC9E072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69796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ja-JP" dirty="0"/>
              <a:t>エンゲージメント</a:t>
            </a:r>
            <a:r>
              <a:rPr lang="en-US" altLang="ja-JP" dirty="0"/>
              <a:t>: engagement</a:t>
            </a:r>
          </a:p>
          <a:p>
            <a:r>
              <a:rPr kumimoji="1" lang="en-US" altLang="ja-JP" dirty="0"/>
              <a:t>     </a:t>
            </a:r>
            <a:r>
              <a:rPr kumimoji="1" lang="ja-JP" altLang="en-US" dirty="0"/>
              <a:t>ヒトが何かにいきいきと取り組んでいること</a:t>
            </a:r>
            <a:endParaRPr kumimoji="1" lang="en-US" altLang="ja-JP" dirty="0"/>
          </a:p>
          <a:p>
            <a:r>
              <a:rPr kumimoji="1" lang="ja-JP" altLang="en-US" dirty="0"/>
              <a:t>エクスペリエンス：</a:t>
            </a:r>
            <a:r>
              <a:rPr kumimoji="1" lang="en-US" altLang="ja-JP" dirty="0"/>
              <a:t>experience</a:t>
            </a:r>
          </a:p>
          <a:p>
            <a:r>
              <a:rPr kumimoji="1" lang="en-US" altLang="ja-JP" dirty="0"/>
              <a:t>     </a:t>
            </a:r>
            <a:r>
              <a:rPr kumimoji="1" lang="ja-JP" altLang="en-US"/>
              <a:t>ヒトが経験から得るもの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464E1A-C369-48EA-A856-297CC9E07218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967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6908EC7-C1AE-416E-F374-45E326DD2B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23DC6F4-D889-5D82-9845-05C28EA10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AE469E-61C4-8E78-F349-82F857A80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5BEF-9B93-4FF1-B00E-FB52EAF58AFE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7E0EEC4-E126-13B6-44AC-4A0C3F3FB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03F045A-572B-4B67-1C87-F7D4C8999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1062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70A65A-EB7C-2A97-7E2C-16B51C90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69CA6B5-B67B-164E-958E-9799E7575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DBBD5C-748D-31ED-34C6-3993BB3A8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35B7-CFF2-4A4C-AC0B-A6C9DD640C0A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36040B-F20D-502E-4464-0AB9A358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20921E3-7EAA-E665-B509-A1F37EC6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56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BB69EA0-CAA6-DF26-E4EE-0ADD5F7D04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4EF5704-4388-82D0-E6E6-B68C4CAF8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9593F0-3402-0B92-0669-77069008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DF84-B2A2-4730-B750-3A5BC4758CA4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1D8FDB-7972-3B54-B85B-AAB782B2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F4B9E8-D250-A85B-B1BA-F3D24317C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66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535E0-4576-298C-DAAA-9C4DD7F7C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756D04-BEB2-D7E5-7B93-D54F9A9E1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31776B3-C445-1A56-4684-71110CAA6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B824-D32D-4110-B334-C67CA05DE51B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ABA022B-71FC-0505-842D-904912707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A6F3F14-ABC0-BF2F-C9C0-A60269AB5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224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D71DB9F-C6ED-E4BD-D698-D6493850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32E12E-8523-1940-DF76-8558932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B5E88A-9BC0-D573-53BB-B721FA991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BC2-33F7-4030-920D-CE05BBCF0C98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8BB0477-9291-1998-2436-8920C732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C53E2BD-E432-BC12-6EC4-C957D3E13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41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0E0F43-1D9C-F9CB-6ABB-48282A1F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2A3755-8657-2EE3-BBDE-9A69D78851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832FE10-0DD7-C24F-0671-986B9B756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0C92BA0-B123-42E9-F943-774E33804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A4581-C7DC-4E81-91BB-B01F0F15781C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87E9ABB-2E16-80A3-955A-4DC52B46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93D0294-E20D-7704-7E0F-B77985F8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9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FBE6E6-8301-5927-3541-E66CC79BB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67E3003-7CDC-B777-5B66-81ED8BF7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172DF0-6BBA-BFEF-B5AB-2B0602F57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4CD22F9-F21C-B639-B297-4BDADC7F19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216E8A0D-7F39-9630-ED3A-C0BA9745F9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4D1581-596E-3E35-E851-34D22A6EA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0F58-B520-46BC-962D-06354A39BFB8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14C8434-EE57-2E07-927D-B93CF7EFC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A1EE41F9-213E-8E0C-B2D4-EFB3F90EE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801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91A19-BC04-98CC-0E96-F994FC04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1990632-A8BB-D0EA-4889-71B39AE5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76A71-5B8D-4864-BFD9-2150C1E7111C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D9DF622-18C7-B32A-01A2-CDB0AA66E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32BE8AC-FF3E-B184-BEBA-C492E1716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0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328665-93EA-3B64-1262-F85363B8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777E-8E5C-44DA-B64D-406DF0F2F345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33BB43D-5A26-DCDE-E9CF-7AF661B21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4B3822-DCC1-356C-3E4C-3EA1965E8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15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716CFB-5DC5-22C0-D288-FDCAFEC9C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62EA7D5-B9AB-443B-6B38-4DE73F0B0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C36E3F2-B14A-E2E1-3C7C-C1054925C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1B1BC0C-1280-66A2-9332-14417496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68861-38C5-4A70-A126-D365F91B21A6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5D52C41-A1FB-7F31-535A-6A45E371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9C72EA-8C0A-32BD-4F80-665FC4A7F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3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B9D47-136D-76DA-C0D4-165D8B7C8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A61FE6D-F9F5-D243-2B16-96AB40C447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5ECB67-8562-1E8A-9782-B8EB0A98E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B787BA4-48A9-14F3-FD46-D74B311A7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E49CE-EBE0-47ED-BF72-4D67C80F21E1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9F44B3B-1398-AA7E-9881-202F3D5E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A532153-BE7B-C5E6-F85E-2DCCEBA9E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25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547C860-4C65-6C18-0A65-76F84A53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E58D09-8DE6-85D7-994F-34CB4208F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677977A-C4AB-C0CC-283D-37C8ADF31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81C28-2396-4688-B8C3-40E4A0422978}" type="datetime1">
              <a:rPr kumimoji="1" lang="ja-JP" altLang="en-US" smtClean="0"/>
              <a:t>2023/5/16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4F54050-9247-B728-CAF7-1235F4046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C52BCD-09B4-EE01-F77A-0234C4E9EE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A5BE4-FD47-4C67-B9C8-6AE9D6AEF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57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0AD06D-295F-A99D-74D3-AC87CB140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英語を書くうえでの</a:t>
            </a:r>
            <a:r>
              <a:rPr kumimoji="1" lang="en-US" altLang="ja-JP" dirty="0"/>
              <a:t>TIPS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521BE-F430-5DF3-7931-F01D043999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en-US" altLang="ja-JP" dirty="0"/>
          </a:p>
          <a:p>
            <a:r>
              <a:rPr kumimoji="1" lang="ja-JP" altLang="en-US" dirty="0"/>
              <a:t>情報理工学研究科</a:t>
            </a:r>
            <a:endParaRPr kumimoji="1" lang="en-US" altLang="ja-JP" dirty="0"/>
          </a:p>
          <a:p>
            <a:r>
              <a:rPr lang="ja-JP" altLang="en-US" dirty="0"/>
              <a:t>島川　博光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75230B-AE46-0799-52D6-B53B9468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3088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906ED-118A-9BA9-7ED0-B3BB36FDD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名詞と動詞の使い分け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31E582-5091-1DEF-F029-7A8399CD9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408"/>
            <a:ext cx="10515600" cy="5088834"/>
          </a:xfrm>
        </p:spPr>
        <p:txBody>
          <a:bodyPr>
            <a:normAutofit fontScale="92500" lnSpcReduction="10000"/>
          </a:bodyPr>
          <a:lstStyle/>
          <a:p>
            <a:r>
              <a:rPr lang="ja-JP" altLang="ja-JP" dirty="0"/>
              <a:t>名詞は</a:t>
            </a:r>
            <a:r>
              <a:rPr lang="ja-JP" altLang="en-US" dirty="0"/>
              <a:t>動作主、</a:t>
            </a:r>
            <a:r>
              <a:rPr lang="ja-JP" altLang="ja-JP" dirty="0"/>
              <a:t>または</a:t>
            </a:r>
            <a:r>
              <a:rPr lang="ja-JP" altLang="en-US" dirty="0"/>
              <a:t>動作の対象</a:t>
            </a:r>
            <a:r>
              <a:rPr lang="ja-JP" altLang="ja-JP" dirty="0"/>
              <a:t>として最適</a:t>
            </a:r>
            <a:endParaRPr lang="en-US" altLang="ja-JP" dirty="0"/>
          </a:p>
          <a:p>
            <a:pPr lvl="1"/>
            <a:r>
              <a:rPr lang="ja-JP" altLang="ja-JP" dirty="0"/>
              <a:t>行動する、または行動</a:t>
            </a:r>
            <a:r>
              <a:rPr lang="ja-JP" altLang="en-US" dirty="0"/>
              <a:t>の対象となる</a:t>
            </a:r>
            <a:r>
              <a:rPr lang="ja-JP" altLang="ja-JP" u="sng" dirty="0"/>
              <a:t>人、場所、または物</a:t>
            </a:r>
            <a:r>
              <a:rPr lang="ja-JP" altLang="en-US" dirty="0"/>
              <a:t>に</a:t>
            </a:r>
            <a:endParaRPr lang="en-US" altLang="ja-JP" dirty="0"/>
          </a:p>
          <a:p>
            <a:pPr lvl="1"/>
            <a:r>
              <a:rPr lang="ja-JP" altLang="ja-JP" dirty="0"/>
              <a:t>出来事や状態を経験したり、</a:t>
            </a:r>
            <a:r>
              <a:rPr lang="ja-JP" altLang="en-US" dirty="0"/>
              <a:t>そこに</a:t>
            </a:r>
            <a:r>
              <a:rPr lang="ja-JP" altLang="ja-JP" dirty="0"/>
              <a:t>存在した</a:t>
            </a:r>
            <a:r>
              <a:rPr lang="ja-JP" altLang="ja-JP" u="sng" dirty="0"/>
              <a:t>人、場所、物</a:t>
            </a:r>
            <a:r>
              <a:rPr lang="ja-JP" altLang="ja-JP" dirty="0"/>
              <a:t>に</a:t>
            </a:r>
            <a:endParaRPr lang="en-US" altLang="ja-JP" dirty="0"/>
          </a:p>
          <a:p>
            <a:pPr marL="457200" lvl="1" indent="0">
              <a:buNone/>
            </a:pPr>
            <a:r>
              <a:rPr lang="ja-JP" altLang="ja-JP" dirty="0">
                <a:solidFill>
                  <a:srgbClr val="00B050"/>
                </a:solidFill>
              </a:rPr>
              <a:t>名詞</a:t>
            </a:r>
            <a:r>
              <a:rPr lang="ja-JP" altLang="en-US" dirty="0">
                <a:solidFill>
                  <a:srgbClr val="00B050"/>
                </a:solidFill>
              </a:rPr>
              <a:t>で</a:t>
            </a:r>
            <a:r>
              <a:rPr lang="ja-JP" altLang="ja-JP" dirty="0">
                <a:solidFill>
                  <a:srgbClr val="00B050"/>
                </a:solidFill>
              </a:rPr>
              <a:t>名前を</a:t>
            </a:r>
            <a:r>
              <a:rPr lang="ja-JP" altLang="en-US" dirty="0"/>
              <a:t>付ける</a:t>
            </a:r>
            <a:r>
              <a:rPr lang="ja-JP" altLang="ja-JP" dirty="0"/>
              <a:t>。</a:t>
            </a:r>
            <a:endParaRPr lang="en-US" altLang="ja-JP" dirty="0"/>
          </a:p>
          <a:p>
            <a:r>
              <a:rPr lang="ja-JP" altLang="en-US" dirty="0">
                <a:solidFill>
                  <a:srgbClr val="FF0000"/>
                </a:solidFill>
              </a:rPr>
              <a:t>動作は</a:t>
            </a:r>
            <a:r>
              <a:rPr lang="ja-JP" altLang="ja-JP" dirty="0">
                <a:solidFill>
                  <a:srgbClr val="FF0000"/>
                </a:solidFill>
              </a:rPr>
              <a:t>動詞で</a:t>
            </a:r>
            <a:r>
              <a:rPr lang="ja-JP" altLang="ja-JP" dirty="0"/>
              <a:t>表現する</a:t>
            </a:r>
            <a:endParaRPr lang="en-US" altLang="ja-JP" dirty="0"/>
          </a:p>
          <a:p>
            <a:r>
              <a:rPr kumimoji="1" lang="ja-JP" altLang="en-US" dirty="0"/>
              <a:t>受動形より</a:t>
            </a:r>
            <a:r>
              <a:rPr kumimoji="1" lang="ja-JP" altLang="en-US" dirty="0">
                <a:solidFill>
                  <a:srgbClr val="00B0F0"/>
                </a:solidFill>
              </a:rPr>
              <a:t>能動形</a:t>
            </a:r>
            <a:r>
              <a:rPr kumimoji="1" lang="ja-JP" altLang="en-US" dirty="0"/>
              <a:t>がよい</a:t>
            </a:r>
            <a:endParaRPr kumimoji="1" lang="en-US" altLang="ja-JP" dirty="0"/>
          </a:p>
          <a:p>
            <a:r>
              <a:rPr lang="ja-JP" altLang="en-US" dirty="0"/>
              <a:t>抽象名詞の多用がないかをチェックする。</a:t>
            </a:r>
            <a:endParaRPr lang="en-US" altLang="ja-JP" dirty="0"/>
          </a:p>
          <a:p>
            <a:pPr lvl="1"/>
            <a:r>
              <a:rPr lang="ja-JP" altLang="ja-JP" dirty="0"/>
              <a:t>抽象名詞の多くは、末尾の -tion と -ment で認識</a:t>
            </a:r>
            <a:r>
              <a:rPr lang="ja-JP" altLang="en-US" dirty="0"/>
              <a:t>できる</a:t>
            </a:r>
            <a:endParaRPr lang="en-US" altLang="ja-JP" dirty="0"/>
          </a:p>
          <a:p>
            <a:pPr lvl="1"/>
            <a:r>
              <a:rPr lang="ja-JP" altLang="ja-JP" dirty="0"/>
              <a:t>名詞を動詞に変換し、その動詞を文または節の主動詞として使</a:t>
            </a:r>
            <a:r>
              <a:rPr lang="ja-JP" altLang="en-US" dirty="0"/>
              <a:t>う</a:t>
            </a:r>
            <a:endParaRPr lang="en-US" altLang="ja-JP" dirty="0"/>
          </a:p>
          <a:p>
            <a:pPr lvl="1"/>
            <a:r>
              <a:rPr lang="ja-JP" altLang="ja-JP" dirty="0"/>
              <a:t>単に名詞を動詞に変えるだけでは</a:t>
            </a:r>
            <a:r>
              <a:rPr lang="ja-JP" altLang="en-US" dirty="0"/>
              <a:t>不</a:t>
            </a:r>
            <a:r>
              <a:rPr lang="ja-JP" altLang="ja-JP" dirty="0"/>
              <a:t>十分</a:t>
            </a:r>
            <a:r>
              <a:rPr lang="ja-JP" altLang="en-US" dirty="0"/>
              <a:t>で、文全体を見直す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correctness of object detection by deep learning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deep learning detects objects correctly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D0200F-AA64-9765-6F88-4CE451BB8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10</a:t>
            </a:fld>
            <a:endParaRPr kumimoji="1" lang="ja-JP" altLang="en-US"/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EB6BA7E5-6BA6-25F1-F76C-CD0EB6BA52D0}"/>
              </a:ext>
            </a:extLst>
          </p:cNvPr>
          <p:cNvCxnSpPr>
            <a:cxnSpLocks/>
          </p:cNvCxnSpPr>
          <p:nvPr/>
        </p:nvCxnSpPr>
        <p:spPr>
          <a:xfrm flipH="1">
            <a:off x="2655737" y="5556087"/>
            <a:ext cx="3918058" cy="7340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32C0A040-6EA0-A8CB-3FE5-D1411303FE7C}"/>
              </a:ext>
            </a:extLst>
          </p:cNvPr>
          <p:cNvCxnSpPr>
            <a:cxnSpLocks/>
          </p:cNvCxnSpPr>
          <p:nvPr/>
        </p:nvCxnSpPr>
        <p:spPr>
          <a:xfrm flipH="1">
            <a:off x="3939507" y="5526294"/>
            <a:ext cx="1118382" cy="7867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BDAAAE8-C165-8B38-86F9-375C9C0C09C9}"/>
              </a:ext>
            </a:extLst>
          </p:cNvPr>
          <p:cNvSpPr txBox="1"/>
          <p:nvPr/>
        </p:nvSpPr>
        <p:spPr>
          <a:xfrm>
            <a:off x="1573277" y="568367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抽象名詞を動詞に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821E539-D0CE-FD7C-25B6-011D7C4A577C}"/>
              </a:ext>
            </a:extLst>
          </p:cNvPr>
          <p:cNvSpPr txBox="1"/>
          <p:nvPr/>
        </p:nvSpPr>
        <p:spPr>
          <a:xfrm>
            <a:off x="8005507" y="5556087"/>
            <a:ext cx="26132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70C0"/>
                </a:solidFill>
              </a:rPr>
              <a:t>deep learning</a:t>
            </a:r>
            <a:r>
              <a:rPr kumimoji="1" lang="ja-JP" altLang="en-US" dirty="0">
                <a:solidFill>
                  <a:srgbClr val="0070C0"/>
                </a:solidFill>
              </a:rPr>
              <a:t>を前に</a:t>
            </a:r>
            <a:endParaRPr kumimoji="1" lang="en-US" altLang="ja-JP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dirty="0">
                <a:solidFill>
                  <a:srgbClr val="00B050"/>
                </a:solidFill>
              </a:rPr>
              <a:t>o</a:t>
            </a:r>
            <a:r>
              <a:rPr lang="en-US" altLang="ja-JP" dirty="0">
                <a:solidFill>
                  <a:srgbClr val="00B050"/>
                </a:solidFill>
              </a:rPr>
              <a:t>bject</a:t>
            </a:r>
            <a:r>
              <a:rPr lang="ja-JP" altLang="en-US" dirty="0">
                <a:solidFill>
                  <a:srgbClr val="00B050"/>
                </a:solidFill>
              </a:rPr>
              <a:t>を目的語に</a:t>
            </a:r>
            <a:endParaRPr lang="en-US" altLang="ja-JP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7030A0"/>
                </a:solidFill>
              </a:rPr>
              <a:t>形容詞を副詞に</a:t>
            </a:r>
            <a:endParaRPr kumimoji="1" lang="ja-JP" altLang="en-US" dirty="0">
              <a:solidFill>
                <a:srgbClr val="7030A0"/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DEDA2CC4-456D-4B58-840D-F6CFEE25496D}"/>
              </a:ext>
            </a:extLst>
          </p:cNvPr>
          <p:cNvCxnSpPr>
            <a:cxnSpLocks/>
          </p:cNvCxnSpPr>
          <p:nvPr/>
        </p:nvCxnSpPr>
        <p:spPr>
          <a:xfrm>
            <a:off x="4308830" y="5683678"/>
            <a:ext cx="378232" cy="5527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B9A0872-AC64-4709-8001-94237EA33E61}"/>
              </a:ext>
            </a:extLst>
          </p:cNvPr>
          <p:cNvSpPr txBox="1"/>
          <p:nvPr/>
        </p:nvSpPr>
        <p:spPr>
          <a:xfrm>
            <a:off x="5852063" y="578102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srgbClr val="00B0F0"/>
                </a:solidFill>
              </a:rPr>
              <a:t>能動</a:t>
            </a:r>
            <a:r>
              <a:rPr kumimoji="1" lang="ja-JP" altLang="en-US" dirty="0">
                <a:solidFill>
                  <a:srgbClr val="00B0F0"/>
                </a:solidFill>
              </a:rPr>
              <a:t>形</a:t>
            </a:r>
            <a:r>
              <a:rPr lang="ja-JP" altLang="en-US" dirty="0">
                <a:solidFill>
                  <a:srgbClr val="00B0F0"/>
                </a:solidFill>
              </a:rPr>
              <a:t>にするために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5DE98A2-FC71-4822-9C41-EE9A1C821233}"/>
              </a:ext>
            </a:extLst>
          </p:cNvPr>
          <p:cNvCxnSpPr>
            <a:cxnSpLocks/>
          </p:cNvCxnSpPr>
          <p:nvPr/>
        </p:nvCxnSpPr>
        <p:spPr>
          <a:xfrm>
            <a:off x="3399590" y="5595496"/>
            <a:ext cx="2311517" cy="69177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674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ED73CF-4DDA-C5F2-1D7D-E03CD7D7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  <a:r>
              <a:rPr lang="en-US" altLang="ja-JP" b="1" spc="2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Rule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F492B4-D8D9-205F-5262-C58E3F239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4332"/>
            <a:ext cx="10515600" cy="5269423"/>
          </a:xfrm>
        </p:spPr>
        <p:txBody>
          <a:bodyPr>
            <a:normAutofit lnSpcReduction="10000"/>
          </a:bodyPr>
          <a:lstStyle/>
          <a:p>
            <a:r>
              <a:rPr lang="ja-JP" altLang="en-US" dirty="0"/>
              <a:t>並びの中にある</a:t>
            </a:r>
            <a:r>
              <a:rPr lang="ja-JP" altLang="ja-JP" dirty="0"/>
              <a:t>すべての項目は、</a:t>
            </a:r>
            <a:r>
              <a:rPr lang="ja-JP" altLang="ja-JP" dirty="0">
                <a:solidFill>
                  <a:srgbClr val="FF0000"/>
                </a:solidFill>
              </a:rPr>
              <a:t>同じ文法形式</a:t>
            </a:r>
            <a:r>
              <a:rPr lang="ja-JP" altLang="ja-JP" dirty="0"/>
              <a:t>で</a:t>
            </a:r>
            <a:r>
              <a:rPr lang="ja-JP" altLang="en-US" dirty="0"/>
              <a:t>書く</a:t>
            </a:r>
            <a:endParaRPr lang="en-US" altLang="ja-JP" dirty="0"/>
          </a:p>
          <a:p>
            <a:r>
              <a:rPr kumimoji="1" lang="ja-JP" altLang="en-US" dirty="0"/>
              <a:t>並び　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</a:t>
            </a:r>
            <a:r>
              <a:rPr lang="en-US" altLang="ja-JP" sz="2800" spc="3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B, and</a:t>
            </a:r>
            <a:r>
              <a:rPr lang="en-US" altLang="ja-JP" sz="2800" spc="1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800" spc="-6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ja-JP" altLang="en-US" sz="2800" spc="-6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　</a:t>
            </a:r>
            <a:r>
              <a:rPr lang="ja-JP" altLang="en-US" dirty="0"/>
              <a:t>において</a:t>
            </a:r>
            <a:endParaRPr lang="en-US" altLang="ja-JP" dirty="0"/>
          </a:p>
          <a:p>
            <a:r>
              <a:rPr lang="en-US" altLang="ja-JP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Grammatical</a:t>
            </a:r>
            <a:r>
              <a:rPr lang="en-US" altLang="ja-JP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</a:p>
          <a:p>
            <a:pPr lvl="1"/>
            <a:r>
              <a:rPr lang="en-US" altLang="ja-JP" dirty="0"/>
              <a:t> </a:t>
            </a:r>
            <a:r>
              <a:rPr lang="ja-JP" altLang="ja-JP" dirty="0">
                <a:solidFill>
                  <a:srgbClr val="0070C0"/>
                </a:solidFill>
              </a:rPr>
              <a:t>A</a:t>
            </a:r>
            <a:r>
              <a:rPr lang="ja-JP" altLang="ja-JP" dirty="0"/>
              <a:t> が名詞</a:t>
            </a:r>
            <a:r>
              <a:rPr lang="ja-JP" altLang="en-US" dirty="0"/>
              <a:t>なら </a:t>
            </a:r>
            <a:r>
              <a:rPr lang="ja-JP" altLang="ja-JP" dirty="0">
                <a:solidFill>
                  <a:srgbClr val="0070C0"/>
                </a:solidFill>
              </a:rPr>
              <a:t>B</a:t>
            </a:r>
            <a:r>
              <a:rPr lang="ja-JP" altLang="ja-JP" dirty="0"/>
              <a:t> と 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</a:t>
            </a:r>
            <a:r>
              <a:rPr lang="ja-JP" altLang="en-US" dirty="0"/>
              <a:t>も</a:t>
            </a:r>
            <a:r>
              <a:rPr lang="ja-JP" altLang="ja-JP" dirty="0"/>
              <a:t>名詞で</a:t>
            </a:r>
            <a:r>
              <a:rPr lang="ja-JP" altLang="en-US" dirty="0"/>
              <a:t>、</a:t>
            </a:r>
            <a:r>
              <a:rPr lang="ja-JP" altLang="ja-JP" dirty="0"/>
              <a:t> </a:t>
            </a:r>
            <a:r>
              <a:rPr lang="ja-JP" altLang="ja-JP" dirty="0">
                <a:solidFill>
                  <a:srgbClr val="0070C0"/>
                </a:solidFill>
              </a:rPr>
              <a:t>A</a:t>
            </a:r>
            <a:r>
              <a:rPr lang="ja-JP" altLang="ja-JP" dirty="0"/>
              <a:t> が形容詞</a:t>
            </a:r>
            <a:r>
              <a:rPr lang="ja-JP" altLang="en-US" dirty="0"/>
              <a:t>なら </a:t>
            </a:r>
            <a:r>
              <a:rPr lang="ja-JP" altLang="ja-JP" dirty="0">
                <a:solidFill>
                  <a:srgbClr val="0070C0"/>
                </a:solidFill>
              </a:rPr>
              <a:t>B</a:t>
            </a:r>
            <a:r>
              <a:rPr lang="ja-JP" altLang="ja-JP" dirty="0"/>
              <a:t> と 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</a:t>
            </a:r>
            <a:r>
              <a:rPr lang="ja-JP" altLang="en-US" dirty="0"/>
              <a:t>も</a:t>
            </a:r>
            <a:r>
              <a:rPr lang="ja-JP" altLang="ja-JP" dirty="0"/>
              <a:t>形容詞で</a:t>
            </a:r>
            <a:endParaRPr lang="en-US" altLang="ja-JP" dirty="0"/>
          </a:p>
          <a:p>
            <a:pPr marL="1036955" indent="0">
              <a:buNone/>
            </a:pPr>
            <a:r>
              <a:rPr lang="en-US" altLang="ja-JP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×</a:t>
            </a:r>
            <a:r>
              <a:rPr lang="ja-JP" altLang="en-US" sz="24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　　</a:t>
            </a:r>
            <a:r>
              <a:rPr lang="en-US" altLang="ja-JP" sz="24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</a:t>
            </a:r>
            <a:r>
              <a:rPr lang="en-US" altLang="ja-JP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part</a:t>
            </a:r>
            <a:r>
              <a:rPr lang="en-US" altLang="ja-JP" sz="2400" spc="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altLang="ja-JP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stronger,</a:t>
            </a:r>
            <a:r>
              <a:rPr lang="en-US" altLang="ja-JP" sz="2400" i="1" spc="-6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lighter,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ja-JP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costs</a:t>
            </a:r>
            <a:r>
              <a:rPr lang="en-US" altLang="ja-JP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less</a:t>
            </a:r>
            <a:r>
              <a:rPr lang="en-US" altLang="ja-JP" sz="2400" i="1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</a:t>
            </a:r>
            <a:r>
              <a:rPr lang="en-US" altLang="ja-JP" sz="2400" i="1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produce.</a:t>
            </a:r>
            <a:endParaRPr lang="ja-JP" altLang="ja-JP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34415" indent="0">
              <a:spcBef>
                <a:spcPts val="105"/>
              </a:spcBef>
              <a:spcAft>
                <a:spcPts val="0"/>
              </a:spcAft>
              <a:buNone/>
            </a:pPr>
            <a:r>
              <a:rPr lang="ja-JP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〇　  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en-US" altLang="ja-JP" sz="2400" spc="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part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</a:t>
            </a:r>
            <a:r>
              <a:rPr lang="en-US" altLang="ja-JP" sz="2400" spc="-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stronger,</a:t>
            </a:r>
            <a:r>
              <a:rPr lang="en-US" altLang="ja-JP" sz="2400" i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lighter,</a:t>
            </a:r>
            <a:r>
              <a:rPr lang="en-US" altLang="ja-JP" sz="2400" i="1" spc="-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en-US" altLang="ja-JP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more</a:t>
            </a:r>
            <a:r>
              <a:rPr lang="en-US" altLang="ja-JP" sz="24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altLang="ja-JP" sz="24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economical.</a:t>
            </a:r>
            <a:endParaRPr lang="en-US" altLang="ja-JP" sz="3600" dirty="0"/>
          </a:p>
          <a:p>
            <a:pPr lvl="1"/>
            <a:r>
              <a:rPr lang="ja-JP" altLang="ja-JP" dirty="0"/>
              <a:t>2 番目の文は、</a:t>
            </a:r>
            <a:r>
              <a:rPr lang="ja-JP" altLang="ja-JP" dirty="0">
                <a:solidFill>
                  <a:srgbClr val="0070C0"/>
                </a:solidFill>
              </a:rPr>
              <a:t>C</a:t>
            </a:r>
            <a:r>
              <a:rPr lang="ja-JP" altLang="ja-JP" dirty="0"/>
              <a:t> を比較形式の形容詞とし、</a:t>
            </a:r>
            <a:r>
              <a:rPr lang="ja-JP" altLang="en-US" dirty="0"/>
              <a:t>並びを</a:t>
            </a:r>
            <a:r>
              <a:rPr lang="ja-JP" altLang="ja-JP" dirty="0"/>
              <a:t>並行</a:t>
            </a:r>
            <a:r>
              <a:rPr lang="ja-JP" altLang="en-US" dirty="0"/>
              <a:t>に整える</a:t>
            </a:r>
            <a:endParaRPr lang="en-US" altLang="ja-JP" dirty="0"/>
          </a:p>
          <a:p>
            <a:r>
              <a:rPr lang="ja-JP" altLang="en-US" dirty="0"/>
              <a:t>どんなときに</a:t>
            </a:r>
            <a:r>
              <a:rPr lang="en-US" altLang="ja-JP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Parallelism</a:t>
            </a:r>
            <a:r>
              <a:rPr lang="ja-JP" altLang="en-US" dirty="0"/>
              <a:t>が必要か？</a:t>
            </a:r>
            <a:endParaRPr lang="en-US" altLang="ja-JP" dirty="0"/>
          </a:p>
          <a:p>
            <a:pPr lvl="1"/>
            <a:r>
              <a:rPr lang="ja-JP" altLang="ja-JP" dirty="0"/>
              <a:t>単語</a:t>
            </a:r>
            <a:r>
              <a:rPr lang="ja-JP" altLang="en-US" dirty="0"/>
              <a:t>の並び、</a:t>
            </a:r>
            <a:r>
              <a:rPr lang="ja-JP" altLang="ja-JP" dirty="0"/>
              <a:t>句</a:t>
            </a:r>
            <a:r>
              <a:rPr lang="ja-JP" altLang="en-US" dirty="0"/>
              <a:t>の並び</a:t>
            </a:r>
            <a:endParaRPr lang="en-US" altLang="ja-JP" dirty="0"/>
          </a:p>
          <a:p>
            <a:pPr lvl="1"/>
            <a:r>
              <a:rPr lang="ja-JP" altLang="ja-JP" dirty="0"/>
              <a:t>リスト内</a:t>
            </a:r>
            <a:endParaRPr lang="en-US" altLang="ja-JP" dirty="0"/>
          </a:p>
          <a:p>
            <a:pPr lvl="1"/>
            <a:r>
              <a:rPr lang="ja-JP" altLang="ja-JP" dirty="0"/>
              <a:t>セクション</a:t>
            </a:r>
            <a:r>
              <a:rPr lang="ja-JP" altLang="en-US" dirty="0"/>
              <a:t>の</a:t>
            </a:r>
            <a:r>
              <a:rPr lang="ja-JP" altLang="ja-JP" dirty="0"/>
              <a:t>見出し</a:t>
            </a:r>
            <a:r>
              <a:rPr lang="ja-JP" altLang="en-US" dirty="0"/>
              <a:t>と見出しの</a:t>
            </a:r>
            <a:r>
              <a:rPr lang="ja-JP" altLang="ja-JP" dirty="0"/>
              <a:t>間</a:t>
            </a:r>
            <a:endParaRPr lang="en-US" altLang="ja-JP" dirty="0"/>
          </a:p>
          <a:p>
            <a:pPr lvl="1"/>
            <a:r>
              <a:rPr lang="ja-JP" altLang="ja-JP" dirty="0"/>
              <a:t>目次</a:t>
            </a:r>
            <a:endParaRPr lang="en-US" altLang="ja-JP" dirty="0"/>
          </a:p>
          <a:p>
            <a:pPr lvl="1"/>
            <a:r>
              <a:rPr lang="ja-JP" altLang="ja-JP" dirty="0"/>
              <a:t>手順と指示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F165DF-1FAE-84B1-83C4-38C5C6F8C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51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81D65F-CF39-A774-B8B1-15B5EF38C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latin typeface="Times New Roman" panose="02020603050405020304" pitchFamily="18" charset="0"/>
              </a:rPr>
              <a:t>さらに高レベルの</a:t>
            </a:r>
            <a:r>
              <a:rPr lang="en-US" altLang="ja-JP" b="1" dirty="0">
                <a:latin typeface="Times New Roman" panose="02020603050405020304" pitchFamily="18" charset="0"/>
              </a:rPr>
              <a:t>Conceptual Parallelism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B57AD6-E50E-123D-00DB-093029E73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lang="ja-JP" altLang="ja-JP" dirty="0"/>
              <a:t>言葉遣い</a:t>
            </a:r>
            <a:r>
              <a:rPr lang="ja-JP" altLang="en-US" dirty="0"/>
              <a:t>を</a:t>
            </a:r>
            <a:r>
              <a:rPr lang="ja-JP" altLang="ja-JP" dirty="0"/>
              <a:t>文法的に</a:t>
            </a:r>
            <a:r>
              <a:rPr lang="ja-JP" altLang="en-US" dirty="0"/>
              <a:t>同じにする</a:t>
            </a:r>
            <a:r>
              <a:rPr lang="ja-JP" altLang="ja-JP" dirty="0"/>
              <a:t>のと同様に、</a:t>
            </a:r>
            <a:r>
              <a:rPr lang="ja-JP" altLang="en-US" dirty="0"/>
              <a:t>並び内の要素</a:t>
            </a:r>
            <a:r>
              <a:rPr lang="ja-JP" altLang="ja-JP" dirty="0"/>
              <a:t>で表現されたアイデアも概念的に</a:t>
            </a:r>
            <a:r>
              <a:rPr lang="ja-JP" altLang="en-US" dirty="0"/>
              <a:t>類似し</a:t>
            </a:r>
            <a:r>
              <a:rPr lang="ja-JP" altLang="ja-JP" dirty="0"/>
              <a:t>ていなければな</a:t>
            </a:r>
            <a:r>
              <a:rPr lang="ja-JP" altLang="en-US" dirty="0"/>
              <a:t>らない</a:t>
            </a:r>
            <a:endParaRPr lang="ja-JP" altLang="ja-JP" dirty="0">
              <a:latin typeface="Times New Roman" panose="02020603050405020304" pitchFamily="18" charset="0"/>
            </a:endParaRP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not only keeps the players immersed in the game, but also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matches exciting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ja-JP" altLang="ja-JP" dirty="0"/>
              <a:t>提案された方法は、プレーヤをゲームに没入させるだけでなく、</a:t>
            </a:r>
            <a:r>
              <a:rPr lang="ja-JP" altLang="ja-JP" dirty="0">
                <a:solidFill>
                  <a:srgbClr val="FF0000"/>
                </a:solidFill>
              </a:rPr>
              <a:t>試合をエキサイティングにします</a:t>
            </a:r>
            <a:endParaRPr lang="en-US" altLang="ja-JP" dirty="0">
              <a:solidFill>
                <a:srgbClr val="FF0000"/>
              </a:solidFill>
            </a:endParaRPr>
          </a:p>
          <a:p>
            <a:pPr lvl="1"/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プレーヤと対になるのは、ゲームでなく、見ている者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not only keeps the players immersed in the game, but also </a:t>
            </a:r>
            <a:r>
              <a:rPr lang="en-US" altLang="ja-JP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entertains audience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提案手法は、プレーヤをゲームに熱中させるだけでなく、</a:t>
            </a:r>
            <a:r>
              <a:rPr kumimoji="1" lang="ja-JP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見ている者も楽しませる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72F4D6B-22BB-AFF9-70C5-2BDB7B261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56E2FD00-B8BE-842C-DD5D-23F63F4F3917}"/>
              </a:ext>
            </a:extLst>
          </p:cNvPr>
          <p:cNvSpPr/>
          <p:nvPr/>
        </p:nvSpPr>
        <p:spPr>
          <a:xfrm>
            <a:off x="1954900" y="3876451"/>
            <a:ext cx="598516" cy="9886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7006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832C9D5-8A9F-47FE-9B3C-3F8172D9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257"/>
            <a:ext cx="10515600" cy="2852737"/>
          </a:xfrm>
        </p:spPr>
        <p:txBody>
          <a:bodyPr/>
          <a:lstStyle/>
          <a:p>
            <a:pPr algn="ctr"/>
            <a:r>
              <a:rPr kumimoji="1" lang="ja-JP" altLang="en-US" dirty="0"/>
              <a:t>英語翻訳，あるある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9067E-A5DA-4E23-AD06-6A54110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82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C97B4C2A-484B-43A1-B861-5BDBF19F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注意！　</a:t>
            </a:r>
            <a:r>
              <a:rPr lang="ja-JP" altLang="ja-JP" dirty="0"/>
              <a:t>自動翻訳は</a:t>
            </a:r>
            <a:r>
              <a:rPr lang="ja-JP" altLang="en-US" dirty="0"/>
              <a:t>訳語に一貫性がない</a:t>
            </a:r>
            <a:endParaRPr kumimoji="1"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71E894-6765-4E77-9E11-17FF33513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同じ日本語の単語を異なる英単語に訳す．</a:t>
            </a:r>
          </a:p>
          <a:p>
            <a:pPr lvl="1"/>
            <a:r>
              <a:rPr lang="ja-JP" altLang="ja-JP" dirty="0"/>
              <a:t>英文</a:t>
            </a:r>
            <a:r>
              <a:rPr lang="ja-JP" altLang="en-US" dirty="0"/>
              <a:t>の</a:t>
            </a:r>
            <a:r>
              <a:rPr lang="ja-JP" altLang="ja-JP" dirty="0"/>
              <a:t>読者は，異なる英単語は異なるものを表すと考える．</a:t>
            </a:r>
            <a:endParaRPr lang="en-US" altLang="ja-JP" dirty="0"/>
          </a:p>
          <a:p>
            <a:pPr lvl="1"/>
            <a:r>
              <a:rPr lang="ja-JP" altLang="ja-JP" dirty="0"/>
              <a:t>異なる英単語は，異なるものだと読者は考えるので，論文の理解が，著者と異なるものになってしまう．</a:t>
            </a:r>
          </a:p>
          <a:p>
            <a:r>
              <a:rPr lang="ja-JP" altLang="en-US" dirty="0"/>
              <a:t>キーワードの辞書とコーパスを作る</a:t>
            </a:r>
            <a:endParaRPr lang="en-US" altLang="ja-JP" dirty="0"/>
          </a:p>
          <a:p>
            <a:pPr lvl="1"/>
            <a:r>
              <a:rPr lang="ja-JP" altLang="en-US" dirty="0"/>
              <a:t>コーパス：　キーワードの名詞を使った例文集</a:t>
            </a:r>
            <a:endParaRPr lang="en-US" altLang="ja-JP" dirty="0"/>
          </a:p>
          <a:p>
            <a:pPr lvl="1"/>
            <a:r>
              <a:rPr lang="ja-JP" altLang="en-US" dirty="0"/>
              <a:t>普段から用意しておく</a:t>
            </a:r>
            <a:endParaRPr lang="en-US" altLang="ja-JP" dirty="0"/>
          </a:p>
          <a:p>
            <a:pPr lvl="1"/>
            <a:r>
              <a:rPr lang="ja-JP" altLang="en-US" dirty="0"/>
              <a:t>英語のライバル論文を読んだときにメモっておく</a:t>
            </a:r>
            <a:endParaRPr lang="en-US" altLang="ja-JP" dirty="0"/>
          </a:p>
          <a:p>
            <a:pPr lvl="1"/>
            <a:r>
              <a:rPr lang="ja-JP" altLang="ja-JP" dirty="0"/>
              <a:t>キーワードは単一の英単語で，論文内で首尾一貫して使う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4DB2BF-3DAB-4B06-A2C5-68890431A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69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C3E0BD-6A59-4038-AF1D-B0E186404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訳語が変動してしまう例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97D20A-A35B-4BC3-8D2A-ADA33E40B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856" y="3980815"/>
            <a:ext cx="11253917" cy="635699"/>
          </a:xfrm>
        </p:spPr>
        <p:txBody>
          <a:bodyPr/>
          <a:lstStyle/>
          <a:p>
            <a:pPr marL="0" indent="0">
              <a:buNone/>
            </a:pP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場面展開は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”scene development”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としたから「展開」は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”develop”</a:t>
            </a:r>
            <a:r>
              <a:rPr lang="ja-JP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に統一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49D6A0C-58EA-4264-B1AC-BE3E74A6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077BBF5-3691-4C02-AFEB-01ECD6E11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981" y="-479457"/>
            <a:ext cx="9406038" cy="4251389"/>
          </a:xfrm>
          <a:prstGeom prst="rect">
            <a:avLst/>
          </a:prstGeom>
        </p:spPr>
      </p:pic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87FC95CE-A1CE-4A26-91E5-212465424D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438709"/>
              </p:ext>
            </p:extLst>
          </p:nvPr>
        </p:nvGraphicFramePr>
        <p:xfrm>
          <a:off x="1537728" y="4616513"/>
          <a:ext cx="9076726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38363">
                  <a:extLst>
                    <a:ext uri="{9D8B030D-6E8A-4147-A177-3AD203B41FA5}">
                      <a16:colId xmlns:a16="http://schemas.microsoft.com/office/drawing/2014/main" val="4267501286"/>
                    </a:ext>
                  </a:extLst>
                </a:gridCol>
                <a:gridCol w="4538363">
                  <a:extLst>
                    <a:ext uri="{9D8B030D-6E8A-4147-A177-3AD203B41FA5}">
                      <a16:colId xmlns:a16="http://schemas.microsoft.com/office/drawing/2014/main" val="1515838877"/>
                    </a:ext>
                  </a:extLst>
                </a:gridCol>
              </a:tblGrid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ストーリーテリング広告では場面展開が重要な役割を果たす．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development 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plays an important role in storytelling advertisements.</a:t>
                      </a:r>
                      <a:endParaRPr lang="ja-JP" sz="18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716486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物語の中で，視聴者を引き付けるように，場面が展開する．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Scenes develop in the story s</a:t>
                      </a:r>
                      <a:r>
                        <a:rPr kumimoji="1" lang="ja-JP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o as to attract the viewer</a:t>
                      </a:r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kumimoji="1" lang="ja-JP" alt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2509831"/>
                  </a:ext>
                </a:extLst>
              </a:tr>
              <a:tr h="625454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場面は，また，主人公の感情が変化するにつれ，展開する．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Scenes also develop in the story as the main character's emotions change.</a:t>
                      </a:r>
                      <a:endParaRPr kumimoji="1" lang="ja-JP" altLang="en-US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645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25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50E7C-70FD-4946-9806-A70364C7D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単語の意味を</a:t>
            </a:r>
            <a:r>
              <a:rPr kumimoji="1" lang="ja-JP" altLang="en-US" dirty="0" err="1"/>
              <a:t>英英</a:t>
            </a:r>
            <a:r>
              <a:rPr kumimoji="1" lang="ja-JP" altLang="en-US" dirty="0"/>
              <a:t>辞典で調べる</a:t>
            </a:r>
            <a:br>
              <a:rPr lang="en-US" altLang="ja-JP" dirty="0"/>
            </a:br>
            <a:r>
              <a:rPr lang="en-US" altLang="ja-JP" sz="2400" dirty="0"/>
              <a:t>【</a:t>
            </a:r>
            <a:r>
              <a:rPr lang="ja-JP" altLang="en-US" sz="2400" dirty="0"/>
              <a:t>例</a:t>
            </a:r>
            <a:r>
              <a:rPr lang="en-US" altLang="ja-JP" sz="2400" dirty="0"/>
              <a:t>】https://dictionary.cambridge.org/</a:t>
            </a:r>
            <a:endParaRPr kumimoji="1" lang="ja-JP" altLang="en-US" sz="24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2EEF2D5-7B0E-46F4-AB9A-6BF2D52CC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2503" cy="4351338"/>
          </a:xfrm>
        </p:spPr>
        <p:txBody>
          <a:bodyPr>
            <a:normAutofit lnSpcReduction="10000"/>
          </a:bodyPr>
          <a:lstStyle/>
          <a:p>
            <a:r>
              <a:rPr lang="ja-JP" altLang="ja-JP" dirty="0"/>
              <a:t>そもそも，</a:t>
            </a:r>
            <a:r>
              <a:rPr lang="en-US" altLang="ja-JP" dirty="0"/>
              <a:t>unfold</a:t>
            </a:r>
            <a:r>
              <a:rPr lang="ja-JP" altLang="ja-JP" dirty="0"/>
              <a:t>と</a:t>
            </a:r>
            <a:r>
              <a:rPr lang="en-US" altLang="ja-JP" dirty="0"/>
              <a:t>develop</a:t>
            </a:r>
            <a:r>
              <a:rPr lang="ja-JP" altLang="ja-JP" dirty="0"/>
              <a:t>では，意味は全く違う．</a:t>
            </a:r>
          </a:p>
          <a:p>
            <a:pPr marL="0" indent="0">
              <a:buNone/>
            </a:pPr>
            <a:endParaRPr lang="ja-JP" altLang="ja-JP" dirty="0"/>
          </a:p>
          <a:p>
            <a:r>
              <a:rPr lang="en-US" altLang="ja-JP" dirty="0"/>
              <a:t>Unfold: to open or spread out something that has been folded</a:t>
            </a:r>
          </a:p>
          <a:p>
            <a:pPr marL="0" indent="0">
              <a:buNone/>
            </a:pPr>
            <a:r>
              <a:rPr lang="en-US" altLang="ja-JP" dirty="0"/>
              <a:t>		</a:t>
            </a:r>
            <a:r>
              <a:rPr lang="ja-JP" altLang="ja-JP" dirty="0"/>
              <a:t>折りたたまれたものを広げる</a:t>
            </a:r>
          </a:p>
          <a:p>
            <a:r>
              <a:rPr lang="en-US" altLang="ja-JP" dirty="0"/>
              <a:t>Develop: to (cause something to) grow or change into a more advanced, larger, or stronger form</a:t>
            </a:r>
            <a:br>
              <a:rPr lang="en-US" altLang="ja-JP" dirty="0"/>
            </a:br>
            <a:r>
              <a:rPr lang="en-US" altLang="ja-JP" dirty="0"/>
              <a:t>		</a:t>
            </a:r>
            <a:r>
              <a:rPr lang="ja-JP" altLang="ja-JP" dirty="0"/>
              <a:t>ある状態のものが別の状態に変わる．</a:t>
            </a:r>
          </a:p>
          <a:p>
            <a:pPr marL="0" indent="0">
              <a:buNone/>
            </a:pPr>
            <a:endParaRPr lang="ja-JP" altLang="ja-JP" dirty="0"/>
          </a:p>
          <a:p>
            <a:r>
              <a:rPr lang="ja-JP" altLang="ja-JP" dirty="0"/>
              <a:t>日本語の「場面展開」は，ある場面が別のものに変わることを意味しているので，</a:t>
            </a:r>
            <a:r>
              <a:rPr lang="en-US" altLang="ja-JP" dirty="0"/>
              <a:t>develop</a:t>
            </a:r>
            <a:r>
              <a:rPr lang="ja-JP" altLang="ja-JP" dirty="0"/>
              <a:t>が正しい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9E9520-8EE3-4E0A-BB94-FC4E8F3B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1742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542813-09DC-499A-A967-E0023909E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単語の意味に敏感になるべき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2616E7-6F3D-4207-A3BC-E54798A13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184027" cy="1325563"/>
          </a:xfrm>
        </p:spPr>
        <p:txBody>
          <a:bodyPr/>
          <a:lstStyle/>
          <a:p>
            <a:r>
              <a:rPr lang="ja-JP" altLang="ja-JP" dirty="0" err="1"/>
              <a:t>英英</a:t>
            </a:r>
            <a:r>
              <a:rPr lang="ja-JP" altLang="ja-JP" dirty="0"/>
              <a:t>辞典を使うとよい</a:t>
            </a:r>
            <a:endParaRPr lang="en-US" altLang="ja-JP" dirty="0"/>
          </a:p>
          <a:p>
            <a:r>
              <a:rPr lang="ja-JP" altLang="en-US" dirty="0"/>
              <a:t>文献調査時に，コーパスを作っておくとよい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F664DAB-385B-474C-BFFA-AC624363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B449D48-5413-4B60-8DCA-5347B55A9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208504"/>
              </p:ext>
            </p:extLst>
          </p:nvPr>
        </p:nvGraphicFramePr>
        <p:xfrm>
          <a:off x="951470" y="2965132"/>
          <a:ext cx="10725667" cy="34356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9946">
                  <a:extLst>
                    <a:ext uri="{9D8B030D-6E8A-4147-A177-3AD203B41FA5}">
                      <a16:colId xmlns:a16="http://schemas.microsoft.com/office/drawing/2014/main" val="2374289495"/>
                    </a:ext>
                  </a:extLst>
                </a:gridCol>
                <a:gridCol w="2051222">
                  <a:extLst>
                    <a:ext uri="{9D8B030D-6E8A-4147-A177-3AD203B41FA5}">
                      <a16:colId xmlns:a16="http://schemas.microsoft.com/office/drawing/2014/main" val="406601941"/>
                    </a:ext>
                  </a:extLst>
                </a:gridCol>
                <a:gridCol w="4609070">
                  <a:extLst>
                    <a:ext uri="{9D8B030D-6E8A-4147-A177-3AD203B41FA5}">
                      <a16:colId xmlns:a16="http://schemas.microsoft.com/office/drawing/2014/main" val="1732250055"/>
                    </a:ext>
                  </a:extLst>
                </a:gridCol>
                <a:gridCol w="2335429">
                  <a:extLst>
                    <a:ext uri="{9D8B030D-6E8A-4147-A177-3AD203B41FA5}">
                      <a16:colId xmlns:a16="http://schemas.microsoft.com/office/drawing/2014/main" val="3777706557"/>
                    </a:ext>
                  </a:extLst>
                </a:gridCol>
              </a:tblGrid>
              <a:tr h="692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単語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研究社</a:t>
                      </a:r>
                      <a:br>
                        <a:rPr lang="en-US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</a:b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英和中辞典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Britannica Learner’s </a:t>
                      </a:r>
                      <a:r>
                        <a:rPr lang="en-US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Dictionary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solidFill>
                            <a:srgbClr val="0070C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https://www.britannica.com/dictionary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備考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895680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Evaluate 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評価する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judge the value or condition of (someone or something) in a careful and thoughtful way 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いろいろな側面から考えて評価する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469012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Estimate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推定する</a:t>
                      </a: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見積もる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give or form a general idea about the value, size, or cost of (something)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何かの価値を，真の値が分かる前に見積もる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11538652"/>
                  </a:ext>
                </a:extLst>
              </a:tr>
              <a:tr h="847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Assess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査定する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make a judgment about (something),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officially say what the amount, value, or rate of (something) is</a:t>
                      </a:r>
                      <a:endParaRPr lang="ja-JP" sz="20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何かの定量的な価値を，公に示す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4663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40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BDDEEF-50C7-4222-8E56-B48784F6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主語が長いときは，書き換えろ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62B62D-106C-4ECA-A534-A63F81CDD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1716"/>
          </a:xfrm>
        </p:spPr>
        <p:txBody>
          <a:bodyPr/>
          <a:lstStyle/>
          <a:p>
            <a:r>
              <a:rPr lang="ja-JP" altLang="ja-JP" dirty="0"/>
              <a:t>英文では主語が長く，述語が短い文は嫌われる．</a:t>
            </a:r>
            <a:endParaRPr lang="en-US" altLang="ja-JP" dirty="0"/>
          </a:p>
          <a:p>
            <a:r>
              <a:rPr lang="ja-JP" altLang="ja-JP" dirty="0"/>
              <a:t>主語がない日本語を英語に翻訳すると，そうなりがち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E81D1D-C22D-4028-A0FE-2E08FD9CA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18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027CD44-6ECD-464A-A237-4653DA1C4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27828"/>
              </p:ext>
            </p:extLst>
          </p:nvPr>
        </p:nvGraphicFramePr>
        <p:xfrm>
          <a:off x="838199" y="2952278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提案手法では，顧客の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ja-JP" dirty="0" err="1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への</a:t>
                      </a: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興味を推定するために，</a:t>
                      </a:r>
                      <a:r>
                        <a:rPr lang="en-US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ja-JP" altLang="ja-JP" dirty="0"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視聴中の顧客の瞳孔径と皮膚電位の変化を検出した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 the proposed method, to estimate the customer's interest in a commercial, the pupil diameter and EDA(Electro Dermal Activity) changes of the customer during viewing the commercial are detected.</a:t>
                      </a:r>
                      <a:endParaRPr kumimoji="1"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36177C18-E872-4940-9017-0D1F7BABF5F8}"/>
              </a:ext>
            </a:extLst>
          </p:cNvPr>
          <p:cNvSpPr txBox="1">
            <a:spLocks/>
          </p:cNvSpPr>
          <p:nvPr/>
        </p:nvSpPr>
        <p:spPr>
          <a:xfrm>
            <a:off x="838200" y="4275935"/>
            <a:ext cx="10515600" cy="818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ja-JP" dirty="0"/>
              <a:t>述語</a:t>
            </a:r>
            <a:r>
              <a:rPr lang="en-US" altLang="ja-JP" dirty="0"/>
              <a:t>”detect</a:t>
            </a:r>
            <a:r>
              <a:rPr lang="ja-JP" altLang="ja-JP" dirty="0"/>
              <a:t>“の主語が何であるかを考えると，すぐに修正できる．</a:t>
            </a:r>
            <a:br>
              <a:rPr lang="en-US" altLang="ja-JP" dirty="0"/>
            </a:br>
            <a:r>
              <a:rPr lang="ja-JP" altLang="ja-JP" dirty="0"/>
              <a:t>主語が長い場合は，英語を直接，修正したほうが簡単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DDD79E9D-660F-4726-AA9B-ADF700EB5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86535"/>
              </p:ext>
            </p:extLst>
          </p:nvPr>
        </p:nvGraphicFramePr>
        <p:xfrm>
          <a:off x="838199" y="5157959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提案手法は、コマーシャル視聴中の顧客の瞳孔径と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EDA(Electro Dermal Activity) 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の変化を検出して、顧客のコマーシャルに対する関心を推定する．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proposed method detects changes in the pupil diameter and EDA(Electro Dermal Activity) of customers during they view the commercials to estimate their interests.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705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5E3F5-3D31-4CEC-A114-314A611A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無生物の主語にすると，格好いい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DF26C-52AE-4976-8CE1-CB625830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21" y="3460150"/>
            <a:ext cx="10604157" cy="118872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/>
              <a:t>以下のように</a:t>
            </a:r>
            <a:r>
              <a:rPr lang="ja-JP" altLang="ja-JP" dirty="0"/>
              <a:t>受け身にするよりも，</a:t>
            </a:r>
            <a:br>
              <a:rPr lang="en-US" altLang="ja-JP" dirty="0"/>
            </a:br>
            <a:r>
              <a:rPr lang="ja-JP" altLang="ja-JP" dirty="0"/>
              <a:t>上記のように無生物主語のほうが主語が圧倒的に短いし，格好いい．</a:t>
            </a:r>
            <a:endParaRPr lang="en-US" altLang="ja-JP" dirty="0"/>
          </a:p>
          <a:p>
            <a:r>
              <a:rPr kumimoji="1" lang="ja-JP" altLang="en-US" dirty="0"/>
              <a:t>「提案手法が検知する」と最初に</a:t>
            </a:r>
            <a:r>
              <a:rPr lang="ja-JP" altLang="en-US" dirty="0"/>
              <a:t>言うので，読者への印象が強まる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34402-328F-44A4-86FF-C97D088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19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85E79B-BF13-4168-AACB-F116A3102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247063"/>
              </p:ext>
            </p:extLst>
          </p:nvPr>
        </p:nvGraphicFramePr>
        <p:xfrm>
          <a:off x="749642" y="4737829"/>
          <a:ext cx="10604158" cy="12674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12674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顧客の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en-US" sz="18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への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関心度を推定するために，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視聴中に顧客の瞳孔径や</a:t>
                      </a:r>
                      <a:r>
                        <a:rPr kumimoji="1" 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EDA(Electro Dermal Activity)</a:t>
                      </a:r>
                      <a:r>
                        <a:rPr kumimoji="1" lang="ja-JP" altLang="en-US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の変化を検出する。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Changes</a:t>
                      </a:r>
                      <a:r>
                        <a:rPr lang="ja-JP" alt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ja-JP" alt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he pupil diameter and EDA(Electro Dermal Activity) of the customer are detected during viewing the commercial to estimate the customer's interest in it.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D3551BC-94BD-4B03-9533-131D2B4E4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225429"/>
              </p:ext>
            </p:extLst>
          </p:nvPr>
        </p:nvGraphicFramePr>
        <p:xfrm>
          <a:off x="705363" y="2025538"/>
          <a:ext cx="1060415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提案手法は、コマーシャル視聴中の顧客の瞳孔径と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EDA(Electro Dermal Activity) 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の変化を検出して、顧客のコマーシャルに対する関心を推定する．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proposed method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detects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changes in the pupil diameter and EDA(Electro Dermal Activity) of customers during they view the commercials to estimate their interests.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50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1586BF-823B-E8BB-FA92-C65CDA23A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授業の前に、レポート課題のまとめ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DA0BD5-44BC-6720-598A-46556D08E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次回に以下を（できるだけ全員）発表</a:t>
            </a:r>
            <a:endParaRPr kumimoji="1" lang="en-US" altLang="ja-JP" dirty="0"/>
          </a:p>
          <a:p>
            <a:pPr lvl="1"/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各自の卒業論文，もしくは，新しいアイデアの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abstract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を作成せよ．</a:t>
            </a:r>
            <a:b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（難しければ、</a:t>
            </a:r>
            <a:r>
              <a:rPr kumimoji="1" lang="en-US" altLang="ja-JP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についてでもよい）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what, how, result, implication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を各１文で表現すること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次々回までに以下を提出（</a:t>
            </a:r>
            <a:r>
              <a:rPr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前田先生の授業で使うはず</a:t>
            </a:r>
            <a:r>
              <a:rPr kumimoji="1" lang="ja-JP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kumimoji="1"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ja-JP" dirty="0" err="1"/>
              <a:t>ChatGPT</a:t>
            </a:r>
            <a:r>
              <a:rPr lang="ja-JP" altLang="en-US" dirty="0"/>
              <a:t>（</a:t>
            </a:r>
            <a:r>
              <a:rPr lang="en-US" altLang="ja-JP" dirty="0"/>
              <a:t>Chat Generative Pre-trained Transformer </a:t>
            </a:r>
            <a:r>
              <a:rPr lang="ja-JP" altLang="en-US" dirty="0"/>
              <a:t>）は</a:t>
            </a:r>
            <a:endParaRPr lang="en-US" altLang="ja-JP" dirty="0"/>
          </a:p>
          <a:p>
            <a:pPr lvl="2"/>
            <a:r>
              <a:rPr lang="en-US" altLang="ja-JP" dirty="0"/>
              <a:t>Siri</a:t>
            </a:r>
            <a:r>
              <a:rPr lang="ja-JP" altLang="en-US" dirty="0"/>
              <a:t>や</a:t>
            </a:r>
            <a:r>
              <a:rPr lang="en-US" altLang="ja-JP" dirty="0"/>
              <a:t>Google Assistant</a:t>
            </a:r>
            <a:r>
              <a:rPr lang="ja-JP" altLang="en-US" dirty="0"/>
              <a:t>など、従来のチャットボットと何が異なるか</a:t>
            </a:r>
            <a:endParaRPr lang="en-US" altLang="ja-JP" dirty="0"/>
          </a:p>
          <a:p>
            <a:pPr lvl="3"/>
            <a:r>
              <a:rPr lang="ja-JP" altLang="en-US" sz="2200" dirty="0"/>
              <a:t>何</a:t>
            </a:r>
            <a:r>
              <a:rPr lang="en-US" altLang="ja-JP" sz="2200" dirty="0"/>
              <a:t>(What)</a:t>
            </a:r>
            <a:r>
              <a:rPr lang="ja-JP" altLang="en-US" sz="2200" dirty="0"/>
              <a:t>をしようとしていて</a:t>
            </a:r>
            <a:endParaRPr lang="en-US" altLang="ja-JP" sz="2200" dirty="0"/>
          </a:p>
          <a:p>
            <a:pPr lvl="3"/>
            <a:r>
              <a:rPr lang="ja-JP" altLang="en-US" sz="2200" dirty="0"/>
              <a:t>それはなぜ必要になったか</a:t>
            </a:r>
            <a:r>
              <a:rPr lang="en-US" altLang="ja-JP" sz="2200" dirty="0"/>
              <a:t>(Why)</a:t>
            </a:r>
          </a:p>
          <a:p>
            <a:pPr lvl="2"/>
            <a:r>
              <a:rPr lang="ja-JP" altLang="en-US" dirty="0"/>
              <a:t>その違いをもたらす技術的仕掛けはどうなっているのか</a:t>
            </a:r>
            <a:r>
              <a:rPr lang="en-US" altLang="ja-JP" dirty="0"/>
              <a:t>(How)</a:t>
            </a:r>
          </a:p>
          <a:p>
            <a:pPr lvl="2"/>
            <a:r>
              <a:rPr lang="ja-JP" altLang="en-US" dirty="0"/>
              <a:t>結果として今までにない何ができるのか</a:t>
            </a:r>
            <a:r>
              <a:rPr lang="en-US" altLang="ja-JP" dirty="0"/>
              <a:t>(Result)</a:t>
            </a:r>
          </a:p>
          <a:p>
            <a:pPr lvl="2"/>
            <a:r>
              <a:rPr lang="ja-JP" altLang="en-US" dirty="0"/>
              <a:t>社会にもたらす利点と弊害は何か（</a:t>
            </a:r>
            <a:r>
              <a:rPr lang="en-US" altLang="ja-JP" dirty="0"/>
              <a:t>Implication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 </a:t>
            </a:r>
            <a:r>
              <a:rPr lang="ja-JP" altLang="en-US" sz="2400" dirty="0"/>
              <a:t>について、英語で</a:t>
            </a:r>
            <a:r>
              <a:rPr lang="en-US" altLang="ja-JP" sz="2400" dirty="0"/>
              <a:t>500 words</a:t>
            </a:r>
            <a:r>
              <a:rPr lang="ja-JP" altLang="en-US" sz="2400" dirty="0"/>
              <a:t>の</a:t>
            </a:r>
            <a:r>
              <a:rPr lang="en-US" altLang="ja-JP" sz="2400" dirty="0"/>
              <a:t>extended abstract</a:t>
            </a:r>
            <a:r>
              <a:rPr lang="ja-JP" altLang="en-US" sz="2400" dirty="0"/>
              <a:t>にまとめよ。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8443B9-E224-9317-F13C-29AED862C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74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C5E3F5-3D31-4CEC-A114-314A611A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論理の流れが素直に伝わるように書く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52DF26C-52AE-4976-8CE1-CB6258304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776" y="3563499"/>
            <a:ext cx="10559879" cy="1325563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努力して</a:t>
            </a:r>
            <a:r>
              <a:rPr lang="ja-JP" altLang="ja-JP" sz="2400" dirty="0"/>
              <a:t>読むと，なんとか，言いたいことはわかる．しかし，素直に読者の頭に入ってこない．</a:t>
            </a:r>
            <a:endParaRPr lang="en-US" altLang="ja-JP" sz="2400" dirty="0"/>
          </a:p>
          <a:p>
            <a:r>
              <a:rPr lang="ja-JP" altLang="ja-JP" sz="2400" dirty="0"/>
              <a:t>もっと，ダイレクトに，かつ，簡単に，頭に入ってくる論理の流れにする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E34402-328F-44A4-86FF-C97D0880E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385E79B-BF13-4168-AACB-F116A3102F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917899"/>
              </p:ext>
            </p:extLst>
          </p:nvPr>
        </p:nvGraphicFramePr>
        <p:xfrm>
          <a:off x="838200" y="1508760"/>
          <a:ext cx="10604158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1267442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本手法は，訴求力のある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が利用している場面展開や仕掛けを特定する．</a:t>
                      </a:r>
                    </a:p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なぜなら，顧客が訴求されている状態は，顧客が視聴中の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へ興味を持っている状態と同じだから．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proposed method identifies scene development and gimmicks used in appealing commercials.  </a:t>
                      </a:r>
                      <a:endParaRPr kumimoji="1" lang="ja-JP" altLang="ja-JP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 is because the state in which the customer is appealed is the same as the state in which the customer is interested in watching commercials.</a:t>
                      </a:r>
                      <a:r>
                        <a:rPr lang="ja-JP" altLang="ja-JP" dirty="0">
                          <a:effectLst/>
                        </a:rPr>
                        <a:t> 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D3551BC-94BD-4B03-9533-131D2B4E4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44525"/>
              </p:ext>
            </p:extLst>
          </p:nvPr>
        </p:nvGraphicFramePr>
        <p:xfrm>
          <a:off x="934994" y="4946350"/>
          <a:ext cx="10604158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顧客の興味を引くコマーシャルは、顧客にアピールすると見なされる。 この方法は、コマーシャルで顧客が興味を持っているシーンの展開とギミックを特定する。</a:t>
                      </a:r>
                      <a:endParaRPr lang="ja-JP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Commercials attaining the interests of customers are regarded to appeal to them. The method identifies the scene development and the gimmicks that interest customers in the commercials. </a:t>
                      </a:r>
                      <a:endParaRPr kumimoji="1" lang="ja-JP" altLang="en-US" sz="18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7304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22D890-A69C-4D7F-8600-D6644D5C4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素直に伝わる表現法とは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076191-D872-4DB9-A1C6-495205815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ja-JP" dirty="0"/>
              <a:t>「</a:t>
            </a:r>
            <a:r>
              <a:rPr lang="en-US" altLang="ja-JP" dirty="0"/>
              <a:t>A</a:t>
            </a:r>
            <a:r>
              <a:rPr lang="ja-JP" altLang="ja-JP" dirty="0"/>
              <a:t>ならば</a:t>
            </a:r>
            <a:r>
              <a:rPr lang="en-US" altLang="ja-JP" dirty="0"/>
              <a:t>B</a:t>
            </a:r>
            <a:r>
              <a:rPr lang="ja-JP" altLang="ja-JP" dirty="0"/>
              <a:t>」の理由</a:t>
            </a:r>
            <a:r>
              <a:rPr lang="en-US" altLang="ja-JP" dirty="0"/>
              <a:t>A</a:t>
            </a:r>
            <a:r>
              <a:rPr lang="ja-JP" altLang="ja-JP" dirty="0"/>
              <a:t>が長いときは，</a:t>
            </a:r>
            <a:br>
              <a:rPr lang="en-US" altLang="ja-JP" dirty="0"/>
            </a:br>
            <a:r>
              <a:rPr lang="en-US" altLang="ja-JP" dirty="0"/>
              <a:t>A</a:t>
            </a:r>
            <a:r>
              <a:rPr lang="ja-JP" altLang="ja-JP" dirty="0"/>
              <a:t>を</a:t>
            </a:r>
            <a:r>
              <a:rPr lang="en-US" altLang="ja-JP" dirty="0"/>
              <a:t>B</a:t>
            </a:r>
            <a:r>
              <a:rPr lang="ja-JP" altLang="ja-JP" dirty="0"/>
              <a:t>の前に置く．</a:t>
            </a:r>
            <a:r>
              <a:rPr lang="ja-JP" altLang="en-US" dirty="0"/>
              <a:t>さらに</a:t>
            </a:r>
            <a:r>
              <a:rPr lang="ja-JP" altLang="ja-JP" dirty="0"/>
              <a:t>，</a:t>
            </a:r>
            <a:r>
              <a:rPr lang="en-US" altLang="ja-JP" dirty="0"/>
              <a:t>A</a:t>
            </a:r>
            <a:r>
              <a:rPr lang="ja-JP" altLang="ja-JP" dirty="0"/>
              <a:t>と</a:t>
            </a:r>
            <a:r>
              <a:rPr lang="en-US" altLang="ja-JP" dirty="0"/>
              <a:t>B</a:t>
            </a:r>
            <a:r>
              <a:rPr lang="ja-JP" altLang="ja-JP" dirty="0"/>
              <a:t>を別の文にする．</a:t>
            </a:r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en-US" altLang="ja-JP" dirty="0"/>
          </a:p>
          <a:p>
            <a:pPr lvl="0"/>
            <a:endParaRPr lang="ja-JP" altLang="ja-JP" dirty="0"/>
          </a:p>
          <a:p>
            <a:pPr lvl="0"/>
            <a:r>
              <a:rPr lang="ja-JP" altLang="ja-JP" dirty="0"/>
              <a:t>それぞれの文をできるだけ短くする．</a:t>
            </a:r>
            <a:endParaRPr lang="en-US" altLang="ja-JP" dirty="0"/>
          </a:p>
          <a:p>
            <a:pPr lvl="0"/>
            <a:r>
              <a:rPr lang="en-US" altLang="ja-JP" dirty="0"/>
              <a:t>because </a:t>
            </a:r>
            <a:r>
              <a:rPr lang="ja-JP" altLang="en-US" dirty="0"/>
              <a:t>という接続詞がなくても，論理の流れがあれば判る</a:t>
            </a:r>
            <a:endParaRPr lang="ja-JP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FEDE4-0533-4670-83D7-5C9D9F7D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291230B-FF5E-45CA-AE8F-8E3C1CA898F5}"/>
              </a:ext>
            </a:extLst>
          </p:cNvPr>
          <p:cNvSpPr/>
          <p:nvPr/>
        </p:nvSpPr>
        <p:spPr>
          <a:xfrm>
            <a:off x="414982" y="2915333"/>
            <a:ext cx="5824151" cy="1477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The proposed method identifies scene development and gimmicks used in appealing commercials.  </a:t>
            </a:r>
            <a:endParaRPr lang="ja-JP" altLang="ja-JP" dirty="0"/>
          </a:p>
          <a:p>
            <a:r>
              <a:rPr lang="en-US" altLang="ja-JP" dirty="0"/>
              <a:t>It is because the state in which the customer is appealed is the same as the state in which the customer is interested in watching commercials.</a:t>
            </a:r>
            <a:r>
              <a:rPr lang="ja-JP" altLang="ja-JP" dirty="0"/>
              <a:t> </a:t>
            </a:r>
            <a:r>
              <a:rPr lang="en-US" altLang="ja-JP" dirty="0"/>
              <a:t>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9054DF4-5C48-431A-A88A-64F439F6B4E0}"/>
              </a:ext>
            </a:extLst>
          </p:cNvPr>
          <p:cNvSpPr/>
          <p:nvPr/>
        </p:nvSpPr>
        <p:spPr>
          <a:xfrm>
            <a:off x="6878594" y="2915333"/>
            <a:ext cx="519395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Commercials attaining the interests of customers are regarded to appeal to them. </a:t>
            </a:r>
          </a:p>
          <a:p>
            <a:pPr lvl="0">
              <a:defRPr/>
            </a:pPr>
            <a:r>
              <a:rPr lang="en-US" altLang="ja-JP" dirty="0"/>
              <a:t>The method identifies the scene development and the gimmicks that interest customers in the commercials. 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63324F23-7A71-4719-AC6B-22DBB6BAAF02}"/>
              </a:ext>
            </a:extLst>
          </p:cNvPr>
          <p:cNvSpPr/>
          <p:nvPr/>
        </p:nvSpPr>
        <p:spPr>
          <a:xfrm>
            <a:off x="6096000" y="3225114"/>
            <a:ext cx="566351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63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8AC3F7-2083-4222-AF88-4414EAC69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自動翻訳すると命令文になることがある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92EB01-4860-4006-8158-4315877C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875443C-4A39-4B36-9A04-88B8BC540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994" y="2724828"/>
            <a:ext cx="10791568" cy="1711248"/>
          </a:xfrm>
        </p:spPr>
        <p:txBody>
          <a:bodyPr>
            <a:normAutofit fontScale="77500" lnSpcReduction="20000"/>
          </a:bodyPr>
          <a:lstStyle/>
          <a:p>
            <a:r>
              <a:rPr lang="ja-JP" altLang="ja-JP" dirty="0"/>
              <a:t>英訳に</a:t>
            </a:r>
            <a:r>
              <a:rPr lang="ja-JP" altLang="ja-JP" dirty="0">
                <a:highlight>
                  <a:srgbClr val="00FF00"/>
                </a:highlight>
              </a:rPr>
              <a:t>命令文</a:t>
            </a:r>
            <a:r>
              <a:rPr lang="ja-JP" altLang="ja-JP" dirty="0"/>
              <a:t>が現れれば，</a:t>
            </a:r>
            <a:r>
              <a:rPr lang="ja-JP" altLang="ja-JP" dirty="0">
                <a:solidFill>
                  <a:srgbClr val="FF0000"/>
                </a:solidFill>
              </a:rPr>
              <a:t>要注意！！</a:t>
            </a:r>
            <a:r>
              <a:rPr lang="ja-JP" altLang="ja-JP" dirty="0"/>
              <a:t>　日本語に主語がないことが原因</a:t>
            </a:r>
          </a:p>
          <a:p>
            <a:r>
              <a:rPr lang="ja-JP" altLang="ja-JP" dirty="0"/>
              <a:t>本来，説明したいことは，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ja-JP" dirty="0"/>
              <a:t>「</a:t>
            </a:r>
            <a:r>
              <a:rPr lang="en-US" altLang="ja-JP" dirty="0"/>
              <a:t>(</a:t>
            </a:r>
            <a:r>
              <a:rPr lang="ja-JP" altLang="ja-JP" dirty="0"/>
              <a:t>提案手法が，</a:t>
            </a:r>
            <a:r>
              <a:rPr lang="en-US" altLang="ja-JP" dirty="0"/>
              <a:t>)</a:t>
            </a:r>
            <a:r>
              <a:rPr lang="ja-JP" altLang="ja-JP" dirty="0"/>
              <a:t>オリジナルの顕微鏡写真を正方形にカットアウトし保存する．」</a:t>
            </a:r>
            <a:endParaRPr lang="en-US" altLang="ja-JP" dirty="0"/>
          </a:p>
          <a:p>
            <a:pPr marL="0" indent="0">
              <a:buNone/>
            </a:pPr>
            <a:r>
              <a:rPr lang="ja-JP" altLang="ja-JP" dirty="0"/>
              <a:t>なので，日本語を次のように書き換えるべき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96A4B6FF-6590-4FFC-848A-1CB627724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3381"/>
              </p:ext>
            </p:extLst>
          </p:nvPr>
        </p:nvGraphicFramePr>
        <p:xfrm>
          <a:off x="934994" y="1887331"/>
          <a:ext cx="10515600" cy="640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38433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277167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08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オリジナルの顕微鏡写真を正方形にカットアウトし保存する．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Cut out a square from the original photomicrograph and save it.</a:t>
                      </a:r>
                    </a:p>
                  </a:txBody>
                  <a:tcPr marL="68580" marR="6858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904CD641-3EE9-49BE-B27A-43A3F03AE3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194482"/>
              </p:ext>
            </p:extLst>
          </p:nvPr>
        </p:nvGraphicFramePr>
        <p:xfrm>
          <a:off x="939114" y="4328531"/>
          <a:ext cx="10600038" cy="649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7842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0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 and saved.</a:t>
                      </a:r>
                      <a:r>
                        <a:rPr lang="ja-JP" alt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7C447B7C-48F1-4C86-BBD0-0BE6B394873F}"/>
              </a:ext>
            </a:extLst>
          </p:cNvPr>
          <p:cNvSpPr txBox="1">
            <a:spLocks/>
          </p:cNvSpPr>
          <p:nvPr/>
        </p:nvSpPr>
        <p:spPr>
          <a:xfrm>
            <a:off x="934994" y="5076930"/>
            <a:ext cx="1841157" cy="465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000" dirty="0"/>
              <a:t>もしくは</a:t>
            </a:r>
            <a:endParaRPr lang="ja-JP" altLang="ja-JP" sz="2000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0B62F9FF-FE8E-4EC8-8651-5F2284B899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151963"/>
              </p:ext>
            </p:extLst>
          </p:nvPr>
        </p:nvGraphicFramePr>
        <p:xfrm>
          <a:off x="934994" y="5609594"/>
          <a:ext cx="10604158" cy="6494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494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手法</a:t>
                      </a:r>
                      <a:r>
                        <a:rPr lang="ja-JP" altLang="ja-JP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は、元の顕微鏡写真を正方形に切り取って保存</a:t>
                      </a:r>
                      <a:r>
                        <a:rPr lang="ja-JP" alt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する</a:t>
                      </a:r>
                      <a:r>
                        <a:rPr lang="ja-JP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method cuts out original micrograph into a square to save it. </a:t>
                      </a:r>
                      <a:endParaRPr lang="ja-JP" sz="2000" kern="100" dirty="0">
                        <a:effectLst/>
                        <a:latin typeface="Times New Roman" panose="02020603050405020304" pitchFamily="18" charset="0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91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F93353-9588-4400-BEED-02DEFE8C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175" y="410368"/>
            <a:ext cx="10863649" cy="1325563"/>
          </a:xfrm>
        </p:spPr>
        <p:txBody>
          <a:bodyPr>
            <a:normAutofit/>
          </a:bodyPr>
          <a:lstStyle/>
          <a:p>
            <a:r>
              <a:rPr lang="ja-JP" altLang="ja-JP" dirty="0"/>
              <a:t>「</a:t>
            </a:r>
            <a:r>
              <a:rPr lang="ja-JP" altLang="ja-JP" dirty="0" err="1"/>
              <a:t>～して</a:t>
            </a:r>
            <a:r>
              <a:rPr lang="ja-JP" altLang="ja-JP" dirty="0"/>
              <a:t>…する」</a:t>
            </a:r>
            <a:r>
              <a:rPr lang="ja-JP" altLang="en-US" dirty="0"/>
              <a:t>は</a:t>
            </a:r>
            <a:r>
              <a:rPr lang="en-US" altLang="ja-JP" dirty="0"/>
              <a:t>”</a:t>
            </a:r>
            <a:r>
              <a:rPr lang="ja-JP" altLang="ja-JP" dirty="0"/>
              <a:t>述語 </a:t>
            </a:r>
            <a:r>
              <a:rPr lang="en-US" altLang="ja-JP" dirty="0"/>
              <a:t>and </a:t>
            </a:r>
            <a:r>
              <a:rPr lang="ja-JP" altLang="ja-JP" dirty="0"/>
              <a:t>述語</a:t>
            </a:r>
            <a:r>
              <a:rPr lang="en-US" altLang="ja-JP" dirty="0"/>
              <a:t>”</a:t>
            </a:r>
            <a:r>
              <a:rPr lang="ja-JP" altLang="ja-JP" dirty="0"/>
              <a:t>に翻訳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3B5F5DE-2E5A-42FF-8697-ACE643360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ja-JP" dirty="0"/>
              <a:t>英訳に</a:t>
            </a:r>
            <a:r>
              <a:rPr lang="ja-JP" altLang="ja-JP" dirty="0">
                <a:highlight>
                  <a:srgbClr val="00FF00"/>
                </a:highlight>
              </a:rPr>
              <a:t>主語＋述語 </a:t>
            </a:r>
            <a:r>
              <a:rPr lang="en-US" altLang="ja-JP" dirty="0">
                <a:highlight>
                  <a:srgbClr val="00FF00"/>
                </a:highlight>
              </a:rPr>
              <a:t>and </a:t>
            </a:r>
            <a:r>
              <a:rPr lang="ja-JP" altLang="ja-JP" dirty="0">
                <a:highlight>
                  <a:srgbClr val="00FF00"/>
                </a:highlight>
              </a:rPr>
              <a:t>述語</a:t>
            </a:r>
            <a:r>
              <a:rPr lang="ja-JP" altLang="ja-JP" dirty="0"/>
              <a:t>が現れれば，</a:t>
            </a:r>
            <a:r>
              <a:rPr lang="ja-JP" altLang="ja-JP" dirty="0">
                <a:solidFill>
                  <a:srgbClr val="FF0000"/>
                </a:solidFill>
              </a:rPr>
              <a:t>要注意！！</a:t>
            </a:r>
            <a:r>
              <a:rPr lang="ja-JP" altLang="ja-JP" dirty="0"/>
              <a:t> </a:t>
            </a:r>
            <a:endParaRPr lang="en-US" altLang="ja-JP" dirty="0"/>
          </a:p>
          <a:p>
            <a:r>
              <a:rPr lang="en-US" altLang="ja-JP" dirty="0"/>
              <a:t>Native</a:t>
            </a:r>
            <a:r>
              <a:rPr lang="ja-JP" altLang="ja-JP" dirty="0"/>
              <a:t>は</a:t>
            </a:r>
            <a:r>
              <a:rPr lang="en-US" altLang="ja-JP" dirty="0"/>
              <a:t>”</a:t>
            </a:r>
            <a:r>
              <a:rPr lang="ja-JP" altLang="ja-JP" dirty="0"/>
              <a:t>述語 </a:t>
            </a:r>
            <a:r>
              <a:rPr lang="en-US" altLang="ja-JP" dirty="0"/>
              <a:t>and </a:t>
            </a:r>
            <a:r>
              <a:rPr lang="ja-JP" altLang="ja-JP" dirty="0"/>
              <a:t>述語</a:t>
            </a:r>
            <a:r>
              <a:rPr lang="en-US" altLang="ja-JP" dirty="0"/>
              <a:t>”</a:t>
            </a:r>
            <a:r>
              <a:rPr lang="ja-JP" altLang="ja-JP" dirty="0"/>
              <a:t>を使わない．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</a:t>
            </a:r>
            <a:r>
              <a:rPr lang="ja-JP" altLang="ja-JP" dirty="0"/>
              <a:t>つ目の述語が短いのなら，</a:t>
            </a:r>
            <a:r>
              <a:rPr lang="ja-JP" altLang="ja-JP" dirty="0">
                <a:highlight>
                  <a:srgbClr val="00FF00"/>
                </a:highlight>
              </a:rPr>
              <a:t>結果用法の</a:t>
            </a:r>
            <a:r>
              <a:rPr lang="en-US" altLang="ja-JP" dirty="0">
                <a:highlight>
                  <a:srgbClr val="00FF00"/>
                </a:highlight>
              </a:rPr>
              <a:t>to-</a:t>
            </a:r>
            <a:r>
              <a:rPr lang="ja-JP" altLang="ja-JP" dirty="0">
                <a:highlight>
                  <a:srgbClr val="00FF00"/>
                </a:highlight>
              </a:rPr>
              <a:t>不定詞</a:t>
            </a:r>
            <a:r>
              <a:rPr lang="ja-JP" altLang="ja-JP" dirty="0"/>
              <a:t>を使うと英語らしい文となる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述語が長いのであれば，２つの文として書くべき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F83D06-7C53-4E91-A906-6136DE36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A07F0B0-D52B-4E38-9DA7-176039B262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424203"/>
              </p:ext>
            </p:extLst>
          </p:nvPr>
        </p:nvGraphicFramePr>
        <p:xfrm>
          <a:off x="923666" y="2747865"/>
          <a:ext cx="10604158" cy="7120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7120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90170" marR="90170" marT="0" marB="0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is cut out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 into a square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and saved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170" marR="90170" marT="0" marB="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C96FB151-A346-4F3E-8D78-FE52072EA6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13641"/>
              </p:ext>
            </p:extLst>
          </p:nvPr>
        </p:nvGraphicFramePr>
        <p:xfrm>
          <a:off x="923666" y="4507879"/>
          <a:ext cx="10604158" cy="61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14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 </a:t>
                      </a:r>
                      <a:r>
                        <a:rPr lang="en-US" sz="1800" kern="100" dirty="0">
                          <a:solidFill>
                            <a:srgbClr val="FF0000"/>
                          </a:solidFill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to be saved</a:t>
                      </a: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1D6E419-6FE5-423E-87FD-7BDA4F24F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810082"/>
              </p:ext>
            </p:extLst>
          </p:nvPr>
        </p:nvGraphicFramePr>
        <p:xfrm>
          <a:off x="923666" y="5965228"/>
          <a:ext cx="10604158" cy="61419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82549">
                  <a:extLst>
                    <a:ext uri="{9D8B030D-6E8A-4147-A177-3AD203B41FA5}">
                      <a16:colId xmlns:a16="http://schemas.microsoft.com/office/drawing/2014/main" val="1580969262"/>
                    </a:ext>
                  </a:extLst>
                </a:gridCol>
                <a:gridCol w="5321609">
                  <a:extLst>
                    <a:ext uri="{9D8B030D-6E8A-4147-A177-3AD203B41FA5}">
                      <a16:colId xmlns:a16="http://schemas.microsoft.com/office/drawing/2014/main" val="827303223"/>
                    </a:ext>
                  </a:extLst>
                </a:gridCol>
              </a:tblGrid>
              <a:tr h="614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オリジナルの顕微鏡写真が正方形にカットアウトされ，後の解析のために保存される．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The original micrograph is cut out into a square. It is saved for later analysis.</a:t>
                      </a:r>
                      <a:endParaRPr lang="ja-JP" sz="1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9331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490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D73F04-2CBA-420F-9AD3-64C3911B1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595" y="180927"/>
            <a:ext cx="10913076" cy="1325563"/>
          </a:xfrm>
        </p:spPr>
        <p:txBody>
          <a:bodyPr/>
          <a:lstStyle/>
          <a:p>
            <a:r>
              <a:rPr lang="ja-JP" altLang="en-US" dirty="0"/>
              <a:t>「</a:t>
            </a:r>
            <a:r>
              <a:rPr lang="en-US" altLang="ja-JP" dirty="0"/>
              <a:t>…</a:t>
            </a:r>
            <a:r>
              <a:rPr lang="ja-JP" altLang="en-US" dirty="0"/>
              <a:t>することで」は</a:t>
            </a:r>
            <a:r>
              <a:rPr lang="en-US" altLang="ja-JP" dirty="0"/>
              <a:t>”By </a:t>
            </a:r>
            <a:r>
              <a:rPr lang="ja-JP" altLang="en-US" dirty="0"/>
              <a:t>動名詞</a:t>
            </a:r>
            <a:r>
              <a:rPr lang="en-US" altLang="ja-JP" dirty="0"/>
              <a:t>”</a:t>
            </a:r>
            <a:r>
              <a:rPr lang="ja-JP" altLang="en-US" dirty="0"/>
              <a:t>で表すか？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1E09BA-8ECA-4028-88DF-1A8BCF848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951"/>
            <a:ext cx="11353800" cy="5164524"/>
          </a:xfrm>
        </p:spPr>
        <p:txBody>
          <a:bodyPr>
            <a:normAutofit lnSpcReduction="10000"/>
          </a:bodyPr>
          <a:lstStyle/>
          <a:p>
            <a:r>
              <a:rPr lang="en-US" altLang="ja-JP" sz="3200" dirty="0"/>
              <a:t>“</a:t>
            </a:r>
            <a:r>
              <a:rPr lang="en-US" altLang="ja-JP" sz="3200" dirty="0">
                <a:solidFill>
                  <a:srgbClr val="FF0000"/>
                </a:solidFill>
              </a:rPr>
              <a:t>By </a:t>
            </a:r>
            <a:r>
              <a:rPr lang="ja-JP" altLang="ja-JP" sz="3200" dirty="0">
                <a:solidFill>
                  <a:srgbClr val="FF0000"/>
                </a:solidFill>
              </a:rPr>
              <a:t>動名詞，主語＋述語</a:t>
            </a:r>
            <a:r>
              <a:rPr lang="en-US" altLang="ja-JP" sz="3200" dirty="0"/>
              <a:t>”</a:t>
            </a:r>
            <a:r>
              <a:rPr lang="ja-JP" altLang="en-US" sz="3200" dirty="0"/>
              <a:t>は</a:t>
            </a:r>
            <a:r>
              <a:rPr lang="ja-JP" altLang="ja-JP" sz="3200" dirty="0"/>
              <a:t>，</a:t>
            </a:r>
            <a:r>
              <a:rPr lang="ja-JP" altLang="ja-JP" sz="3200" dirty="0">
                <a:highlight>
                  <a:srgbClr val="00FF00"/>
                </a:highlight>
              </a:rPr>
              <a:t>動名詞の内容を主語に</a:t>
            </a:r>
            <a:r>
              <a:rPr lang="ja-JP" altLang="ja-JP" sz="3200" dirty="0"/>
              <a:t>することを考える</a:t>
            </a:r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endParaRPr lang="en-US" altLang="ja-JP" sz="3200" dirty="0"/>
          </a:p>
          <a:p>
            <a:r>
              <a:rPr lang="en-US" altLang="ja-JP" sz="3200" dirty="0">
                <a:highlight>
                  <a:srgbClr val="00FF00"/>
                </a:highlight>
              </a:rPr>
              <a:t>e</a:t>
            </a:r>
            <a:r>
              <a:rPr kumimoji="1" lang="en-US" altLang="ja-JP" sz="3200" dirty="0">
                <a:highlight>
                  <a:srgbClr val="00FF00"/>
                </a:highlight>
              </a:rPr>
              <a:t>ditorial we</a:t>
            </a:r>
          </a:p>
          <a:p>
            <a:pPr lvl="1"/>
            <a:r>
              <a:rPr lang="ja-JP" altLang="ja-JP" sz="2800" dirty="0"/>
              <a:t>修正後の英文における </a:t>
            </a:r>
            <a:r>
              <a:rPr lang="en-US" altLang="ja-JP" sz="2800" dirty="0"/>
              <a:t>us </a:t>
            </a:r>
            <a:r>
              <a:rPr lang="ja-JP" altLang="ja-JP" sz="2800" dirty="0"/>
              <a:t>は，</a:t>
            </a:r>
            <a:r>
              <a:rPr lang="en-US" altLang="ja-JP" sz="2800" dirty="0"/>
              <a:t>”editorial we” </a:t>
            </a:r>
            <a:r>
              <a:rPr lang="ja-JP" altLang="ja-JP" sz="2800" dirty="0"/>
              <a:t>と呼ばれ</a:t>
            </a:r>
            <a:r>
              <a:rPr lang="ja-JP" altLang="en-US" sz="2800" dirty="0"/>
              <a:t>る．</a:t>
            </a:r>
            <a:endParaRPr lang="en-US" altLang="ja-JP" sz="2800" dirty="0"/>
          </a:p>
          <a:p>
            <a:pPr lvl="1"/>
            <a:r>
              <a:rPr lang="ja-JP" altLang="ja-JP" sz="2800" dirty="0"/>
              <a:t>一般的に「私達，人間」という意味</a:t>
            </a:r>
            <a:endParaRPr lang="en-US" altLang="ja-JP" sz="2800" dirty="0"/>
          </a:p>
          <a:p>
            <a:pPr lvl="1"/>
            <a:r>
              <a:rPr lang="ja-JP" altLang="ja-JP" sz="2800" dirty="0"/>
              <a:t>論文で一人称が使われる唯一の例外</a:t>
            </a:r>
            <a:endParaRPr lang="en-US" altLang="ja-JP" sz="2800" dirty="0"/>
          </a:p>
          <a:p>
            <a:pPr lvl="2"/>
            <a:r>
              <a:rPr lang="en-US" altLang="ja-JP" sz="2400" dirty="0"/>
              <a:t>”editorial we”</a:t>
            </a:r>
            <a:r>
              <a:rPr lang="ja-JP" altLang="ja-JP" sz="2400" dirty="0"/>
              <a:t>は使って良いが，著者を意味する</a:t>
            </a:r>
            <a:r>
              <a:rPr lang="en-US" altLang="ja-JP" sz="2400" dirty="0"/>
              <a:t>”we”</a:t>
            </a:r>
            <a:r>
              <a:rPr lang="ja-JP" altLang="ja-JP" sz="2400" dirty="0"/>
              <a:t>は使ってはいけない．</a:t>
            </a:r>
            <a:endParaRPr lang="en-US" altLang="ja-JP" sz="2400" dirty="0"/>
          </a:p>
          <a:p>
            <a:pPr lvl="2"/>
            <a:r>
              <a:rPr lang="ja-JP" altLang="ja-JP" sz="2400" dirty="0"/>
              <a:t>論理の文</a:t>
            </a:r>
            <a:r>
              <a:rPr lang="ja-JP" altLang="en-US" sz="2400" dirty="0"/>
              <a:t>なのに</a:t>
            </a:r>
            <a:r>
              <a:rPr lang="ja-JP" altLang="ja-JP" sz="2400" dirty="0"/>
              <a:t>，「私たちは</a:t>
            </a:r>
            <a:r>
              <a:rPr lang="en-US" altLang="ja-JP" sz="2400" dirty="0"/>
              <a:t>…</a:t>
            </a:r>
            <a:r>
              <a:rPr lang="ja-JP" altLang="ja-JP" sz="2400" dirty="0"/>
              <a:t>する」</a:t>
            </a:r>
            <a:r>
              <a:rPr lang="ja-JP" altLang="en-US" sz="2400" dirty="0"/>
              <a:t>は</a:t>
            </a:r>
            <a:r>
              <a:rPr lang="ja-JP" altLang="ja-JP" sz="2400" dirty="0"/>
              <a:t>意見を書いて</a:t>
            </a:r>
            <a:r>
              <a:rPr lang="ja-JP" altLang="en-US" sz="2400" dirty="0"/>
              <a:t>いる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493B12-5087-442D-972D-F088304E2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DEAC70E-DE71-44F3-8F13-A6A6FF73AB6B}"/>
              </a:ext>
            </a:extLst>
          </p:cNvPr>
          <p:cNvSpPr/>
          <p:nvPr/>
        </p:nvSpPr>
        <p:spPr>
          <a:xfrm>
            <a:off x="1338648" y="2454743"/>
            <a:ext cx="5176452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altLang="ja-JP" dirty="0"/>
              <a:t>By analyzing the questionnaires, it is possible to categorize the subjects in the experiment.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5E3640-D84C-40B4-AC1A-5C844193EF56}"/>
              </a:ext>
            </a:extLst>
          </p:cNvPr>
          <p:cNvSpPr/>
          <p:nvPr/>
        </p:nvSpPr>
        <p:spPr>
          <a:xfrm>
            <a:off x="7090203" y="2308175"/>
            <a:ext cx="4323835" cy="9233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The analysis of the questionnaires enables </a:t>
            </a:r>
            <a:r>
              <a:rPr lang="en-US" altLang="ja-JP" dirty="0">
                <a:solidFill>
                  <a:srgbClr val="FF0000"/>
                </a:solidFill>
              </a:rPr>
              <a:t>us</a:t>
            </a:r>
            <a:r>
              <a:rPr lang="en-US" altLang="ja-JP" dirty="0"/>
              <a:t> to categorize the subjects in the experiment.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5BD40A7B-3CA2-41FA-9AEE-E97F54403FFE}"/>
              </a:ext>
            </a:extLst>
          </p:cNvPr>
          <p:cNvSpPr/>
          <p:nvPr/>
        </p:nvSpPr>
        <p:spPr>
          <a:xfrm>
            <a:off x="6381492" y="2454743"/>
            <a:ext cx="634056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D4CF0F2-3811-443F-8BC3-2A2B958FD0BA}"/>
              </a:ext>
            </a:extLst>
          </p:cNvPr>
          <p:cNvSpPr/>
          <p:nvPr/>
        </p:nvSpPr>
        <p:spPr>
          <a:xfrm>
            <a:off x="7090203" y="3408932"/>
            <a:ext cx="460546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dirty="0"/>
              <a:t>The study analyzes the questionnaires to categorize the subjects in the experiment.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矢印: 右 8">
            <a:extLst>
              <a:ext uri="{FF2B5EF4-FFF2-40B4-BE49-F238E27FC236}">
                <a16:creationId xmlns:a16="http://schemas.microsoft.com/office/drawing/2014/main" id="{5C2B2639-6A5B-43E8-99B8-0BADBC885C75}"/>
              </a:ext>
            </a:extLst>
          </p:cNvPr>
          <p:cNvSpPr/>
          <p:nvPr/>
        </p:nvSpPr>
        <p:spPr>
          <a:xfrm rot="1987525">
            <a:off x="6292931" y="3099075"/>
            <a:ext cx="784994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2866F4E-FE43-49C8-A7BF-880A0E6686B6}"/>
              </a:ext>
            </a:extLst>
          </p:cNvPr>
          <p:cNvSpPr txBox="1"/>
          <p:nvPr/>
        </p:nvSpPr>
        <p:spPr>
          <a:xfrm>
            <a:off x="2023392" y="3387595"/>
            <a:ext cx="4570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/>
              <a:t>「抽象名詞を動作動詞に」</a:t>
            </a:r>
            <a:r>
              <a:rPr lang="ja-JP" altLang="en-US" dirty="0"/>
              <a:t>を適用するなら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0335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932D38-1628-4FD8-B613-DB6AC9BB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そもそも</a:t>
            </a:r>
            <a:r>
              <a:rPr lang="ja-JP" altLang="en-US" dirty="0"/>
              <a:t>，</a:t>
            </a:r>
            <a:r>
              <a:rPr lang="ja-JP" altLang="ja-JP" dirty="0"/>
              <a:t>日本語がおかしい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5812C0D-2007-41F1-A689-A06EC6E42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066" y="3211877"/>
            <a:ext cx="11234351" cy="3374274"/>
          </a:xfrm>
        </p:spPr>
        <p:txBody>
          <a:bodyPr>
            <a:normAutofit/>
          </a:bodyPr>
          <a:lstStyle/>
          <a:p>
            <a:r>
              <a:rPr lang="ja-JP" altLang="ja-JP" sz="2400" dirty="0"/>
              <a:t>主語と述語だけを取り出すと、おかしいことにすぐ気が付く。</a:t>
            </a:r>
          </a:p>
          <a:p>
            <a:r>
              <a:rPr lang="ja-JP" altLang="ja-JP" sz="2400" dirty="0"/>
              <a:t>修正前では、</a:t>
            </a:r>
          </a:p>
          <a:p>
            <a:pPr lvl="1"/>
            <a:r>
              <a:rPr lang="ja-JP" altLang="ja-JP" sz="2000" dirty="0"/>
              <a:t>主語は「可能性が」</a:t>
            </a:r>
          </a:p>
          <a:p>
            <a:pPr lvl="1"/>
            <a:r>
              <a:rPr lang="ja-JP" altLang="ja-JP" sz="2000" dirty="0"/>
              <a:t>述語が２つもあって「あり」と「及ぼすものである」</a:t>
            </a:r>
          </a:p>
          <a:p>
            <a:r>
              <a:rPr lang="en-US" altLang="ja-JP" sz="2400" dirty="0"/>
              <a:t>2</a:t>
            </a:r>
            <a:r>
              <a:rPr lang="ja-JP" altLang="ja-JP" sz="2400" dirty="0"/>
              <a:t>つ目の述語の主語がないことがわかる。</a:t>
            </a:r>
          </a:p>
          <a:p>
            <a:endParaRPr lang="ja-JP" altLang="ja-JP" sz="2400" dirty="0"/>
          </a:p>
          <a:p>
            <a:r>
              <a:rPr lang="en-US" altLang="ja-JP" sz="2400" dirty="0"/>
              <a:t>1</a:t>
            </a:r>
            <a:r>
              <a:rPr lang="ja-JP" altLang="ja-JP" sz="2400" dirty="0"/>
              <a:t>文が長いので、このような問題が起こる。２つの短い文に分ける。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2C3E5F-CE6C-4DDF-A15C-396072CA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EF4C867D-095C-45BD-B4D8-A70ADE94F113}"/>
              </a:ext>
            </a:extLst>
          </p:cNvPr>
          <p:cNvSpPr/>
          <p:nvPr/>
        </p:nvSpPr>
        <p:spPr>
          <a:xfrm>
            <a:off x="335692" y="1550002"/>
            <a:ext cx="5824151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ja-JP" altLang="ja-JP" dirty="0"/>
              <a:t>これらの要素が欠如している場合にはユーザがタスクを実行する際のエンゲージメントが損なわれてしまう可能性があり，ユーザエクスペリエンスの質に大きく影響を及ぼすものである</a:t>
            </a:r>
            <a:r>
              <a:rPr lang="en-US" altLang="ja-JP" dirty="0"/>
              <a:t>.</a:t>
            </a:r>
            <a:r>
              <a:rPr lang="ja-JP" altLang="ja-JP" dirty="0"/>
              <a:t> </a:t>
            </a:r>
            <a:r>
              <a:rPr lang="en-US" altLang="ja-JP" dirty="0"/>
              <a:t> </a:t>
            </a:r>
            <a:endParaRPr lang="ja-JP" altLang="ja-JP" kern="100" dirty="0"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0E64B68-327B-4E21-8B16-D20D0ADA7C84}"/>
              </a:ext>
            </a:extLst>
          </p:cNvPr>
          <p:cNvSpPr/>
          <p:nvPr/>
        </p:nvSpPr>
        <p:spPr>
          <a:xfrm>
            <a:off x="6583061" y="1424768"/>
            <a:ext cx="5193957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ja-JP" altLang="en-US" dirty="0"/>
              <a:t>これらの要素が欠如している場合にはユーザがタスクを実行する際の</a:t>
            </a:r>
            <a:r>
              <a:rPr lang="ja-JP" altLang="en-US" dirty="0">
                <a:solidFill>
                  <a:srgbClr val="0070C0"/>
                </a:solidFill>
              </a:rPr>
              <a:t>エンゲージメント</a:t>
            </a:r>
            <a:r>
              <a:rPr lang="ja-JP" altLang="en-US" dirty="0"/>
              <a:t>が</a:t>
            </a:r>
            <a:r>
              <a:rPr lang="ja-JP" altLang="en-US" dirty="0">
                <a:solidFill>
                  <a:srgbClr val="0070C0"/>
                </a:solidFill>
              </a:rPr>
              <a:t>損なわれてしまう</a:t>
            </a:r>
            <a:r>
              <a:rPr lang="ja-JP" altLang="en-US" dirty="0"/>
              <a:t>可能性がある．</a:t>
            </a:r>
          </a:p>
          <a:p>
            <a:pPr lvl="0">
              <a:defRPr/>
            </a:pPr>
            <a:r>
              <a:rPr lang="ja-JP" altLang="en-US" dirty="0">
                <a:solidFill>
                  <a:srgbClr val="C00000"/>
                </a:solidFill>
              </a:rPr>
              <a:t>これらの要素は</a:t>
            </a:r>
            <a:r>
              <a:rPr lang="ja-JP" altLang="en-US" dirty="0"/>
              <a:t>，ユーザエクスペリエンスの質に</a:t>
            </a:r>
            <a:r>
              <a:rPr lang="ja-JP" altLang="en-US" dirty="0">
                <a:solidFill>
                  <a:srgbClr val="C00000"/>
                </a:solidFill>
              </a:rPr>
              <a:t>大きく影響を及ぼす</a:t>
            </a:r>
            <a:r>
              <a:rPr lang="en-US" altLang="ja-JP" dirty="0"/>
              <a:t>. 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B30D667C-352A-4598-A5E7-EFE192739BA3}"/>
              </a:ext>
            </a:extLst>
          </p:cNvPr>
          <p:cNvSpPr/>
          <p:nvPr/>
        </p:nvSpPr>
        <p:spPr>
          <a:xfrm>
            <a:off x="6016710" y="1859783"/>
            <a:ext cx="566351" cy="63019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897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CCB9CD-2244-4142-8780-9294BBACC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ja-JP" dirty="0"/>
              <a:t>「行う」</a:t>
            </a:r>
            <a:r>
              <a:rPr lang="ja-JP" altLang="en-US" dirty="0"/>
              <a:t>「実行する」</a:t>
            </a:r>
            <a:r>
              <a:rPr lang="ja-JP" altLang="ja-JP" dirty="0"/>
              <a:t>は駆逐すべき悪者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0E83448-9242-4651-A916-1DC95B8EC0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ja-JP" dirty="0"/>
              <a:t>「〇〇を行う」 「〇〇を</a:t>
            </a:r>
            <a:r>
              <a:rPr lang="ja-JP" altLang="en-US" dirty="0"/>
              <a:t>実行する</a:t>
            </a:r>
            <a:r>
              <a:rPr lang="ja-JP" altLang="ja-JP" dirty="0"/>
              <a:t>」という日本文を書いたら，「〇〇する」とできないか疑う</a:t>
            </a:r>
            <a:endParaRPr lang="en-US" altLang="ja-JP" dirty="0"/>
          </a:p>
          <a:p>
            <a:pPr lvl="4"/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ja-JP" dirty="0"/>
              <a:t>英語に自動翻訳すると，人間には日本語訳することが難しい英文が提示される．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06069-BBB4-4C97-8F30-343B3F29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26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B2DB625-D13B-421C-ADFD-F3BA1DCC8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33924"/>
              </p:ext>
            </p:extLst>
          </p:nvPr>
        </p:nvGraphicFramePr>
        <p:xfrm>
          <a:off x="838200" y="2684391"/>
          <a:ext cx="9998675" cy="101092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01027">
                  <a:extLst>
                    <a:ext uri="{9D8B030D-6E8A-4147-A177-3AD203B41FA5}">
                      <a16:colId xmlns:a16="http://schemas.microsoft.com/office/drawing/2014/main" val="1968459133"/>
                    </a:ext>
                  </a:extLst>
                </a:gridCol>
                <a:gridCol w="4997648">
                  <a:extLst>
                    <a:ext uri="{9D8B030D-6E8A-4147-A177-3AD203B41FA5}">
                      <a16:colId xmlns:a16="http://schemas.microsoft.com/office/drawing/2014/main" val="64005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修正前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修正後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本研究では，隠れマルコフモデルを用いた会話状態の推定を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行い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，各状態の分析を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行う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本研究では，隠れマルコフモデルを用いて会話状態を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推定し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，各状態を</a:t>
                      </a:r>
                      <a:r>
                        <a:rPr kumimoji="1" lang="ja-JP" altLang="ja-JP" sz="18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分析する</a:t>
                      </a:r>
                      <a:r>
                        <a:rPr kumimoji="1" lang="ja-JP" altLang="ja-JP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65647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ACB9D88-DBC3-4318-BC62-DE2B02091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528048"/>
              </p:ext>
            </p:extLst>
          </p:nvPr>
        </p:nvGraphicFramePr>
        <p:xfrm>
          <a:off x="838200" y="4955978"/>
          <a:ext cx="9998675" cy="12852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5001027">
                  <a:extLst>
                    <a:ext uri="{9D8B030D-6E8A-4147-A177-3AD203B41FA5}">
                      <a16:colId xmlns:a16="http://schemas.microsoft.com/office/drawing/2014/main" val="1968459133"/>
                    </a:ext>
                  </a:extLst>
                </a:gridCol>
                <a:gridCol w="4997648">
                  <a:extLst>
                    <a:ext uri="{9D8B030D-6E8A-4147-A177-3AD203B41FA5}">
                      <a16:colId xmlns:a16="http://schemas.microsoft.com/office/drawing/2014/main" val="64005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修正前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修正後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317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study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conducts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 estimation of the conversation state using the Hidden Markov Model and </a:t>
                      </a:r>
                      <a:r>
                        <a:rPr kumimoji="1" lang="en-US" altLang="ja-JP" sz="1800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performs</a:t>
                      </a:r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analysis on each state.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 study estimates the conversation state using the Hidden Markov Model to analyze each state.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365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233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7D98DE-DB7E-4C07-587E-2320C968B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機械翻訳、文法チェックを使う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5F6F97-B65E-AE96-2A10-7F0773DEF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機械翻訳</a:t>
            </a:r>
            <a:endParaRPr kumimoji="1" lang="en-US" altLang="ja-JP" dirty="0"/>
          </a:p>
          <a:p>
            <a:pPr lvl="1"/>
            <a:r>
              <a:rPr kumimoji="1" lang="en-US" altLang="ja-JP" dirty="0"/>
              <a:t>Google Translate, </a:t>
            </a:r>
            <a:r>
              <a:rPr kumimoji="1" lang="en-US" altLang="ja-JP" dirty="0" err="1"/>
              <a:t>DeepL</a:t>
            </a:r>
            <a:r>
              <a:rPr kumimoji="1" lang="en-US" altLang="ja-JP" dirty="0"/>
              <a:t>, Mirai-Translator</a:t>
            </a:r>
          </a:p>
          <a:p>
            <a:r>
              <a:rPr kumimoji="1" lang="ja-JP" altLang="en-US" dirty="0"/>
              <a:t>文法チェック</a:t>
            </a:r>
            <a:endParaRPr kumimoji="1" lang="en-US" altLang="ja-JP" dirty="0"/>
          </a:p>
          <a:p>
            <a:pPr lvl="1"/>
            <a:r>
              <a:rPr lang="en-US" altLang="ja-JP" dirty="0"/>
              <a:t>Grammarly</a:t>
            </a:r>
          </a:p>
          <a:p>
            <a:r>
              <a:rPr lang="ja-JP" altLang="en-US" dirty="0"/>
              <a:t>た</a:t>
            </a:r>
            <a:r>
              <a:rPr kumimoji="1" lang="ja-JP" altLang="en-US" dirty="0"/>
              <a:t>だし、過信しないこと</a:t>
            </a:r>
            <a:endParaRPr kumimoji="1" lang="en-US" altLang="ja-JP" dirty="0"/>
          </a:p>
          <a:p>
            <a:r>
              <a:rPr kumimoji="1" lang="ja-JP" altLang="en-US" dirty="0"/>
              <a:t>機械翻訳では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２つのツールを使う、もしくは、</a:t>
            </a:r>
            <a:endParaRPr lang="en-US" altLang="ja-JP" dirty="0"/>
          </a:p>
          <a:p>
            <a:pPr lvl="1"/>
            <a:r>
              <a:rPr kumimoji="1" lang="ja-JP" altLang="en-US" dirty="0"/>
              <a:t>自分の英語を日本語訳させて、自分の英語を確かめる</a:t>
            </a:r>
            <a:endParaRPr kumimoji="1" lang="en-US" altLang="ja-JP" dirty="0"/>
          </a:p>
          <a:p>
            <a:r>
              <a:rPr lang="ja-JP" altLang="en-US" dirty="0"/>
              <a:t>翻訳しやすい日本語を書く</a:t>
            </a:r>
            <a:endParaRPr lang="en-US" altLang="ja-JP" dirty="0"/>
          </a:p>
          <a:p>
            <a:pPr lvl="1"/>
            <a:r>
              <a:rPr lang="ja-JP" altLang="ja-JP" dirty="0"/>
              <a:t>日本語を主語＋述語を意識して書く．</a:t>
            </a:r>
            <a:endParaRPr lang="en-US" altLang="ja-JP" dirty="0"/>
          </a:p>
          <a:p>
            <a:pPr lvl="1"/>
            <a:r>
              <a:rPr lang="ja-JP" altLang="ja-JP" dirty="0"/>
              <a:t>英語の</a:t>
            </a:r>
            <a:r>
              <a:rPr lang="en-US" altLang="ja-JP" dirty="0"/>
              <a:t>5</a:t>
            </a:r>
            <a:r>
              <a:rPr lang="ja-JP" altLang="ja-JP" dirty="0"/>
              <a:t>文型の１つに一致させるように短い日本語を書く．</a:t>
            </a:r>
            <a:endParaRPr lang="en-US" altLang="ja-JP" dirty="0"/>
          </a:p>
          <a:p>
            <a:pPr lvl="1"/>
            <a:r>
              <a:rPr lang="ja-JP" altLang="en-US" dirty="0"/>
              <a:t>構文が明確になり，幾何の証明のようになる</a:t>
            </a:r>
            <a:endParaRPr lang="ja-JP" altLang="ja-JP" dirty="0"/>
          </a:p>
          <a:p>
            <a:endParaRPr kumimoji="1" lang="ja-JP" altLang="en-US" dirty="0"/>
          </a:p>
        </p:txBody>
      </p:sp>
      <p:pic>
        <p:nvPicPr>
          <p:cNvPr id="7" name="図 6" descr="ロゴ&#10;&#10;中程度の精度で自動的に生成された説明">
            <a:extLst>
              <a:ext uri="{FF2B5EF4-FFF2-40B4-BE49-F238E27FC236}">
                <a16:creationId xmlns:a16="http://schemas.microsoft.com/office/drawing/2014/main" id="{99114FC3-09DD-E4CB-E51A-A9C9FB5DB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988" y="2498956"/>
            <a:ext cx="2675600" cy="2006700"/>
          </a:xfrm>
          <a:prstGeom prst="rect">
            <a:avLst/>
          </a:prstGeom>
        </p:spPr>
      </p:pic>
      <p:pic>
        <p:nvPicPr>
          <p:cNvPr id="9" name="図 8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6C0A3933-23FB-4952-9454-0C5E0D456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941" y="998785"/>
            <a:ext cx="1694859" cy="1184579"/>
          </a:xfrm>
          <a:prstGeom prst="rect">
            <a:avLst/>
          </a:prstGeom>
        </p:spPr>
      </p:pic>
      <p:pic>
        <p:nvPicPr>
          <p:cNvPr id="11" name="図 10" descr="アイコン&#10;&#10;自動的に生成された説明">
            <a:extLst>
              <a:ext uri="{FF2B5EF4-FFF2-40B4-BE49-F238E27FC236}">
                <a16:creationId xmlns:a16="http://schemas.microsoft.com/office/drawing/2014/main" id="{C8658CB1-6E9C-F19B-83F9-C296FFC55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324" y="4674625"/>
            <a:ext cx="1133475" cy="1133475"/>
          </a:xfrm>
          <a:prstGeom prst="rect">
            <a:avLst/>
          </a:prstGeom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11E020F8-E2A7-C50F-C943-493F7ECD3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9955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09D7F8-88A5-6C16-D6CC-EC900F3D2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翻訳法</a:t>
            </a:r>
            <a:r>
              <a:rPr kumimoji="1" lang="en-US" altLang="ja-JP" dirty="0"/>
              <a:t>1: </a:t>
            </a:r>
            <a:r>
              <a:rPr kumimoji="1" lang="ja-JP" altLang="en-US" dirty="0"/>
              <a:t>日本語⇒英語⇒日本語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8B024A2-15C7-5E4A-4EFA-3B347AF1D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78CFF53-8EDE-67AE-CC38-F04DD36FB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" t="17455" r="3595" b="37939"/>
          <a:stretch/>
        </p:blipFill>
        <p:spPr>
          <a:xfrm>
            <a:off x="498764" y="1292470"/>
            <a:ext cx="9543011" cy="305908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6F260EC-72BE-A18B-5A6E-1E2252F731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55" t="14909" r="2340" b="46114"/>
          <a:stretch/>
        </p:blipFill>
        <p:spPr>
          <a:xfrm>
            <a:off x="2382718" y="3942389"/>
            <a:ext cx="9310518" cy="2673020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246DD714-D392-D628-593A-3D63807270F0}"/>
              </a:ext>
            </a:extLst>
          </p:cNvPr>
          <p:cNvSpPr/>
          <p:nvPr/>
        </p:nvSpPr>
        <p:spPr>
          <a:xfrm rot="7555281">
            <a:off x="5775240" y="3924546"/>
            <a:ext cx="847053" cy="5486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942B6638-9AEF-6316-7C57-6EABB8F18650}"/>
              </a:ext>
            </a:extLst>
          </p:cNvPr>
          <p:cNvSpPr/>
          <p:nvPr/>
        </p:nvSpPr>
        <p:spPr>
          <a:xfrm>
            <a:off x="8254538" y="4904509"/>
            <a:ext cx="3208713" cy="1451841"/>
          </a:xfrm>
          <a:prstGeom prst="wedgeRoundRectCallout">
            <a:avLst>
              <a:gd name="adj1" fmla="val -82116"/>
              <a:gd name="adj2" fmla="val 2571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ここに、自分の考えている日本語が表示されれば、</a:t>
            </a:r>
            <a:endParaRPr kumimoji="1" lang="en-US" altLang="ja-JP" dirty="0"/>
          </a:p>
          <a:p>
            <a:pPr algn="ctr"/>
            <a:r>
              <a:rPr lang="ja-JP" altLang="en-US" dirty="0"/>
              <a:t>その英文は信頼できる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919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C0CF70A-DE86-F9D9-066B-7A99FB88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翻訳法</a:t>
            </a:r>
            <a:r>
              <a:rPr kumimoji="1" lang="en-US" altLang="ja-JP" dirty="0"/>
              <a:t>2: </a:t>
            </a:r>
            <a:r>
              <a:rPr kumimoji="1" lang="ja-JP" altLang="en-US" dirty="0"/>
              <a:t>自分の英語を日本語翻訳し確認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D6D4C4-C6EF-4D40-8394-A1ED1F63F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704" y="1559613"/>
            <a:ext cx="11350242" cy="601691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例</a:t>
            </a:r>
            <a:r>
              <a:rPr kumimoji="1" lang="en-US" altLang="ja-JP" dirty="0"/>
              <a:t>】2</a:t>
            </a:r>
            <a:r>
              <a:rPr kumimoji="1" lang="ja-JP" altLang="en-US" dirty="0"/>
              <a:t>人のプレーヤが五分五分で戦うように</a:t>
            </a:r>
            <a:r>
              <a:rPr kumimoji="1" lang="ja-JP" altLang="en-US" u="sng" dirty="0"/>
              <a:t>する</a:t>
            </a:r>
            <a:r>
              <a:rPr kumimoji="1" lang="ja-JP" altLang="en-US" dirty="0"/>
              <a:t>ことを考えよう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38AEC7-F728-BADF-5DC0-981E672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52AE76F-7D9F-129C-8EF3-9425B304B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0" t="28727" r="4013" b="44243"/>
          <a:stretch/>
        </p:blipFill>
        <p:spPr>
          <a:xfrm>
            <a:off x="1313412" y="2061552"/>
            <a:ext cx="9252065" cy="185373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4EAEF32A-23D1-0BFC-E0C6-502515DEE5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4" t="29212" r="3679" b="41940"/>
          <a:stretch/>
        </p:blipFill>
        <p:spPr>
          <a:xfrm>
            <a:off x="1313412" y="4621876"/>
            <a:ext cx="9252065" cy="197843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43B1322-4FAC-2860-BE13-D1782D16B43B}"/>
              </a:ext>
            </a:extLst>
          </p:cNvPr>
          <p:cNvSpPr txBox="1"/>
          <p:nvPr/>
        </p:nvSpPr>
        <p:spPr>
          <a:xfrm>
            <a:off x="2660072" y="4088124"/>
            <a:ext cx="894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「（</a:t>
            </a:r>
            <a:r>
              <a:rPr kumimoji="1" lang="en-US" altLang="ja-JP" dirty="0"/>
              <a:t>AI</a:t>
            </a:r>
            <a:r>
              <a:rPr kumimoji="1" lang="ja-JP" altLang="en-US" dirty="0"/>
              <a:t>を使って、）五分五分になるように持っていく」というニュアンスを出したい</a:t>
            </a:r>
            <a:endParaRPr kumimoji="1" lang="en-US" altLang="ja-JP" dirty="0"/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2E717AFE-081E-F415-2D64-510040B3165A}"/>
              </a:ext>
            </a:extLst>
          </p:cNvPr>
          <p:cNvSpPr/>
          <p:nvPr/>
        </p:nvSpPr>
        <p:spPr>
          <a:xfrm>
            <a:off x="1745673" y="3791210"/>
            <a:ext cx="598516" cy="9886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5048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5EF5FC-9E76-3CCD-613E-0D0AB25BF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/>
              <a:t>指導教員や</a:t>
            </a:r>
            <a:br>
              <a:rPr kumimoji="1" lang="en-US" altLang="ja-JP" sz="4000" dirty="0"/>
            </a:br>
            <a:r>
              <a:rPr kumimoji="1" lang="ja-JP" altLang="en-US" sz="4000" dirty="0"/>
              <a:t>研究室の先輩に見てもらう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C97F44-FC24-B9A1-44D0-4E28364BB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2376" cy="4351338"/>
          </a:xfrm>
        </p:spPr>
        <p:txBody>
          <a:bodyPr/>
          <a:lstStyle/>
          <a:p>
            <a:r>
              <a:rPr kumimoji="1" lang="ja-JP" altLang="en-US" dirty="0"/>
              <a:t>添削してもらうのに、</a:t>
            </a:r>
            <a:br>
              <a:rPr kumimoji="1" lang="en-US" altLang="ja-JP" dirty="0"/>
            </a:br>
            <a:r>
              <a:rPr kumimoji="1" lang="ja-JP" altLang="en-US" dirty="0"/>
              <a:t>日本語と英語の対を渡す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例</a:t>
            </a:r>
            <a:r>
              <a:rPr lang="en-US" altLang="ja-JP" dirty="0"/>
              <a:t>】Word</a:t>
            </a:r>
            <a:r>
              <a:rPr lang="ja-JP" altLang="en-US" dirty="0"/>
              <a:t>に２つの欄を設ける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94C0E0F-D4D4-D396-A5AF-58092E774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001" y="304685"/>
            <a:ext cx="4486327" cy="6051665"/>
          </a:xfrm>
          <a:prstGeom prst="rect">
            <a:avLst/>
          </a:prstGeom>
        </p:spPr>
      </p:pic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5D9ACCEB-A2A8-5A61-FBAE-398936363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919C9BA-7938-E3EA-680D-30037417F6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79" t="25567" r="9386" b="42262"/>
          <a:stretch/>
        </p:blipFill>
        <p:spPr>
          <a:xfrm>
            <a:off x="423526" y="3200400"/>
            <a:ext cx="6687038" cy="2782552"/>
          </a:xfrm>
          <a:prstGeom prst="rect">
            <a:avLst/>
          </a:prstGeom>
        </p:spPr>
      </p:pic>
      <p:sp>
        <p:nvSpPr>
          <p:cNvPr id="11" name="矢印: 右 10">
            <a:extLst>
              <a:ext uri="{FF2B5EF4-FFF2-40B4-BE49-F238E27FC236}">
                <a16:creationId xmlns:a16="http://schemas.microsoft.com/office/drawing/2014/main" id="{9DF286FF-74DD-8707-C5FA-D79FFB7ACF4C}"/>
              </a:ext>
            </a:extLst>
          </p:cNvPr>
          <p:cNvSpPr/>
          <p:nvPr/>
        </p:nvSpPr>
        <p:spPr>
          <a:xfrm rot="19401253">
            <a:off x="6307254" y="3982735"/>
            <a:ext cx="847053" cy="54864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617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817427-AA0B-469C-A229-DC63C302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対にすることの意義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9F12D1F-A29A-4219-B7D6-AF6167EB2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日本文を論理的文に仕上げていく</a:t>
            </a:r>
            <a:endParaRPr kumimoji="1" lang="en-US" altLang="ja-JP" dirty="0"/>
          </a:p>
          <a:p>
            <a:pPr lvl="1"/>
            <a:r>
              <a:rPr lang="ja-JP" altLang="en-US" dirty="0"/>
              <a:t>英文は主語と述語がないと書けない</a:t>
            </a:r>
            <a:endParaRPr lang="en-US" altLang="ja-JP" dirty="0"/>
          </a:p>
          <a:p>
            <a:pPr lvl="1"/>
            <a:r>
              <a:rPr kumimoji="1" lang="ja-JP" altLang="en-US" dirty="0"/>
              <a:t>英文は短い文になる．</a:t>
            </a:r>
            <a:endParaRPr kumimoji="1" lang="en-US" altLang="ja-JP" dirty="0"/>
          </a:p>
          <a:p>
            <a:pPr lvl="1"/>
            <a:r>
              <a:rPr lang="ja-JP" altLang="en-US" dirty="0"/>
              <a:t>英文は，</a:t>
            </a:r>
            <a:r>
              <a:rPr lang="en-US" altLang="ja-JP" dirty="0"/>
              <a:t>SV, SVO, SVC, SVOO, SVOC</a:t>
            </a:r>
            <a:r>
              <a:rPr lang="ja-JP" altLang="en-US" dirty="0"/>
              <a:t>の</a:t>
            </a:r>
            <a:r>
              <a:rPr lang="en-US" altLang="ja-JP" dirty="0"/>
              <a:t>5</a:t>
            </a:r>
            <a:r>
              <a:rPr lang="ja-JP" altLang="en-US" dirty="0"/>
              <a:t>文型で書く</a:t>
            </a:r>
            <a:endParaRPr lang="en-US" altLang="ja-JP" dirty="0"/>
          </a:p>
          <a:p>
            <a:pPr lvl="1"/>
            <a:r>
              <a:rPr kumimoji="1" lang="ja-JP" altLang="en-US" dirty="0"/>
              <a:t>英文は，主部が短くて述部が長くする</a:t>
            </a:r>
            <a:endParaRPr kumimoji="1" lang="en-US" altLang="ja-JP" dirty="0"/>
          </a:p>
          <a:p>
            <a:pPr lvl="1"/>
            <a:r>
              <a:rPr lang="ja-JP" altLang="en-US" dirty="0"/>
              <a:t>上の条件を満たす英文に</a:t>
            </a:r>
            <a:r>
              <a:rPr lang="ja-JP" altLang="en-US" b="1" dirty="0">
                <a:solidFill>
                  <a:srgbClr val="FF0000"/>
                </a:solidFill>
              </a:rPr>
              <a:t>自動翻訳される日本文は論理的</a:t>
            </a:r>
            <a:r>
              <a:rPr lang="ja-JP" altLang="en-US" dirty="0"/>
              <a:t>になる</a:t>
            </a:r>
            <a:endParaRPr kumimoji="1" lang="en-US" altLang="ja-JP" dirty="0"/>
          </a:p>
          <a:p>
            <a:r>
              <a:rPr lang="ja-JP" altLang="en-US" dirty="0"/>
              <a:t>論理的な日本文で，頭の中に</a:t>
            </a:r>
            <a:r>
              <a:rPr lang="ja-JP" altLang="en-US" dirty="0">
                <a:solidFill>
                  <a:srgbClr val="0070C0"/>
                </a:solidFill>
              </a:rPr>
              <a:t>論理の流れ</a:t>
            </a:r>
            <a:r>
              <a:rPr lang="ja-JP" altLang="en-US" dirty="0"/>
              <a:t>を作る．</a:t>
            </a:r>
            <a:endParaRPr lang="en-US" altLang="ja-JP" dirty="0"/>
          </a:p>
          <a:p>
            <a:pPr lvl="1"/>
            <a:r>
              <a:rPr kumimoji="1" lang="ja-JP" altLang="en-US" dirty="0"/>
              <a:t>使い慣れた日本語では，言いたいことをいい加減に表現してしまう</a:t>
            </a:r>
            <a:endParaRPr kumimoji="1" lang="en-US" altLang="ja-JP" dirty="0"/>
          </a:p>
          <a:p>
            <a:pPr lvl="1"/>
            <a:r>
              <a:rPr lang="ja-JP" altLang="en-US" dirty="0"/>
              <a:t>これでは，読者（指導者）に言いたいことが伝わらない</a:t>
            </a:r>
            <a:endParaRPr lang="en-US" altLang="ja-JP" dirty="0"/>
          </a:p>
          <a:p>
            <a:pPr lvl="1"/>
            <a:r>
              <a:rPr kumimoji="1" lang="ja-JP" altLang="en-US" dirty="0"/>
              <a:t>論理的な日本文，英文で，研究成果を伝える．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491F98-5CB9-4C1E-90EE-0BF4E515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687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8832C9D5-8A9F-47FE-9B3C-3F8172D99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4257"/>
            <a:ext cx="10515600" cy="2852737"/>
          </a:xfrm>
        </p:spPr>
        <p:txBody>
          <a:bodyPr/>
          <a:lstStyle/>
          <a:p>
            <a:pPr algn="ctr"/>
            <a:r>
              <a:rPr lang="ja-JP" altLang="en-US" dirty="0"/>
              <a:t>英文が映えるテクニック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DE9067E-A5DA-4E23-AD06-6A541101A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0615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5A4FD-F6BF-67BB-E192-ABCFF9B47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b="1" dirty="0"/>
              <a:t>抽象名詞を動作動詞に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AA483A-4AAD-DC94-D83B-9936FBA88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200075" cy="4895850"/>
          </a:xfrm>
        </p:spPr>
        <p:txBody>
          <a:bodyPr>
            <a:normAutofit/>
          </a:bodyPr>
          <a:lstStyle/>
          <a:p>
            <a:r>
              <a:rPr kumimoji="1" lang="ja-JP" altLang="en-US" sz="2400" dirty="0"/>
              <a:t>文が圧倒的に読みやすくなる</a:t>
            </a:r>
            <a:endParaRPr kumimoji="1" lang="en-US" altLang="ja-JP" sz="2400" dirty="0"/>
          </a:p>
          <a:p>
            <a:r>
              <a:rPr lang="ja-JP" altLang="en-US" sz="2400" dirty="0"/>
              <a:t>技術を説明すると</a:t>
            </a:r>
            <a:r>
              <a:rPr lang="ja-JP" altLang="ja-JP" sz="2400" dirty="0"/>
              <a:t>名詞</a:t>
            </a:r>
            <a:r>
              <a:rPr lang="ja-JP" altLang="en-US" sz="2400" dirty="0"/>
              <a:t>を多用し、判りにくくなる。</a:t>
            </a:r>
            <a:br>
              <a:rPr lang="en-US" altLang="ja-JP" sz="2400" dirty="0"/>
            </a:br>
            <a:r>
              <a:rPr lang="ja-JP" altLang="ja-JP" sz="2400" dirty="0"/>
              <a:t>動詞</a:t>
            </a:r>
            <a:r>
              <a:rPr lang="ja-JP" altLang="en-US" sz="2400" dirty="0"/>
              <a:t>で</a:t>
            </a:r>
            <a:r>
              <a:rPr lang="ja-JP" altLang="ja-JP" sz="2400" dirty="0"/>
              <a:t>表現</a:t>
            </a:r>
            <a:r>
              <a:rPr lang="ja-JP" altLang="en-US" sz="2400" dirty="0"/>
              <a:t>できる動作</a:t>
            </a:r>
            <a:r>
              <a:rPr lang="ja-JP" altLang="ja-JP" sz="2400" dirty="0"/>
              <a:t>を名詞</a:t>
            </a:r>
            <a:r>
              <a:rPr lang="ja-JP" altLang="en-US" sz="2400" dirty="0"/>
              <a:t>で表そうとすると、この状況に陥る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correctness of object detection by deep learning</a:t>
            </a:r>
            <a:r>
              <a:rPr kumimoji="1" lang="ja-JP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　〇 </a:t>
            </a: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detects objects correctly</a:t>
            </a:r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抽象名詞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を「</a:t>
            </a:r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行う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kumimoji="1" lang="en-US" altLang="ja-JP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kumimoji="1" lang="ja-JP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実行する</a:t>
            </a:r>
            <a:r>
              <a:rPr kumimoji="1" lang="ja-JP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」と書くことが多い日本人が犯しやすい間違い</a:t>
            </a:r>
            <a:endParaRPr kumimoji="1" lang="en-US" altLang="ja-JP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ja-JP" altLang="ja-JP" sz="2000" dirty="0"/>
              <a:t>深層学習による物体検出の正しさを実証するために、認識結果を</a:t>
            </a:r>
            <a:r>
              <a:rPr lang="ja-JP" altLang="en-US" sz="2000" dirty="0"/>
              <a:t>原</a:t>
            </a:r>
            <a:r>
              <a:rPr lang="ja-JP" altLang="ja-JP" sz="2000" dirty="0"/>
              <a:t>画像に重ね合わせ</a:t>
            </a:r>
            <a:r>
              <a:rPr lang="ja-JP" altLang="en-US" sz="2000" dirty="0"/>
              <a:t>る</a:t>
            </a:r>
            <a:endParaRPr lang="en-US" altLang="ja-JP" sz="2000" dirty="0"/>
          </a:p>
          <a:p>
            <a:pPr lvl="1"/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demonstrate the correctness of object detection by deep learning, 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br>
              <a:rPr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ja-JP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b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ja-JP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conduct superimpose of the recognition results on the original image.</a:t>
            </a:r>
          </a:p>
          <a:p>
            <a:pPr lvl="1"/>
            <a:endParaRPr kumimoji="1" lang="en-US" altLang="ja-JP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ja-JP" altLang="ja-JP" sz="2400" dirty="0"/>
              <a:t>このような名詞</a:t>
            </a:r>
            <a:r>
              <a:rPr lang="ja-JP" altLang="en-US" sz="2400" dirty="0"/>
              <a:t>の多く</a:t>
            </a:r>
            <a:r>
              <a:rPr lang="ja-JP" altLang="ja-JP" sz="2400" dirty="0"/>
              <a:t>は抽象的</a:t>
            </a:r>
            <a:r>
              <a:rPr lang="ja-JP" altLang="en-US" sz="2400" dirty="0"/>
              <a:t>。</a:t>
            </a:r>
            <a:br>
              <a:rPr lang="en-US" altLang="ja-JP" sz="2400" dirty="0"/>
            </a:br>
            <a:r>
              <a:rPr lang="ja-JP" altLang="ja-JP" sz="2400" dirty="0"/>
              <a:t>これら名詞は弱い動詞 (be</a:t>
            </a:r>
            <a:r>
              <a:rPr lang="en-US" altLang="ja-JP" sz="2400" dirty="0"/>
              <a:t>, </a:t>
            </a:r>
            <a:r>
              <a:rPr lang="ja-JP" altLang="ja-JP" sz="2400" dirty="0"/>
              <a:t>do</a:t>
            </a:r>
            <a:r>
              <a:rPr lang="en-US" altLang="ja-JP" sz="2400" dirty="0"/>
              <a:t>, </a:t>
            </a:r>
            <a:r>
              <a:rPr lang="ja-JP" altLang="ja-JP" sz="2400" dirty="0"/>
              <a:t>make など) と組合わされることが多い</a:t>
            </a:r>
            <a:r>
              <a:rPr lang="ja-JP" altLang="en-US" sz="2400" dirty="0"/>
              <a:t>。</a:t>
            </a:r>
            <a:br>
              <a:rPr lang="en-US" altLang="ja-JP" sz="2400" dirty="0"/>
            </a:br>
            <a:r>
              <a:rPr lang="ja-JP" altLang="en-US" sz="2400" dirty="0"/>
              <a:t>動作</a:t>
            </a:r>
            <a:r>
              <a:rPr lang="ja-JP" altLang="ja-JP" sz="2400" dirty="0"/>
              <a:t>が</a:t>
            </a:r>
            <a:r>
              <a:rPr lang="ja-JP" altLang="en-US" sz="2400" dirty="0"/>
              <a:t>なく不自然</a:t>
            </a:r>
            <a:r>
              <a:rPr lang="ja-JP" altLang="ja-JP" sz="2400" dirty="0"/>
              <a:t>。</a:t>
            </a:r>
            <a:endParaRPr lang="en-US" altLang="ja-JP" sz="2400" dirty="0"/>
          </a:p>
          <a:p>
            <a:pPr lvl="1"/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630E8A5-136D-8F44-A03C-B35F674D6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A5BE4-FD47-4C67-B9C8-6AE9D6AEF91A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C2065B6-B158-4A52-6257-DFDEB8F4E0EA}"/>
              </a:ext>
            </a:extLst>
          </p:cNvPr>
          <p:cNvSpPr txBox="1"/>
          <p:nvPr/>
        </p:nvSpPr>
        <p:spPr>
          <a:xfrm>
            <a:off x="2550973" y="5078440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superimpose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2FA6DC2-7DB4-4981-BA53-15847497F27C}"/>
              </a:ext>
            </a:extLst>
          </p:cNvPr>
          <p:cNvSpPr txBox="1"/>
          <p:nvPr/>
        </p:nvSpPr>
        <p:spPr>
          <a:xfrm>
            <a:off x="3316042" y="4470642"/>
            <a:ext cx="4894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detects objects correctly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F198D76E-9708-4B7E-A7F4-709209278450}"/>
              </a:ext>
            </a:extLst>
          </p:cNvPr>
          <p:cNvCxnSpPr/>
          <p:nvPr/>
        </p:nvCxnSpPr>
        <p:spPr>
          <a:xfrm>
            <a:off x="3229543" y="4396500"/>
            <a:ext cx="529455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E95E2D8-F815-4078-9825-ABE48ACCA098}"/>
              </a:ext>
            </a:extLst>
          </p:cNvPr>
          <p:cNvCxnSpPr>
            <a:cxnSpLocks/>
          </p:cNvCxnSpPr>
          <p:nvPr/>
        </p:nvCxnSpPr>
        <p:spPr>
          <a:xfrm>
            <a:off x="1997987" y="5078440"/>
            <a:ext cx="2413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0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3118</Words>
  <Application>Microsoft Office PowerPoint</Application>
  <PresentationFormat>ワイド画面</PresentationFormat>
  <Paragraphs>286</Paragraphs>
  <Slides>26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2" baseType="lpstr">
      <vt:lpstr>游ゴシック</vt:lpstr>
      <vt:lpstr>游ゴシック Light</vt:lpstr>
      <vt:lpstr>游明朝</vt:lpstr>
      <vt:lpstr>Arial</vt:lpstr>
      <vt:lpstr>Times New Roman</vt:lpstr>
      <vt:lpstr>Office テーマ</vt:lpstr>
      <vt:lpstr>英語を書くうえでのTIPS</vt:lpstr>
      <vt:lpstr>授業の前に、レポート課題のまとめ</vt:lpstr>
      <vt:lpstr>機械翻訳、文法チェックを使う</vt:lpstr>
      <vt:lpstr>翻訳法1: 日本語⇒英語⇒日本語</vt:lpstr>
      <vt:lpstr>翻訳法2: 自分の英語を日本語翻訳し確認</vt:lpstr>
      <vt:lpstr>指導教員や 研究室の先輩に見てもらう</vt:lpstr>
      <vt:lpstr>対にすることの意義</vt:lpstr>
      <vt:lpstr>英文が映えるテクニック</vt:lpstr>
      <vt:lpstr>抽象名詞を動作動詞に</vt:lpstr>
      <vt:lpstr>名詞と動詞の使い分け</vt:lpstr>
      <vt:lpstr>Parallelism Rule</vt:lpstr>
      <vt:lpstr>さらに高レベルのConceptual Parallelism</vt:lpstr>
      <vt:lpstr>英語翻訳，あるある</vt:lpstr>
      <vt:lpstr>注意！　自動翻訳は訳語に一貫性がない</vt:lpstr>
      <vt:lpstr>訳語が変動してしまう例</vt:lpstr>
      <vt:lpstr>単語の意味を英英辞典で調べる 【例】https://dictionary.cambridge.org/</vt:lpstr>
      <vt:lpstr>単語の意味に敏感になるべき</vt:lpstr>
      <vt:lpstr>主語が長いときは，書き換えろ</vt:lpstr>
      <vt:lpstr>無生物の主語にすると，格好いい</vt:lpstr>
      <vt:lpstr>論理の流れが素直に伝わるように書く</vt:lpstr>
      <vt:lpstr>素直に伝わる表現法とは</vt:lpstr>
      <vt:lpstr>自動翻訳すると命令文になることがある</vt:lpstr>
      <vt:lpstr>「～して…する」は”述語 and 述語”に翻訳</vt:lpstr>
      <vt:lpstr>「…することで」は”By 動名詞”で表すか？</vt:lpstr>
      <vt:lpstr>そもそも，日本語がおかしい</vt:lpstr>
      <vt:lpstr>「行う」「実行する」は駆逐すべき悪者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英語を書くうえでのTIPS</dc:title>
  <dc:creator>島川 博光(simakawa)</dc:creator>
  <cp:lastModifiedBy>島川</cp:lastModifiedBy>
  <cp:revision>39</cp:revision>
  <cp:lastPrinted>2023-05-16T08:48:36Z</cp:lastPrinted>
  <dcterms:created xsi:type="dcterms:W3CDTF">2023-04-11T10:04:16Z</dcterms:created>
  <dcterms:modified xsi:type="dcterms:W3CDTF">2023-05-16T15:28:06Z</dcterms:modified>
</cp:coreProperties>
</file>