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2" r:id="rId4"/>
    <p:sldId id="294" r:id="rId5"/>
    <p:sldId id="257" r:id="rId6"/>
    <p:sldId id="258" r:id="rId7"/>
    <p:sldId id="259" r:id="rId8"/>
    <p:sldId id="260" r:id="rId9"/>
    <p:sldId id="261" r:id="rId10"/>
    <p:sldId id="269" r:id="rId11"/>
    <p:sldId id="272" r:id="rId12"/>
    <p:sldId id="266" r:id="rId13"/>
    <p:sldId id="267" r:id="rId14"/>
    <p:sldId id="282" r:id="rId15"/>
    <p:sldId id="275" r:id="rId16"/>
    <p:sldId id="276" r:id="rId17"/>
    <p:sldId id="277" r:id="rId18"/>
    <p:sldId id="278" r:id="rId19"/>
    <p:sldId id="279" r:id="rId20"/>
    <p:sldId id="280" r:id="rId21"/>
    <p:sldId id="292" r:id="rId22"/>
    <p:sldId id="281" r:id="rId23"/>
    <p:sldId id="265" r:id="rId24"/>
    <p:sldId id="270" r:id="rId25"/>
    <p:sldId id="264" r:id="rId26"/>
    <p:sldId id="263" r:id="rId27"/>
    <p:sldId id="293" r:id="rId28"/>
    <p:sldId id="268" r:id="rId29"/>
    <p:sldId id="288" r:id="rId30"/>
    <p:sldId id="295" r:id="rId31"/>
    <p:sldId id="296" r:id="rId32"/>
    <p:sldId id="297" r:id="rId33"/>
    <p:sldId id="298" r:id="rId34"/>
    <p:sldId id="299" r:id="rId35"/>
    <p:sldId id="291" r:id="rId36"/>
    <p:sldId id="274" r:id="rId37"/>
    <p:sldId id="273" r:id="rId38"/>
  </p:sldIdLst>
  <p:sldSz cx="12192000" cy="6858000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7" autoAdjust="0"/>
    <p:restoredTop sz="94660"/>
  </p:normalViewPr>
  <p:slideViewPr>
    <p:cSldViewPr>
      <p:cViewPr varScale="1">
        <p:scale>
          <a:sx n="115" d="100"/>
          <a:sy n="115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BF0F932-782F-579E-2A00-6A6FC3B6D6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ED5A751-B539-ECCB-2879-6B0D746A62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D4A6174-3766-B4ED-B7ED-E8C78787C9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5B8DCAA-942C-21C2-D07E-5F1C6063FD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9216EF-1C80-4C3A-930A-047FAF1AB6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23AFCE2-4BB1-B82B-0E05-D358F8B29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EA5CFBE-5CB4-C6A2-EE62-70F689F225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C2FB62-7F50-4C8F-9941-68BD56A67FDD}" type="datetimeFigureOut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E9B2283-FAAB-F408-A806-026D7EAC18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3BE6D2F2-6FE1-988A-5C4A-028A577A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79FF44-4BF4-BD74-FDB4-549F58425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80855-9C31-5846-7616-CAEB754D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F6AF7A-B241-4366-805B-3657938485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7A5A-891A-130C-080F-51D075BB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4C25-D3A3-88A5-1235-BD943F2C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D26E4-B8BF-C5CC-CDF3-CEF8DB5B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AD0A-7738-423E-AC22-B8D656801A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55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9BD9-4024-547D-8155-7ED8D09D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383BB-BE9A-42F6-7AF6-CE62762D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0918-1EEA-7841-C164-916024F8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3F4C-5343-47A9-847A-EF5EACA38A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08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EA3C9-3095-5F5B-4C8B-0E08DA1A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896CF-1A49-E5C5-21A1-B31A3041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C665-37D9-9011-650D-889DF48C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49F7-1E81-4000-A5ED-BF7766D9A8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838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848A-AA43-BAB3-BEA5-E80C3D98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34E36-F5D5-57F3-E923-A83A4A3F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5266-1E49-CFA7-E9EB-7046B119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6E3A-EE3E-496D-9E6E-168B315714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281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37AA-C223-40EB-E988-A5D19691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1236-1B83-30E3-534B-854BB4CA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5A5E-BE30-4C47-0352-2972A275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EA99-C339-4CB5-AB80-169C8181EA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693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57153-4F18-8DBB-4C29-5053A319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81696-DF74-0BDB-33FF-AA6AC816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D89B-63D1-DFC4-92A1-96D6CA97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BF06-1374-46CE-98B1-2D7E60F09F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454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6ECE33-C61D-8096-D858-8C46B31B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163A0C-7A19-C475-844C-73072D73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91E2F0-CF59-0E4B-9AD7-1CB737D5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D946-F3C4-4FD1-B7E0-4082A2E447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517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C6CBBD-DB5C-F660-3C19-3FDEC48A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64AF27-B7C0-C583-408E-2A90EA15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A9AEF5-81FA-2F1D-3D3B-85625078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8561-AC47-434C-B94A-B96FC17406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9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3FB90C-8B81-B07F-43A1-CF748C54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8CB8EC-7ADF-F68B-36E5-A16F28BE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B3A8FE-35E3-4A29-F296-996B8E93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4F04-A1CF-4DFA-9ABD-1863755EB3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77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6832B9-1B5E-E1A5-6422-B1DF30F3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B2EEE9-7B6B-EB6C-65F3-E9AAEFF0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90A5C-4F11-AA11-4FC8-9E4D3120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2418-BE90-499D-BB7D-CA1F1B0DF9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11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D6E22D-0AA8-2745-32E3-33F93222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9A4CCE-0900-6161-EA08-5860C439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6F623A-8F23-0028-B387-280435FE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933-5A26-483F-9D05-D1735FE30E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228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039E-9439-EB60-3A0A-7E16BC64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15EA8-C9A0-8FB0-A3FA-E4831B6D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E4A6A-6645-A830-A814-10A4B771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7975-9619-42EC-ADD1-8FF493F206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71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868574-FEFC-4BDD-9B79-867C4003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4BBF01-6572-9A92-36B6-F821223E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6DA56A-9E8C-0D21-DB0B-33AE165E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8677-76D5-4631-830C-A3D021E631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050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E9727-0F7A-51B3-1E2C-25BE4581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A9F02-51A3-23C1-0AE2-F0576561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4C4A-89A2-DA52-4C21-3B46F417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4B5D-550E-44D3-8DD0-6A5A052797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080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D61D6-138A-BAC7-AB23-3F923E2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C587-CB6A-75E8-91D7-EDC3277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DD531-73A4-F86F-5761-E3FED80C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4ADA-FAED-43A1-BF06-E1F799C2D8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53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8EA83-E636-7069-05E8-DA0A242A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895C-7FE2-7F8D-2F60-CEF53361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6611E-3479-3F8F-6B7E-AE87F038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D862-071C-4E4A-A657-C37458AD5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38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0AAB5A-8071-7F79-A8CA-767525EC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AA071B-3870-B296-80D3-77A1F72D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AE4987-1135-23A3-5E0F-83164626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42B2-427A-49BB-9203-A4A35B384F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582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BE4041-9FA9-2EDD-38ED-8D24C6FD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2E0021-4BC2-A5CD-F52E-D15CE881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A7026D-490D-12E9-A311-A570363F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480D-5E64-4C11-BE04-50ACEDD958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539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C4E0D0-A93D-3B6A-5903-35AB8F64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0FBEF3-52FB-8DD4-520F-5BD8DDD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0748CD-70F9-DC59-33A2-A4482E05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026E-6CCC-4724-9849-929EC6B86E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93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6A52E5-20DE-DDE0-52CD-F55D103A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DFCAAB-6E51-236D-6499-559DD8C6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89449E-71BE-A307-6D19-E3E5BBC1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2213-2A15-4956-81CF-8C03C7BBE9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5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8A5CC8-D882-5987-C7FB-0C0C6222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7E7136-6AB5-05DF-0236-7FB24822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FFFF8-7ECF-C3EB-48A2-822D2813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5D14-B2BE-4F82-A765-038213EA0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2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DE51EC-A815-3541-44EB-6E487999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4779A9-3344-DE49-6F1C-1D001D6B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DC174B-5C62-F156-BF7E-2E3A332E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1CE6-34DA-4A58-8FBB-D647C2A9AD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77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6B2EB6-9E11-331A-2193-6B7FDAA56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081651-B759-3115-4078-5B9BD47FA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31ECF-7355-AC73-F7BA-DAA78B15B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7518C-9030-279A-95AA-AFA6FACF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C5CE-D11C-C081-9377-C62AA661D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54D7E6-7C53-4FFB-8B14-60D111FA85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1F30B08-4B1A-D0C0-F359-B341B64E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6DB40D4-2F1E-1196-32FB-BA2BE9289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F8EF-8C7E-38E2-BA37-2444CDFAB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BF57-2EAF-8526-66D6-3245E5C4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357A1-6DD1-4361-39C4-D3347A7B2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65BECF-9970-4B05-94E7-600622B1E7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F0EC340-7EDB-6108-D496-379F7C857A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 </a:t>
            </a:r>
            <a:r>
              <a:rPr lang="en-US" altLang="en-US">
                <a:ea typeface="游ゴシック Light" panose="020B0300000000000000" pitchFamily="50" charset="-128"/>
              </a:rPr>
              <a:t> </a:t>
            </a:r>
            <a:r>
              <a:rPr lang="ja-JP" altLang="en-US"/>
              <a:t>論文の章割り</a:t>
            </a:r>
            <a:br>
              <a:rPr lang="ja-JP" altLang="en-US"/>
            </a:br>
            <a:r>
              <a:rPr lang="ja-JP" altLang="en-US" sz="4800"/>
              <a:t>（特に査読を意識して）</a:t>
            </a:r>
            <a:endParaRPr lang="ja-JP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4EEAC39-1CEC-921E-BF52-41E0C8BC5B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9144000" cy="1655763"/>
          </a:xfrm>
        </p:spPr>
        <p:txBody>
          <a:bodyPr/>
          <a:lstStyle/>
          <a:p>
            <a:pPr eaLnBrk="1" hangingPunct="1"/>
            <a:r>
              <a:rPr lang="ja-JP" altLang="en-US"/>
              <a:t>情報理工学部</a:t>
            </a:r>
            <a:endParaRPr lang="en-US" altLang="ja-JP"/>
          </a:p>
          <a:p>
            <a:pPr eaLnBrk="1" hangingPunct="1"/>
            <a:r>
              <a:rPr lang="ja-JP" altLang="en-US"/>
              <a:t>島川　博光</a:t>
            </a:r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C85689B9-AEF3-72EC-B047-BAC6BD105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8DD413-2993-4AE1-91C8-4CDE9941794E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5DB68E-B5EC-6043-C22D-6EA34B9EB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8"/>
            <a:ext cx="10515600" cy="1325562"/>
          </a:xfrm>
        </p:spPr>
        <p:txBody>
          <a:bodyPr/>
          <a:lstStyle/>
          <a:p>
            <a:pPr eaLnBrk="1" hangingPunct="1"/>
            <a:r>
              <a:rPr lang="ja-JP" altLang="en-US"/>
              <a:t>章割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D3F862-CC5B-23B6-A8E0-53BB68C30B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338" y="1100138"/>
            <a:ext cx="10515600" cy="57245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dirty="0"/>
              <a:t>幾何の証明をするつもりで①から④を決める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大切なのは論理の展開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書くべきことをカードや付箋に書き、その順序を設計する（</a:t>
            </a:r>
            <a:r>
              <a:rPr lang="en-US" altLang="ja-JP" dirty="0"/>
              <a:t>KJ</a:t>
            </a:r>
            <a:r>
              <a:rPr lang="ja-JP" altLang="en-US" dirty="0"/>
              <a:t>法）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ja-JP" dirty="0" err="1"/>
              <a:t>TeX</a:t>
            </a:r>
            <a:r>
              <a:rPr lang="ja-JP" altLang="en-US" dirty="0"/>
              <a:t>を使うと便利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おわりに、概要は最後に書く．はじめには，最後から</a:t>
            </a:r>
            <a:r>
              <a:rPr lang="en-US" altLang="ja-JP" dirty="0"/>
              <a:t>2</a:t>
            </a:r>
            <a:r>
              <a:rPr lang="ja-JP" altLang="en-US" dirty="0"/>
              <a:t>番目に書く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circleNumDbPlain"/>
              <a:defRPr/>
            </a:pPr>
            <a:r>
              <a:rPr lang="ja-JP" altLang="en-US" dirty="0"/>
              <a:t>各章の題名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ja-JP" dirty="0" err="1"/>
              <a:t>TeX</a:t>
            </a:r>
            <a:r>
              <a:rPr lang="ja-JP" altLang="en-US" dirty="0"/>
              <a:t>なら</a:t>
            </a:r>
            <a:r>
              <a:rPr lang="en-US" altLang="ja-JP" dirty="0"/>
              <a:t>section</a:t>
            </a:r>
            <a:r>
              <a:rPr lang="ja-JP" altLang="en-US" dirty="0"/>
              <a:t>と</a:t>
            </a:r>
            <a:r>
              <a:rPr lang="en-US" altLang="ja-JP" dirty="0"/>
              <a:t>subsection</a:t>
            </a:r>
            <a:r>
              <a:rPr lang="ja-JP" altLang="en-US" dirty="0"/>
              <a:t>の題名を書く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その章のもっとも重要なキーワードを入れる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章の題名を見ればその章で何が書いてあるかがわかるようにする</a:t>
            </a:r>
          </a:p>
          <a:p>
            <a:pPr marL="1257300" lvl="2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結局、章割をみると論文をおおまかに読んだことになる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circleNumDbPlain"/>
              <a:defRPr/>
            </a:pPr>
            <a:r>
              <a:rPr lang="ja-JP" altLang="en-US" dirty="0"/>
              <a:t>使用するページ数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circleNumDbPlain"/>
              <a:defRPr/>
            </a:pPr>
            <a:r>
              <a:rPr lang="ja-JP" altLang="en-US" dirty="0"/>
              <a:t>そこで書く内容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dirty="0"/>
              <a:t>箇条書きにするとよい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circleNumDbPlain"/>
              <a:defRPr/>
            </a:pPr>
            <a:r>
              <a:rPr lang="ja-JP" altLang="en-US" dirty="0"/>
              <a:t>そこで使う図と表</a:t>
            </a:r>
          </a:p>
        </p:txBody>
      </p:sp>
      <p:sp>
        <p:nvSpPr>
          <p:cNvPr id="14340" name="スライド番号プレースホルダー 3">
            <a:extLst>
              <a:ext uri="{FF2B5EF4-FFF2-40B4-BE49-F238E27FC236}">
                <a16:creationId xmlns:a16="http://schemas.microsoft.com/office/drawing/2014/main" id="{478F5A9B-286E-F4C5-3C30-911566DD5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2F41C0-3D4A-45AB-B2DE-74DE4465640C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7764124-E8A6-8482-0A70-D64E38E68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章割のパターン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9CEDDF1-11FA-6D48-9871-983C282D78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476375"/>
            <a:ext cx="10515600" cy="5257800"/>
          </a:xfrm>
        </p:spPr>
        <p:txBody>
          <a:bodyPr/>
          <a:lstStyle/>
          <a:p>
            <a:pPr eaLnBrk="1" hangingPunct="1"/>
            <a:r>
              <a:rPr lang="ja-JP" altLang="en-US" sz="3200"/>
              <a:t>基本パターンを大切にしよう</a:t>
            </a:r>
          </a:p>
          <a:p>
            <a:pPr lvl="1" eaLnBrk="1" hangingPunct="1"/>
            <a:r>
              <a:rPr lang="en-US" altLang="ja-JP" sz="2800"/>
              <a:t>1</a:t>
            </a:r>
            <a:r>
              <a:rPr lang="ja-JP" altLang="en-US" sz="2800"/>
              <a:t>章がはじめに</a:t>
            </a:r>
            <a:r>
              <a:rPr lang="en-US" altLang="ja-JP" sz="2800"/>
              <a:t>(Why)</a:t>
            </a:r>
            <a:endParaRPr lang="ja-JP" altLang="en-US" sz="2800"/>
          </a:p>
          <a:p>
            <a:pPr lvl="1" eaLnBrk="1" hangingPunct="1"/>
            <a:r>
              <a:rPr lang="en-US" altLang="ja-JP" sz="2800"/>
              <a:t>2</a:t>
            </a:r>
            <a:r>
              <a:rPr lang="ja-JP" altLang="en-US" sz="2800"/>
              <a:t>章が背景</a:t>
            </a:r>
            <a:r>
              <a:rPr lang="en-US" altLang="ja-JP" sz="2800"/>
              <a:t>(</a:t>
            </a:r>
            <a:r>
              <a:rPr lang="ja-JP" altLang="en-US" sz="2800"/>
              <a:t>前提としている事柄</a:t>
            </a:r>
            <a:r>
              <a:rPr lang="en-US" altLang="ja-JP" sz="2800"/>
              <a:t>)</a:t>
            </a:r>
            <a:endParaRPr lang="ja-JP" altLang="en-US" sz="2800"/>
          </a:p>
          <a:p>
            <a:pPr lvl="1" eaLnBrk="1" hangingPunct="1"/>
            <a:r>
              <a:rPr lang="en-US" altLang="ja-JP" sz="2800"/>
              <a:t>3</a:t>
            </a:r>
            <a:r>
              <a:rPr lang="ja-JP" altLang="en-US" sz="2800"/>
              <a:t>章を手法</a:t>
            </a:r>
            <a:r>
              <a:rPr lang="en-US" altLang="ja-JP" sz="2800"/>
              <a:t>(What)</a:t>
            </a:r>
            <a:r>
              <a:rPr lang="ja-JP" altLang="en-US" sz="2800"/>
              <a:t>とその実現方法</a:t>
            </a:r>
            <a:r>
              <a:rPr lang="en-US" altLang="ja-JP" sz="2800"/>
              <a:t>(How)</a:t>
            </a:r>
            <a:endParaRPr lang="ja-JP" altLang="en-US" sz="2800"/>
          </a:p>
          <a:p>
            <a:pPr lvl="1" eaLnBrk="1" hangingPunct="1"/>
            <a:r>
              <a:rPr lang="en-US" altLang="ja-JP" sz="2800"/>
              <a:t>4</a:t>
            </a:r>
            <a:r>
              <a:rPr lang="ja-JP" altLang="en-US" sz="2800"/>
              <a:t>章を実験と結果</a:t>
            </a:r>
            <a:r>
              <a:rPr lang="en-US" altLang="ja-JP" sz="2800"/>
              <a:t>(Result)</a:t>
            </a:r>
            <a:endParaRPr lang="ja-JP" altLang="en-US" sz="2800"/>
          </a:p>
          <a:p>
            <a:pPr lvl="1" eaLnBrk="1" hangingPunct="1"/>
            <a:r>
              <a:rPr lang="en-US" altLang="ja-JP" sz="2800"/>
              <a:t>5</a:t>
            </a:r>
            <a:r>
              <a:rPr lang="ja-JP" altLang="en-US" sz="2800"/>
              <a:t>章を考察とご利益</a:t>
            </a:r>
            <a:r>
              <a:rPr lang="en-US" altLang="ja-JP" sz="2800"/>
              <a:t>(Discussion and Implication)</a:t>
            </a:r>
          </a:p>
          <a:p>
            <a:pPr lvl="1" eaLnBrk="1" hangingPunct="1"/>
            <a:r>
              <a:rPr lang="en-US" altLang="ja-JP" sz="2800"/>
              <a:t>6</a:t>
            </a:r>
            <a:r>
              <a:rPr lang="ja-JP" altLang="en-US" sz="2800"/>
              <a:t>章がおわりに</a:t>
            </a:r>
          </a:p>
          <a:p>
            <a:pPr eaLnBrk="1" hangingPunct="1"/>
            <a:r>
              <a:rPr lang="en-US" altLang="ja-JP" sz="3200"/>
              <a:t>What</a:t>
            </a:r>
            <a:r>
              <a:rPr lang="ja-JP" altLang="en-US" sz="3200"/>
              <a:t>を詳述し，</a:t>
            </a:r>
            <a:r>
              <a:rPr lang="en-US" altLang="ja-JP" sz="3200"/>
              <a:t>How</a:t>
            </a:r>
            <a:r>
              <a:rPr lang="ja-JP" altLang="en-US" sz="3200"/>
              <a:t>を簡潔に</a:t>
            </a:r>
            <a:endParaRPr lang="en-US" altLang="ja-JP" sz="3200"/>
          </a:p>
          <a:p>
            <a:pPr lvl="1" eaLnBrk="1" hangingPunct="1"/>
            <a:r>
              <a:rPr lang="ja-JP" altLang="en-US" sz="2800"/>
              <a:t>手法を書くと実現法が自明な場合は、</a:t>
            </a:r>
            <a:r>
              <a:rPr lang="en-US" altLang="ja-JP" sz="2800"/>
              <a:t>How</a:t>
            </a:r>
            <a:r>
              <a:rPr lang="ja-JP" altLang="en-US" sz="2800"/>
              <a:t>を</a:t>
            </a:r>
            <a:r>
              <a:rPr lang="en-US" altLang="ja-JP" sz="2800"/>
              <a:t>3</a:t>
            </a:r>
            <a:r>
              <a:rPr lang="ja-JP" altLang="en-US" sz="2800"/>
              <a:t>章の中へ</a:t>
            </a:r>
          </a:p>
          <a:p>
            <a:pPr lvl="1" eaLnBrk="1" hangingPunct="1"/>
            <a:r>
              <a:rPr lang="en-US" altLang="ja-JP" sz="2800"/>
              <a:t>AI</a:t>
            </a:r>
            <a:r>
              <a:rPr lang="ja-JP" altLang="en-US" sz="2800"/>
              <a:t>を使うと、</a:t>
            </a:r>
            <a:r>
              <a:rPr lang="en-US" altLang="ja-JP" sz="2800"/>
              <a:t>How</a:t>
            </a:r>
            <a:r>
              <a:rPr lang="ja-JP" altLang="en-US" sz="2800"/>
              <a:t>はライブラリがやってくれるので、</a:t>
            </a:r>
            <a:br>
              <a:rPr lang="en-US" altLang="ja-JP" sz="2800"/>
            </a:br>
            <a:r>
              <a:rPr lang="ja-JP" altLang="en-US" sz="2800"/>
              <a:t>ほとんどの論文で</a:t>
            </a:r>
            <a:r>
              <a:rPr lang="en-US" altLang="ja-JP" sz="2800"/>
              <a:t>How</a:t>
            </a:r>
            <a:r>
              <a:rPr lang="ja-JP" altLang="en-US" sz="2800"/>
              <a:t>は使う機械学習法を</a:t>
            </a:r>
            <a:r>
              <a:rPr lang="en-US" altLang="ja-JP" sz="2800"/>
              <a:t>3</a:t>
            </a:r>
            <a:r>
              <a:rPr lang="ja-JP" altLang="en-US" sz="2800"/>
              <a:t>章で挙げるのみ。</a:t>
            </a:r>
          </a:p>
          <a:p>
            <a:pPr eaLnBrk="1" hangingPunct="1"/>
            <a:endParaRPr lang="en-US" altLang="ja-JP" sz="3200"/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id="{9BE08539-7B0A-E745-4947-A87CB7A0E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A87549-9DAA-4B6A-8633-452179EFAB24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46DFFA-0032-03F4-13CF-009CD5761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力点を置くべき章</a:t>
            </a:r>
          </a:p>
        </p:txBody>
      </p:sp>
      <p:pic>
        <p:nvPicPr>
          <p:cNvPr id="16387" name="図 4">
            <a:extLst>
              <a:ext uri="{FF2B5EF4-FFF2-40B4-BE49-F238E27FC236}">
                <a16:creationId xmlns:a16="http://schemas.microsoft.com/office/drawing/2014/main" id="{5F61728C-CA84-38D6-DAB3-4E5A6ABE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14445" r="5725" b="2222"/>
          <a:stretch>
            <a:fillRect/>
          </a:stretch>
        </p:blipFill>
        <p:spPr bwMode="auto">
          <a:xfrm>
            <a:off x="7162800" y="-38100"/>
            <a:ext cx="48768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スライド番号プレースホルダー 5">
            <a:extLst>
              <a:ext uri="{FF2B5EF4-FFF2-40B4-BE49-F238E27FC236}">
                <a16:creationId xmlns:a16="http://schemas.microsoft.com/office/drawing/2014/main" id="{0C1A687C-07C1-B5DD-1F38-2459909B0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83297C-7BEA-4F1E-8C52-7FAD3205A095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4FAF6C02-0D63-5A9D-3538-39D502383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086600" cy="4895850"/>
          </a:xfrm>
        </p:spPr>
        <p:txBody>
          <a:bodyPr/>
          <a:lstStyle/>
          <a:p>
            <a:pPr eaLnBrk="1" hangingPunct="1"/>
            <a:r>
              <a:rPr lang="ja-JP" altLang="en-US" sz="3200" dirty="0"/>
              <a:t>当然、</a:t>
            </a:r>
            <a:r>
              <a:rPr lang="en-US" altLang="ja-JP" sz="3200" dirty="0"/>
              <a:t>What</a:t>
            </a:r>
            <a:r>
              <a:rPr lang="ja-JP" altLang="en-US" sz="3200" dirty="0"/>
              <a:t>がメイン</a:t>
            </a:r>
          </a:p>
          <a:p>
            <a:pPr lvl="1" eaLnBrk="1" hangingPunct="1"/>
            <a:r>
              <a:rPr lang="ja-JP" altLang="en-US" sz="2800" dirty="0"/>
              <a:t>論文で評価されるのは、</a:t>
            </a:r>
            <a:br>
              <a:rPr lang="en-US" altLang="ja-JP" sz="2800" dirty="0"/>
            </a:br>
            <a:r>
              <a:rPr lang="ja-JP" altLang="en-US" sz="2800" dirty="0"/>
              <a:t>提案する手法やモデル</a:t>
            </a:r>
            <a:endParaRPr lang="en-US" altLang="ja-JP" sz="2800" dirty="0"/>
          </a:p>
          <a:p>
            <a:pPr lvl="1" eaLnBrk="1" hangingPunct="1"/>
            <a:r>
              <a:rPr lang="ja-JP" altLang="en-US" sz="2800" dirty="0"/>
              <a:t>ここを</a:t>
            </a:r>
            <a:r>
              <a:rPr lang="ja-JP" altLang="en-US" sz="2800" dirty="0">
                <a:solidFill>
                  <a:srgbClr val="FF0000"/>
                </a:solidFill>
              </a:rPr>
              <a:t>数式</a:t>
            </a:r>
            <a:r>
              <a:rPr lang="ja-JP" altLang="en-US" sz="2800" dirty="0"/>
              <a:t>を使って書くと</a:t>
            </a:r>
            <a:br>
              <a:rPr lang="en-US" altLang="ja-JP" sz="2800" dirty="0"/>
            </a:br>
            <a:r>
              <a:rPr lang="ja-JP" altLang="en-US" sz="2800" dirty="0"/>
              <a:t>かっこよく、かつ、通りやすくなる。</a:t>
            </a:r>
          </a:p>
          <a:p>
            <a:pPr eaLnBrk="1" hangingPunct="1"/>
            <a:r>
              <a:rPr lang="ja-JP" altLang="en-US" sz="3200" dirty="0"/>
              <a:t>苦労した実装</a:t>
            </a:r>
            <a:r>
              <a:rPr lang="en-US" altLang="ja-JP" sz="3200" dirty="0"/>
              <a:t>(How)</a:t>
            </a:r>
            <a:r>
              <a:rPr lang="ja-JP" altLang="en-US" sz="3200" dirty="0"/>
              <a:t> は多くなりがち</a:t>
            </a:r>
            <a:br>
              <a:rPr lang="en-US" altLang="ja-JP" sz="3200" dirty="0"/>
            </a:br>
            <a:r>
              <a:rPr lang="ja-JP" altLang="en-US" sz="3200" dirty="0"/>
              <a:t>ここは思い切ってばっさり切る．</a:t>
            </a:r>
          </a:p>
          <a:p>
            <a:pPr eaLnBrk="1" hangingPunct="1"/>
            <a:r>
              <a:rPr lang="ja-JP" altLang="en-US" sz="3200" dirty="0"/>
              <a:t>読者が提案手法に興味を持ったら，つぎに興味を持つのは，結果</a:t>
            </a:r>
            <a:r>
              <a:rPr lang="en-US" altLang="ja-JP" sz="3200" dirty="0"/>
              <a:t>(Result)</a:t>
            </a:r>
            <a:r>
              <a:rPr lang="ja-JP" altLang="en-US" sz="3200" dirty="0"/>
              <a:t> 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F4EC132-8617-67A6-9476-7AEBDD7B1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では、例を使って演習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7C6E546-5E55-A63B-594A-2D5097AE01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3200"/>
              <a:t>以下のアイデアを論文にする。</a:t>
            </a:r>
          </a:p>
          <a:p>
            <a:pPr lvl="1" eaLnBrk="1" hangingPunct="1"/>
            <a:r>
              <a:rPr lang="ja-JP" altLang="en-US" sz="2800"/>
              <a:t>「訪問しているホームページから人間の興味を推定する」</a:t>
            </a:r>
          </a:p>
          <a:p>
            <a:pPr eaLnBrk="1" hangingPunct="1"/>
            <a:r>
              <a:rPr lang="ja-JP" altLang="en-US" sz="3200"/>
              <a:t>このアイデアで論文を書く場合の章割をしてみる。</a:t>
            </a:r>
          </a:p>
          <a:p>
            <a:pPr eaLnBrk="1" hangingPunct="1"/>
            <a:r>
              <a:rPr lang="ja-JP" altLang="en-US" sz="3200"/>
              <a:t>まずは、アイデアをもう少し説明すると</a:t>
            </a:r>
            <a:r>
              <a:rPr lang="en-US" altLang="ja-JP" sz="3200">
                <a:latin typeface="Arial" panose="020B0604020202020204" pitchFamily="34" charset="0"/>
              </a:rPr>
              <a:t>…</a:t>
            </a:r>
            <a:r>
              <a:rPr lang="en-US" altLang="ja-JP" sz="3200"/>
              <a:t>.</a:t>
            </a:r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96EE448C-0BFC-46BF-9811-9F6389F87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032F7E-2D35-4466-AF1B-C0626197B94B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883988-802C-163D-2C33-58A898381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/>
              <a:t>閲覧ページからユーザの興味を推定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A356021F-48A3-7F47-AC7A-8F95A3F1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87438"/>
            <a:ext cx="62484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Oval 4">
            <a:extLst>
              <a:ext uri="{FF2B5EF4-FFF2-40B4-BE49-F238E27FC236}">
                <a16:creationId xmlns:a16="http://schemas.microsoft.com/office/drawing/2014/main" id="{F9EBAEC4-43E5-79A4-65F3-65A32383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8000"/>
            <a:ext cx="609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1800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id="{154C97B4-31FA-D3B1-A5CD-E7616D32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609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1800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B27CE59D-0531-67DC-0D34-97D317CD4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28A13E91-600C-5FEC-DC39-40598ACE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191000"/>
            <a:ext cx="900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クリック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AF78A207-4D27-BA56-E228-169928E8F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905000"/>
            <a:ext cx="3505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ACE3A824-2594-48B0-5378-9A5F503097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905000"/>
            <a:ext cx="3505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757C77AD-6544-A42A-F064-9E5EB2DC6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25" y="1622425"/>
            <a:ext cx="1076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アパート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探しに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特有な語</a:t>
            </a:r>
          </a:p>
        </p:txBody>
      </p:sp>
      <p:sp>
        <p:nvSpPr>
          <p:cNvPr id="18443" name="スライド番号プレースホルダー 3">
            <a:extLst>
              <a:ext uri="{FF2B5EF4-FFF2-40B4-BE49-F238E27FC236}">
                <a16:creationId xmlns:a16="http://schemas.microsoft.com/office/drawing/2014/main" id="{E57D0466-2FDD-9532-EC3E-41BA9AFAB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093351-7A2C-4AE4-9C82-EA81ACA13B08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1824E84-81E5-1198-F702-4D5FB932D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２つの指標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5FA163A-B0B8-4263-93D5-22F4F280AC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pPr eaLnBrk="1" hangingPunct="1"/>
            <a:r>
              <a:rPr kumimoji="0" lang="ja-JP" altLang="en-US"/>
              <a:t>訪</a:t>
            </a:r>
            <a:r>
              <a:rPr lang="ja-JP" altLang="en-US"/>
              <a:t>問ページ自体が、ユーザの興味を表現</a:t>
            </a:r>
          </a:p>
          <a:p>
            <a:pPr lvl="1" eaLnBrk="1" hangingPunct="1"/>
            <a:r>
              <a:rPr lang="ja-JP" altLang="en-US"/>
              <a:t>訪問したページ全体を見渡して、どのような分野に属する単語が多いか？</a:t>
            </a:r>
          </a:p>
          <a:p>
            <a:pPr lvl="1" eaLnBrk="1" hangingPunct="1"/>
            <a:r>
              <a:rPr lang="ja-JP" altLang="en-US"/>
              <a:t>一般的な「分野」を作り、それに属する語を数える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kumimoji="0" lang="ja-JP" altLang="en-US"/>
          </a:p>
          <a:p>
            <a:pPr eaLnBrk="1" hangingPunct="1"/>
            <a:r>
              <a:rPr lang="ja-JP" altLang="en-US"/>
              <a:t>リンクをクリックしてページに飛んだとき</a:t>
            </a:r>
          </a:p>
          <a:p>
            <a:pPr lvl="1" eaLnBrk="1" hangingPunct="1"/>
            <a:r>
              <a:rPr lang="ja-JP" altLang="en-US"/>
              <a:t>そのリンク上に書かれた単語はユーザのその時点での興味を色濃く表現</a:t>
            </a:r>
          </a:p>
          <a:p>
            <a:pPr lvl="1" eaLnBrk="1" hangingPunct="1"/>
            <a:r>
              <a:rPr lang="ja-JP" altLang="en-US"/>
              <a:t>流行り廃りがあると考えられる。</a:t>
            </a:r>
          </a:p>
          <a:p>
            <a:pPr eaLnBrk="1" hangingPunct="1"/>
            <a:endParaRPr lang="ja-JP" altLang="en-US"/>
          </a:p>
          <a:p>
            <a:pPr eaLnBrk="1" hangingPunct="1"/>
            <a:endParaRPr lang="en-US" altLang="ja-JP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3BBB6DF-4FFB-8043-21E3-760A35B8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3" y="3048000"/>
            <a:ext cx="1633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ジャンル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FC3A3FF1-E7FB-606D-425C-83134D169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49813"/>
            <a:ext cx="128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ターム</a:t>
            </a:r>
          </a:p>
        </p:txBody>
      </p:sp>
      <p:sp>
        <p:nvSpPr>
          <p:cNvPr id="19462" name="スライド番号プレースホルダー 3">
            <a:extLst>
              <a:ext uri="{FF2B5EF4-FFF2-40B4-BE49-F238E27FC236}">
                <a16:creationId xmlns:a16="http://schemas.microsoft.com/office/drawing/2014/main" id="{3566C255-2D53-D92C-29D2-C505CB0BE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58CD9E-CB55-4EB6-A1D2-2A10A31A6383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BEAA42-2F52-9583-1199-DC0AF696C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pPr eaLnBrk="1" hangingPunct="1"/>
            <a:r>
              <a:rPr lang="ja-JP" altLang="en-US" sz="4000"/>
              <a:t>ジャンルは</a:t>
            </a:r>
            <a:r>
              <a:rPr lang="en-US" altLang="ja-JP" sz="4000"/>
              <a:t>Yahoo</a:t>
            </a:r>
            <a:r>
              <a:rPr lang="ja-JP" altLang="en-US" sz="4000"/>
              <a:t>のトップページから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2F203742-4E7F-362F-20B7-EE9448C9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219200"/>
            <a:ext cx="613886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C419DECC-581F-051E-2322-C10D1E7BA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4D4C629-8A30-4141-A80D-B96FC5C9C219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C45FA2-8F0D-902A-F2B5-67D1B5CF4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ジャンルとタームの特性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EF3C7B-C5A8-6E90-1B22-69B858191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3200"/>
              <a:t>ジャンル</a:t>
            </a:r>
          </a:p>
          <a:p>
            <a:pPr lvl="1" eaLnBrk="1" hangingPunct="1"/>
            <a:r>
              <a:rPr lang="ja-JP" altLang="en-US" sz="2800"/>
              <a:t>すべての人に共通</a:t>
            </a:r>
          </a:p>
          <a:p>
            <a:pPr lvl="1" eaLnBrk="1" hangingPunct="1"/>
            <a:r>
              <a:rPr lang="ja-JP" altLang="en-US" sz="2800"/>
              <a:t>興味の持続期間は長いと考えれる</a:t>
            </a:r>
          </a:p>
          <a:p>
            <a:pPr lvl="1" eaLnBrk="1" hangingPunct="1"/>
            <a:r>
              <a:rPr lang="ja-JP" altLang="en-US" sz="2800"/>
              <a:t>興味を表す強さとしては弱い</a:t>
            </a:r>
          </a:p>
          <a:p>
            <a:pPr eaLnBrk="1" hangingPunct="1"/>
            <a:r>
              <a:rPr lang="ja-JP" altLang="en-US" sz="3200"/>
              <a:t>ターム</a:t>
            </a:r>
          </a:p>
          <a:p>
            <a:pPr lvl="1" eaLnBrk="1" hangingPunct="1"/>
            <a:r>
              <a:rPr lang="ja-JP" altLang="en-US" sz="2800"/>
              <a:t>そのときの興味を強く表している可能性が高い</a:t>
            </a:r>
          </a:p>
          <a:p>
            <a:pPr lvl="1" eaLnBrk="1" hangingPunct="1"/>
            <a:r>
              <a:rPr kumimoji="0" lang="ja-JP" altLang="en-US" sz="2800"/>
              <a:t>持続期間は短い</a:t>
            </a:r>
          </a:p>
          <a:p>
            <a:pPr lvl="1" eaLnBrk="1" hangingPunct="1"/>
            <a:r>
              <a:rPr lang="ja-JP" altLang="en-US" sz="2800"/>
              <a:t>ジャンルに変換する必要あり</a:t>
            </a:r>
            <a:endParaRPr kumimoji="0" lang="ja-JP" altLang="en-US" sz="2800"/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:a16="http://schemas.microsoft.com/office/drawing/2014/main" id="{74BCBB57-C25C-8AC0-06CD-A1BFFDD53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6000004-5DB5-4034-A8A7-1645E85276BD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6A21B27-F5BD-FAA0-D9C2-487A86879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興味をベクトルで表現</a:t>
            </a: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09B7C6A3-90D6-B602-3CB5-2BCBBBA4B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362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6A883532-64EE-E6AF-FDB7-AB72A8EF9F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733800"/>
            <a:ext cx="2057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264299A3-91CA-5A44-0BBE-7035E955A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51025"/>
            <a:ext cx="800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グルメ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56EB02D1-6609-2AE7-FA91-9525117EC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ショッピング</a:t>
            </a:r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3B9F2158-0A54-F485-9136-C696922A28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51054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6E9BFABB-8877-81CB-CA69-366DCE6A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資格取得</a:t>
            </a:r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FB62B733-836D-0459-DB4C-354A477AD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2BF8660C-F48B-82D9-2A8F-D956AACD95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4290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39F998D3-11F1-90D9-5DFD-E2CF310CD0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2766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0EA6A51D-BEBF-B80A-E81B-A02D3CC93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A18B5DBE-C904-848D-5307-AEE963F43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114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B0245490-E42C-F723-3C0D-C999D8373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76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2D247060-B6B4-685F-FEF2-C1311B5A39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724400"/>
            <a:ext cx="914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C69501C6-34CD-6823-AA6F-A648C1DF00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267200"/>
            <a:ext cx="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A9821638-47A6-EF8A-D6BE-001E4F603D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5410200"/>
            <a:ext cx="381000" cy="152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316702B2-F4C2-CFE0-04A6-38DA0842C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276600"/>
            <a:ext cx="533400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3" name="Line 19">
            <a:extLst>
              <a:ext uri="{FF2B5EF4-FFF2-40B4-BE49-F238E27FC236}">
                <a16:creationId xmlns:a16="http://schemas.microsoft.com/office/drawing/2014/main" id="{C8960978-A6F6-29FD-5F9D-84AE7635D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562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4" name="Text Box 20">
            <a:extLst>
              <a:ext uri="{FF2B5EF4-FFF2-40B4-BE49-F238E27FC236}">
                <a16:creationId xmlns:a16="http://schemas.microsoft.com/office/drawing/2014/main" id="{32BC79AC-CE27-6437-3013-3207A92E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66102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時間軸</a:t>
            </a:r>
          </a:p>
        </p:txBody>
      </p:sp>
      <p:grpSp>
        <p:nvGrpSpPr>
          <p:cNvPr id="36885" name="Group 21">
            <a:extLst>
              <a:ext uri="{FF2B5EF4-FFF2-40B4-BE49-F238E27FC236}">
                <a16:creationId xmlns:a16="http://schemas.microsoft.com/office/drawing/2014/main" id="{85E59863-5BD4-0445-ED6F-1AF4A228753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276600"/>
            <a:ext cx="3886200" cy="2286000"/>
            <a:chOff x="1680" y="2064"/>
            <a:chExt cx="2448" cy="1440"/>
          </a:xfrm>
        </p:grpSpPr>
        <p:sp>
          <p:nvSpPr>
            <p:cNvPr id="22553" name="Line 22">
              <a:extLst>
                <a:ext uri="{FF2B5EF4-FFF2-40B4-BE49-F238E27FC236}">
                  <a16:creationId xmlns:a16="http://schemas.microsoft.com/office/drawing/2014/main" id="{96F0CEE3-22AB-B4DB-F181-5BC552461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64"/>
              <a:ext cx="24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4" name="Line 23">
              <a:extLst>
                <a:ext uri="{FF2B5EF4-FFF2-40B4-BE49-F238E27FC236}">
                  <a16:creationId xmlns:a16="http://schemas.microsoft.com/office/drawing/2014/main" id="{0E4E56E7-739D-201C-37C7-20549A2A5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288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888" name="Text Box 24">
            <a:extLst>
              <a:ext uri="{FF2B5EF4-FFF2-40B4-BE49-F238E27FC236}">
                <a16:creationId xmlns:a16="http://schemas.microsoft.com/office/drawing/2014/main" id="{E9DBB358-3D29-9F27-66D8-3BFBF7A5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7432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60</a:t>
            </a:r>
            <a:r>
              <a:rPr lang="ja-JP" altLang="en-US" sz="18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日間持続</a:t>
            </a:r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0120C8E8-3532-EF46-4932-9D1A4513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05200"/>
            <a:ext cx="1438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t>興味ベクトル</a:t>
            </a:r>
          </a:p>
        </p:txBody>
      </p:sp>
      <p:sp>
        <p:nvSpPr>
          <p:cNvPr id="22552" name="スライド番号プレースホルダー 3">
            <a:extLst>
              <a:ext uri="{FF2B5EF4-FFF2-40B4-BE49-F238E27FC236}">
                <a16:creationId xmlns:a16="http://schemas.microsoft.com/office/drawing/2014/main" id="{D87C3E7C-285D-E186-CAEC-565560EAA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61700B-CCA5-48FB-A49A-E14971F5A5F9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36888" grpId="0"/>
      <p:bldP spid="368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75E5A6-1E5C-47EA-60D3-C1672E6E5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いろいろな興味ベクトルを積算</a:t>
            </a: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093D6E85-EA8D-CC2B-0286-224C8DEB3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362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57910D90-63AC-AC87-1178-7365A6A9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51025"/>
            <a:ext cx="800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グルメ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0CD82552-022B-68CC-F3F5-34940B162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66102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50" charset="-128"/>
              </a:rPr>
              <a:t>時間軸</a:t>
            </a:r>
          </a:p>
        </p:txBody>
      </p:sp>
      <p:sp>
        <p:nvSpPr>
          <p:cNvPr id="37894" name="Freeform 6">
            <a:extLst>
              <a:ext uri="{FF2B5EF4-FFF2-40B4-BE49-F238E27FC236}">
                <a16:creationId xmlns:a16="http://schemas.microsoft.com/office/drawing/2014/main" id="{05370025-BAB9-78A2-6C46-CA234724F8B2}"/>
              </a:ext>
            </a:extLst>
          </p:cNvPr>
          <p:cNvSpPr>
            <a:spLocks/>
          </p:cNvSpPr>
          <p:nvPr/>
        </p:nvSpPr>
        <p:spPr bwMode="auto">
          <a:xfrm>
            <a:off x="3657600" y="3357563"/>
            <a:ext cx="6019800" cy="1741487"/>
          </a:xfrm>
          <a:custGeom>
            <a:avLst/>
            <a:gdLst>
              <a:gd name="T0" fmla="*/ 0 w 3792"/>
              <a:gd name="T1" fmla="*/ 2147483646 h 1097"/>
              <a:gd name="T2" fmla="*/ 2147483646 w 3792"/>
              <a:gd name="T3" fmla="*/ 2147483646 h 1097"/>
              <a:gd name="T4" fmla="*/ 2147483646 w 3792"/>
              <a:gd name="T5" fmla="*/ 2147483646 h 1097"/>
              <a:gd name="T6" fmla="*/ 2147483646 w 3792"/>
              <a:gd name="T7" fmla="*/ 2147483646 h 1097"/>
              <a:gd name="T8" fmla="*/ 2147483646 w 3792"/>
              <a:gd name="T9" fmla="*/ 2147483646 h 1097"/>
              <a:gd name="T10" fmla="*/ 2147483646 w 3792"/>
              <a:gd name="T11" fmla="*/ 2147483646 h 1097"/>
              <a:gd name="T12" fmla="*/ 2147483646 w 3792"/>
              <a:gd name="T13" fmla="*/ 2147483646 h 1097"/>
              <a:gd name="T14" fmla="*/ 2147483646 w 3792"/>
              <a:gd name="T15" fmla="*/ 2147483646 h 1097"/>
              <a:gd name="T16" fmla="*/ 2147483646 w 3792"/>
              <a:gd name="T17" fmla="*/ 2147483646 h 1097"/>
              <a:gd name="T18" fmla="*/ 2147483646 w 3792"/>
              <a:gd name="T19" fmla="*/ 2147483646 h 1097"/>
              <a:gd name="T20" fmla="*/ 2147483646 w 3792"/>
              <a:gd name="T21" fmla="*/ 2147483646 h 10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92" h="1097">
                <a:moveTo>
                  <a:pt x="0" y="573"/>
                </a:moveTo>
                <a:cubicBezTo>
                  <a:pt x="49" y="570"/>
                  <a:pt x="177" y="585"/>
                  <a:pt x="292" y="556"/>
                </a:cubicBezTo>
                <a:cubicBezTo>
                  <a:pt x="407" y="527"/>
                  <a:pt x="582" y="451"/>
                  <a:pt x="693" y="398"/>
                </a:cubicBezTo>
                <a:cubicBezTo>
                  <a:pt x="804" y="345"/>
                  <a:pt x="840" y="300"/>
                  <a:pt x="960" y="237"/>
                </a:cubicBezTo>
                <a:cubicBezTo>
                  <a:pt x="1080" y="174"/>
                  <a:pt x="1251" y="44"/>
                  <a:pt x="1411" y="22"/>
                </a:cubicBezTo>
                <a:cubicBezTo>
                  <a:pt x="1571" y="0"/>
                  <a:pt x="1771" y="45"/>
                  <a:pt x="1920" y="106"/>
                </a:cubicBezTo>
                <a:cubicBezTo>
                  <a:pt x="2069" y="167"/>
                  <a:pt x="2161" y="271"/>
                  <a:pt x="2304" y="389"/>
                </a:cubicBezTo>
                <a:cubicBezTo>
                  <a:pt x="2447" y="507"/>
                  <a:pt x="2631" y="704"/>
                  <a:pt x="2780" y="815"/>
                </a:cubicBezTo>
                <a:cubicBezTo>
                  <a:pt x="2929" y="926"/>
                  <a:pt x="3084" y="1017"/>
                  <a:pt x="3197" y="1057"/>
                </a:cubicBezTo>
                <a:cubicBezTo>
                  <a:pt x="3310" y="1097"/>
                  <a:pt x="3357" y="1078"/>
                  <a:pt x="3456" y="1053"/>
                </a:cubicBezTo>
                <a:cubicBezTo>
                  <a:pt x="3555" y="1028"/>
                  <a:pt x="3672" y="957"/>
                  <a:pt x="3792" y="909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4FEC6851-E74F-649B-7C01-1E4906B3C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562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7896" name="Group 8">
            <a:extLst>
              <a:ext uri="{FF2B5EF4-FFF2-40B4-BE49-F238E27FC236}">
                <a16:creationId xmlns:a16="http://schemas.microsoft.com/office/drawing/2014/main" id="{94EBF823-1868-7BA2-5A97-72E0F3C00368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181600"/>
            <a:ext cx="5410200" cy="381000"/>
            <a:chOff x="1728" y="3264"/>
            <a:chExt cx="3408" cy="240"/>
          </a:xfrm>
        </p:grpSpPr>
        <p:sp>
          <p:nvSpPr>
            <p:cNvPr id="23569" name="Line 9">
              <a:extLst>
                <a:ext uri="{FF2B5EF4-FFF2-40B4-BE49-F238E27FC236}">
                  <a16:creationId xmlns:a16="http://schemas.microsoft.com/office/drawing/2014/main" id="{C99A931F-6B35-1406-A6D6-ED9DC2C93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3264"/>
              <a:ext cx="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0" name="Rectangle 10">
              <a:extLst>
                <a:ext uri="{FF2B5EF4-FFF2-40B4-BE49-F238E27FC236}">
                  <a16:creationId xmlns:a16="http://schemas.microsoft.com/office/drawing/2014/main" id="{4D2C6917-A07B-2813-3B4A-EFE742829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3408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ja-JP" altLang="en-US" sz="1800">
                <a:latin typeface="Tahoma" panose="020B060403050404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7899" name="Group 11">
            <a:extLst>
              <a:ext uri="{FF2B5EF4-FFF2-40B4-BE49-F238E27FC236}">
                <a16:creationId xmlns:a16="http://schemas.microsoft.com/office/drawing/2014/main" id="{C675E3D8-2D4D-EE21-0522-749ED311A31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029200"/>
            <a:ext cx="4800600" cy="533400"/>
            <a:chOff x="2112" y="3360"/>
            <a:chExt cx="3024" cy="336"/>
          </a:xfrm>
        </p:grpSpPr>
        <p:sp>
          <p:nvSpPr>
            <p:cNvPr id="23567" name="Line 12">
              <a:extLst>
                <a:ext uri="{FF2B5EF4-FFF2-40B4-BE49-F238E27FC236}">
                  <a16:creationId xmlns:a16="http://schemas.microsoft.com/office/drawing/2014/main" id="{25C65102-F8A0-4250-FD74-CDB30C02E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360"/>
              <a:ext cx="1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8" name="Rectangle 13">
              <a:extLst>
                <a:ext uri="{FF2B5EF4-FFF2-40B4-BE49-F238E27FC236}">
                  <a16:creationId xmlns:a16="http://schemas.microsoft.com/office/drawing/2014/main" id="{B4E3B152-F225-FF68-9B48-CC63205E9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360"/>
              <a:ext cx="3024" cy="3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ja-JP" altLang="en-US" sz="1800">
                <a:latin typeface="Tahoma" panose="020B060403050404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7902" name="Group 14">
            <a:extLst>
              <a:ext uri="{FF2B5EF4-FFF2-40B4-BE49-F238E27FC236}">
                <a16:creationId xmlns:a16="http://schemas.microsoft.com/office/drawing/2014/main" id="{AD9F5179-3261-3E8A-F51C-A00EE276EEE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267200"/>
            <a:ext cx="1066800" cy="1295400"/>
            <a:chOff x="432" y="2688"/>
            <a:chExt cx="672" cy="816"/>
          </a:xfrm>
        </p:grpSpPr>
        <p:sp>
          <p:nvSpPr>
            <p:cNvPr id="23565" name="Line 15">
              <a:extLst>
                <a:ext uri="{FF2B5EF4-FFF2-40B4-BE49-F238E27FC236}">
                  <a16:creationId xmlns:a16="http://schemas.microsoft.com/office/drawing/2014/main" id="{40927C8E-F663-CB29-62EC-55EE7DF72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2688"/>
              <a:ext cx="0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6" name="Rectangle 16">
              <a:extLst>
                <a:ext uri="{FF2B5EF4-FFF2-40B4-BE49-F238E27FC236}">
                  <a16:creationId xmlns:a16="http://schemas.microsoft.com/office/drawing/2014/main" id="{030AB911-7934-54C8-3C51-59FD632C6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688"/>
              <a:ext cx="672" cy="81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ja-JP" altLang="en-US" sz="1800">
                <a:latin typeface="Tahoma" panose="020B060403050404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7905" name="Text Box 17">
            <a:extLst>
              <a:ext uri="{FF2B5EF4-FFF2-40B4-BE49-F238E27FC236}">
                <a16:creationId xmlns:a16="http://schemas.microsoft.com/office/drawing/2014/main" id="{5FEC5E48-B8A8-E862-7DE2-BBCDC2E81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2559050"/>
            <a:ext cx="3970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50" charset="-128"/>
              </a:rPr>
              <a:t>興味の移ろいを表現可能</a:t>
            </a:r>
          </a:p>
        </p:txBody>
      </p:sp>
      <p:sp>
        <p:nvSpPr>
          <p:cNvPr id="23564" name="スライド番号プレースホルダー 3">
            <a:extLst>
              <a:ext uri="{FF2B5EF4-FFF2-40B4-BE49-F238E27FC236}">
                <a16:creationId xmlns:a16="http://schemas.microsoft.com/office/drawing/2014/main" id="{29574264-1DBC-1E3F-8BDF-C62882B80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93B073-9CBF-4E31-9062-536482DC4957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1CF55A-E61A-ADAD-0423-595301F5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論文とは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3C307F0-5E49-00D6-FB74-2E1189970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10515600" cy="4652963"/>
          </a:xfrm>
        </p:spPr>
        <p:txBody>
          <a:bodyPr/>
          <a:lstStyle/>
          <a:p>
            <a:pPr eaLnBrk="1" hangingPunct="1"/>
            <a:r>
              <a:rPr lang="ja-JP" altLang="en-US" sz="2400" dirty="0"/>
              <a:t>自らが考え出したアイデアを他者に理論的にアピールするもの</a:t>
            </a:r>
          </a:p>
          <a:p>
            <a:pPr eaLnBrk="1" hangingPunct="1"/>
            <a:r>
              <a:rPr lang="ja-JP" altLang="en-US" sz="2400" dirty="0"/>
              <a:t>「何が新しいか」が論文の本質</a:t>
            </a:r>
          </a:p>
          <a:p>
            <a:pPr eaLnBrk="1" hangingPunct="1"/>
            <a:r>
              <a:rPr lang="ja-JP" altLang="en-US" sz="2400" dirty="0"/>
              <a:t>「論理の文」でなければならない</a:t>
            </a:r>
          </a:p>
          <a:p>
            <a:pPr lvl="1" eaLnBrk="1" hangingPunct="1"/>
            <a:r>
              <a:rPr lang="ja-JP" altLang="en-US" sz="2000" dirty="0"/>
              <a:t>だれもが納得する根拠ゆえの結論を示す．独りよがりの日記ではない</a:t>
            </a:r>
            <a:endParaRPr lang="en-US" altLang="ja-JP" sz="2000" dirty="0"/>
          </a:p>
          <a:p>
            <a:pPr lvl="1" eaLnBrk="1" hangingPunct="1"/>
            <a:r>
              <a:rPr lang="ja-JP" altLang="en-US" sz="2000" dirty="0"/>
              <a:t>幾何の証明だと思えばよい</a:t>
            </a:r>
            <a:endParaRPr lang="en-US" altLang="ja-JP" sz="2000" dirty="0"/>
          </a:p>
          <a:p>
            <a:r>
              <a:rPr lang="ja-JP" altLang="en-US" sz="2400" dirty="0"/>
              <a:t>何を書くか</a:t>
            </a:r>
            <a:endParaRPr lang="en-US" altLang="ja-JP" sz="2400" dirty="0"/>
          </a:p>
          <a:p>
            <a:pPr lvl="1"/>
            <a:r>
              <a:rPr lang="en-US" altLang="ja-JP" sz="2000" dirty="0"/>
              <a:t>Storyboard</a:t>
            </a:r>
            <a:r>
              <a:rPr lang="ja-JP" altLang="en-US" sz="2000" dirty="0"/>
              <a:t>を確定</a:t>
            </a:r>
            <a:endParaRPr lang="en-US" altLang="ja-JP" sz="2000" dirty="0"/>
          </a:p>
          <a:p>
            <a:pPr lvl="1"/>
            <a:r>
              <a:rPr lang="ja-JP" altLang="en-US" sz="2000" dirty="0"/>
              <a:t>客観的事実であるデータを揃える</a:t>
            </a:r>
            <a:endParaRPr lang="en-US" altLang="ja-JP" sz="2000" dirty="0"/>
          </a:p>
          <a:p>
            <a:pPr lvl="1"/>
            <a:r>
              <a:rPr lang="ja-JP" altLang="en-US" sz="2000" dirty="0"/>
              <a:t>論文で使う図，グラフ，表を準備する</a:t>
            </a:r>
            <a:endParaRPr lang="en-US" altLang="ja-JP" sz="2000" dirty="0"/>
          </a:p>
          <a:p>
            <a:r>
              <a:rPr lang="ja-JP" altLang="ja-JP" sz="2400" dirty="0"/>
              <a:t>論文の構成方法を決定する</a:t>
            </a:r>
            <a:endParaRPr lang="en-US" altLang="ja-JP" sz="2400" dirty="0"/>
          </a:p>
          <a:p>
            <a:pPr lvl="1"/>
            <a:r>
              <a:rPr lang="ja-JP" altLang="en-US" sz="2000" dirty="0"/>
              <a:t>著者が書きたいことを書くのではなく</a:t>
            </a:r>
            <a:endParaRPr lang="en-US" altLang="ja-JP" sz="2000" dirty="0"/>
          </a:p>
          <a:p>
            <a:pPr lvl="1"/>
            <a:r>
              <a:rPr lang="ja-JP" altLang="en-US" sz="2000" dirty="0">
                <a:solidFill>
                  <a:srgbClr val="FF0000"/>
                </a:solidFill>
              </a:rPr>
              <a:t>読者が理解できる</a:t>
            </a:r>
            <a:r>
              <a:rPr lang="ja-JP" altLang="en-US" sz="2000" dirty="0"/>
              <a:t>ように構成する</a:t>
            </a:r>
            <a:endParaRPr lang="en-US" altLang="ja-JP" sz="20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ja-JP" altLang="en-US" sz="2400" dirty="0"/>
          </a:p>
          <a:p>
            <a:pPr eaLnBrk="1" hangingPunct="1"/>
            <a:endParaRPr lang="en-US" altLang="ja-JP" sz="2400" dirty="0"/>
          </a:p>
        </p:txBody>
      </p:sp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C384CF50-DCFA-5009-0E19-28AD35118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DE1366-736A-49F1-8C42-A80A0A1AC78B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FDAF7D09-4A22-9712-0D03-05E560AC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825625"/>
            <a:ext cx="249872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11A591A1-B9C1-2C1F-2AAF-2CA9DF1018A7}"/>
              </a:ext>
            </a:extLst>
          </p:cNvPr>
          <p:cNvSpPr/>
          <p:nvPr/>
        </p:nvSpPr>
        <p:spPr>
          <a:xfrm>
            <a:off x="8229600" y="1543050"/>
            <a:ext cx="3079750" cy="2560638"/>
          </a:xfrm>
          <a:prstGeom prst="wedgeEllipseCallout">
            <a:avLst>
              <a:gd name="adj1" fmla="val -76727"/>
              <a:gd name="adj2" fmla="val 717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0" name="タイトル 1">
            <a:extLst>
              <a:ext uri="{FF2B5EF4-FFF2-40B4-BE49-F238E27FC236}">
                <a16:creationId xmlns:a16="http://schemas.microsoft.com/office/drawing/2014/main" id="{0E4F7590-8A99-D4E3-6CDC-896C9761D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３章の初めに提案手法の全貌を示す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469A77-4EEA-938C-56C4-9A01DE151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543050"/>
            <a:ext cx="5035550" cy="5121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提案手法の概要を示す</a:t>
            </a:r>
            <a:r>
              <a:rPr lang="ja-JP" altLang="en-US" dirty="0"/>
              <a:t>勝負図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この図に全要素を盛り込む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要素数は３から５が適切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提案手法の説明が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章なら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手法の概要を説明する節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ここに手法概要図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１つ目の要素を説明する節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２つ目の要素を説明する節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：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0">
              <a:buFont typeface="Arial" panose="020B0604020202020204" pitchFamily="34" charset="0"/>
              <a:buNone/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と書くと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おさまり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全体のバランス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がよい</a:t>
            </a:r>
          </a:p>
          <a:p>
            <a:pPr lvl="1">
              <a:defRPr/>
            </a:pP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スライド番号プレースホルダー 3">
            <a:extLst>
              <a:ext uri="{FF2B5EF4-FFF2-40B4-BE49-F238E27FC236}">
                <a16:creationId xmlns:a16="http://schemas.microsoft.com/office/drawing/2014/main" id="{654E56E0-0B4B-2A09-2661-086FCED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0FE6C1-7305-45C5-87CA-3AE5B4E45309}" type="slidenum">
              <a:rPr lang="ja-JP" altLang="en-US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4583" name="図 7">
            <a:extLst>
              <a:ext uri="{FF2B5EF4-FFF2-40B4-BE49-F238E27FC236}">
                <a16:creationId xmlns:a16="http://schemas.microsoft.com/office/drawing/2014/main" id="{93A95D6A-298B-F8F8-41F9-23D1BF8B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725613"/>
            <a:ext cx="2498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94F1FD9-E65E-E0D3-7DAC-D81D693642C2}"/>
              </a:ext>
            </a:extLst>
          </p:cNvPr>
          <p:cNvCxnSpPr/>
          <p:nvPr/>
        </p:nvCxnSpPr>
        <p:spPr>
          <a:xfrm flipH="1">
            <a:off x="7848600" y="23622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図 11">
            <a:extLst>
              <a:ext uri="{FF2B5EF4-FFF2-40B4-BE49-F238E27FC236}">
                <a16:creationId xmlns:a16="http://schemas.microsoft.com/office/drawing/2014/main" id="{1B908C7B-4559-D1FE-0DE5-AA58CA15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957513"/>
            <a:ext cx="8493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1F381A9-B3CC-5FC7-CCC8-E79D0D7304FD}"/>
              </a:ext>
            </a:extLst>
          </p:cNvPr>
          <p:cNvCxnSpPr>
            <a:cxnSpLocks/>
          </p:cNvCxnSpPr>
          <p:nvPr/>
        </p:nvCxnSpPr>
        <p:spPr>
          <a:xfrm flipH="1" flipV="1">
            <a:off x="6589713" y="3160713"/>
            <a:ext cx="2478087" cy="18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7" name="グループ化 33">
            <a:extLst>
              <a:ext uri="{FF2B5EF4-FFF2-40B4-BE49-F238E27FC236}">
                <a16:creationId xmlns:a16="http://schemas.microsoft.com/office/drawing/2014/main" id="{A9368E06-C4E9-03CA-1145-B7CEB1B6316D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4216400"/>
            <a:ext cx="2116138" cy="1960563"/>
            <a:chOff x="2209800" y="2362200"/>
            <a:chExt cx="3046724" cy="3200400"/>
          </a:xfrm>
        </p:grpSpPr>
        <p:sp>
          <p:nvSpPr>
            <p:cNvPr id="24604" name="Line 3">
              <a:extLst>
                <a:ext uri="{FF2B5EF4-FFF2-40B4-BE49-F238E27FC236}">
                  <a16:creationId xmlns:a16="http://schemas.microsoft.com/office/drawing/2014/main" id="{8CE41B43-D20A-D5C7-BC9A-F35081EA9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2362200"/>
              <a:ext cx="0" cy="3200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05" name="Line 4">
              <a:extLst>
                <a:ext uri="{FF2B5EF4-FFF2-40B4-BE49-F238E27FC236}">
                  <a16:creationId xmlns:a16="http://schemas.microsoft.com/office/drawing/2014/main" id="{CE7E2F39-1EAA-902D-A916-24DFEC4A4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4114799"/>
              <a:ext cx="1598924" cy="1447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06" name="Line 7">
              <a:extLst>
                <a:ext uri="{FF2B5EF4-FFF2-40B4-BE49-F238E27FC236}">
                  <a16:creationId xmlns:a16="http://schemas.microsoft.com/office/drawing/2014/main" id="{D4DCA464-9FCD-1CD0-4587-9B45303C0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8400" y="5105400"/>
              <a:ext cx="12192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07" name="Line 9">
              <a:extLst>
                <a:ext uri="{FF2B5EF4-FFF2-40B4-BE49-F238E27FC236}">
                  <a16:creationId xmlns:a16="http://schemas.microsoft.com/office/drawing/2014/main" id="{8048EE9C-208B-A871-BCCE-C977C9CA9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429000"/>
              <a:ext cx="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08" name="Line 10">
              <a:extLst>
                <a:ext uri="{FF2B5EF4-FFF2-40B4-BE49-F238E27FC236}">
                  <a16:creationId xmlns:a16="http://schemas.microsoft.com/office/drawing/2014/main" id="{38A4C37C-D938-6CBF-6F0A-23E4036CA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7600" y="3429000"/>
              <a:ext cx="914400" cy="838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09" name="Line 11">
              <a:extLst>
                <a:ext uri="{FF2B5EF4-FFF2-40B4-BE49-F238E27FC236}">
                  <a16:creationId xmlns:a16="http://schemas.microsoft.com/office/drawing/2014/main" id="{95216089-BF4A-04B6-3378-449E01689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6600" y="3276600"/>
              <a:ext cx="914400" cy="838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0" name="Line 12">
              <a:extLst>
                <a:ext uri="{FF2B5EF4-FFF2-40B4-BE49-F238E27FC236}">
                  <a16:creationId xmlns:a16="http://schemas.microsoft.com/office/drawing/2014/main" id="{4BA4C3A5-BB16-5CF4-2B44-6C8AAFCFB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4191000"/>
              <a:ext cx="0" cy="1219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1" name="Line 13">
              <a:extLst>
                <a:ext uri="{FF2B5EF4-FFF2-40B4-BE49-F238E27FC236}">
                  <a16:creationId xmlns:a16="http://schemas.microsoft.com/office/drawing/2014/main" id="{D9C1FEE6-2AFA-3732-B4F4-E226A2928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4114800"/>
              <a:ext cx="3810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2" name="Line 14">
              <a:extLst>
                <a:ext uri="{FF2B5EF4-FFF2-40B4-BE49-F238E27FC236}">
                  <a16:creationId xmlns:a16="http://schemas.microsoft.com/office/drawing/2014/main" id="{BA857D9A-E6E7-9418-2EB7-15DEB8294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3276600"/>
              <a:ext cx="3810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3" name="Line 15">
              <a:extLst>
                <a:ext uri="{FF2B5EF4-FFF2-40B4-BE49-F238E27FC236}">
                  <a16:creationId xmlns:a16="http://schemas.microsoft.com/office/drawing/2014/main" id="{8A80E0DB-2C7A-EC00-B802-079307916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4724400"/>
              <a:ext cx="914400" cy="838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4" name="Line 16">
              <a:extLst>
                <a:ext uri="{FF2B5EF4-FFF2-40B4-BE49-F238E27FC236}">
                  <a16:creationId xmlns:a16="http://schemas.microsoft.com/office/drawing/2014/main" id="{F2BBB132-D1B9-7EE8-B3A1-F3E44CC75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4267200"/>
              <a:ext cx="0" cy="1295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5" name="Line 17">
              <a:extLst>
                <a:ext uri="{FF2B5EF4-FFF2-40B4-BE49-F238E27FC236}">
                  <a16:creationId xmlns:a16="http://schemas.microsoft.com/office/drawing/2014/main" id="{86787D09-C268-10A0-596F-E2F5316F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6600" y="5410200"/>
              <a:ext cx="381000" cy="15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6" name="Line 18">
              <a:extLst>
                <a:ext uri="{FF2B5EF4-FFF2-40B4-BE49-F238E27FC236}">
                  <a16:creationId xmlns:a16="http://schemas.microsoft.com/office/drawing/2014/main" id="{31EF6776-5A67-2EDE-5C43-4E4753715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3276600"/>
              <a:ext cx="533400" cy="22860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17" name="Text Box 25">
              <a:extLst>
                <a:ext uri="{FF2B5EF4-FFF2-40B4-BE49-F238E27FC236}">
                  <a16:creationId xmlns:a16="http://schemas.microsoft.com/office/drawing/2014/main" id="{678118EB-50F0-8929-2AFE-38C6CBE17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505201"/>
              <a:ext cx="1465972" cy="45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200" b="1">
                  <a:latin typeface="Tahoma" panose="020B0604030504040204" pitchFamily="34" charset="0"/>
                  <a:ea typeface="ＭＳ Ｐゴシック" panose="020B0600070205080204" pitchFamily="50" charset="-128"/>
                </a:rPr>
                <a:t>興味ベクトル</a:t>
              </a:r>
            </a:p>
          </p:txBody>
        </p:sp>
      </p:grpSp>
      <p:grpSp>
        <p:nvGrpSpPr>
          <p:cNvPr id="24588" name="グループ化 48">
            <a:extLst>
              <a:ext uri="{FF2B5EF4-FFF2-40B4-BE49-F238E27FC236}">
                <a16:creationId xmlns:a16="http://schemas.microsoft.com/office/drawing/2014/main" id="{2E013E2C-0808-9532-8B33-7869FFCE13DE}"/>
              </a:ext>
            </a:extLst>
          </p:cNvPr>
          <p:cNvGrpSpPr>
            <a:grpSpLocks/>
          </p:cNvGrpSpPr>
          <p:nvPr/>
        </p:nvGrpSpPr>
        <p:grpSpPr bwMode="auto">
          <a:xfrm>
            <a:off x="8375650" y="4252913"/>
            <a:ext cx="3521075" cy="2168525"/>
            <a:chOff x="3657600" y="2362200"/>
            <a:chExt cx="6311394" cy="3781769"/>
          </a:xfrm>
        </p:grpSpPr>
        <p:sp>
          <p:nvSpPr>
            <p:cNvPr id="24590" name="Line 3">
              <a:extLst>
                <a:ext uri="{FF2B5EF4-FFF2-40B4-BE49-F238E27FC236}">
                  <a16:creationId xmlns:a16="http://schemas.microsoft.com/office/drawing/2014/main" id="{F98FAF90-260B-A02A-AFFE-6499BF698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23622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1" name="Text Box 5">
              <a:extLst>
                <a:ext uri="{FF2B5EF4-FFF2-40B4-BE49-F238E27FC236}">
                  <a16:creationId xmlns:a16="http://schemas.microsoft.com/office/drawing/2014/main" id="{92F42E34-5A29-62C8-DD8A-39BC26078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6526" y="5661025"/>
              <a:ext cx="1158228" cy="482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200">
                  <a:latin typeface="Arial" panose="020B0604020202020204" pitchFamily="34" charset="0"/>
                  <a:ea typeface="ＭＳ Ｐゴシック" panose="020B0600070205080204" pitchFamily="50" charset="-128"/>
                </a:rPr>
                <a:t>時間軸</a:t>
              </a:r>
            </a:p>
          </p:txBody>
        </p:sp>
        <p:sp>
          <p:nvSpPr>
            <p:cNvPr id="24592" name="Freeform 6">
              <a:extLst>
                <a:ext uri="{FF2B5EF4-FFF2-40B4-BE49-F238E27FC236}">
                  <a16:creationId xmlns:a16="http://schemas.microsoft.com/office/drawing/2014/main" id="{482CBE6D-834B-650B-EBB9-48EFAB7D7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3357563"/>
              <a:ext cx="6019800" cy="1741487"/>
            </a:xfrm>
            <a:custGeom>
              <a:avLst/>
              <a:gdLst>
                <a:gd name="T0" fmla="*/ 0 w 3792"/>
                <a:gd name="T1" fmla="*/ 2147483646 h 1097"/>
                <a:gd name="T2" fmla="*/ 2147483646 w 3792"/>
                <a:gd name="T3" fmla="*/ 2147483646 h 1097"/>
                <a:gd name="T4" fmla="*/ 2147483646 w 3792"/>
                <a:gd name="T5" fmla="*/ 2147483646 h 1097"/>
                <a:gd name="T6" fmla="*/ 2147483646 w 3792"/>
                <a:gd name="T7" fmla="*/ 2147483646 h 1097"/>
                <a:gd name="T8" fmla="*/ 2147483646 w 3792"/>
                <a:gd name="T9" fmla="*/ 2147483646 h 1097"/>
                <a:gd name="T10" fmla="*/ 2147483646 w 3792"/>
                <a:gd name="T11" fmla="*/ 2147483646 h 1097"/>
                <a:gd name="T12" fmla="*/ 2147483646 w 3792"/>
                <a:gd name="T13" fmla="*/ 2147483646 h 1097"/>
                <a:gd name="T14" fmla="*/ 2147483646 w 3792"/>
                <a:gd name="T15" fmla="*/ 2147483646 h 1097"/>
                <a:gd name="T16" fmla="*/ 2147483646 w 3792"/>
                <a:gd name="T17" fmla="*/ 2147483646 h 1097"/>
                <a:gd name="T18" fmla="*/ 2147483646 w 3792"/>
                <a:gd name="T19" fmla="*/ 2147483646 h 1097"/>
                <a:gd name="T20" fmla="*/ 2147483646 w 3792"/>
                <a:gd name="T21" fmla="*/ 2147483646 h 10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92" h="1097">
                  <a:moveTo>
                    <a:pt x="0" y="573"/>
                  </a:moveTo>
                  <a:cubicBezTo>
                    <a:pt x="49" y="570"/>
                    <a:pt x="177" y="585"/>
                    <a:pt x="292" y="556"/>
                  </a:cubicBezTo>
                  <a:cubicBezTo>
                    <a:pt x="407" y="527"/>
                    <a:pt x="582" y="451"/>
                    <a:pt x="693" y="398"/>
                  </a:cubicBezTo>
                  <a:cubicBezTo>
                    <a:pt x="804" y="345"/>
                    <a:pt x="840" y="300"/>
                    <a:pt x="960" y="237"/>
                  </a:cubicBezTo>
                  <a:cubicBezTo>
                    <a:pt x="1080" y="174"/>
                    <a:pt x="1251" y="44"/>
                    <a:pt x="1411" y="22"/>
                  </a:cubicBezTo>
                  <a:cubicBezTo>
                    <a:pt x="1571" y="0"/>
                    <a:pt x="1771" y="45"/>
                    <a:pt x="1920" y="106"/>
                  </a:cubicBezTo>
                  <a:cubicBezTo>
                    <a:pt x="2069" y="167"/>
                    <a:pt x="2161" y="271"/>
                    <a:pt x="2304" y="389"/>
                  </a:cubicBezTo>
                  <a:cubicBezTo>
                    <a:pt x="2447" y="507"/>
                    <a:pt x="2631" y="704"/>
                    <a:pt x="2780" y="815"/>
                  </a:cubicBezTo>
                  <a:cubicBezTo>
                    <a:pt x="2929" y="926"/>
                    <a:pt x="3084" y="1017"/>
                    <a:pt x="3197" y="1057"/>
                  </a:cubicBezTo>
                  <a:cubicBezTo>
                    <a:pt x="3310" y="1097"/>
                    <a:pt x="3357" y="1078"/>
                    <a:pt x="3456" y="1053"/>
                  </a:cubicBezTo>
                  <a:cubicBezTo>
                    <a:pt x="3555" y="1028"/>
                    <a:pt x="3672" y="957"/>
                    <a:pt x="3792" y="909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3" name="Line 7">
              <a:extLst>
                <a:ext uri="{FF2B5EF4-FFF2-40B4-BE49-F238E27FC236}">
                  <a16:creationId xmlns:a16="http://schemas.microsoft.com/office/drawing/2014/main" id="{9B3A5A1B-EE01-5A20-CC1C-7AB9EC791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562600"/>
              <a:ext cx="601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4594" name="Group 8">
              <a:extLst>
                <a:ext uri="{FF2B5EF4-FFF2-40B4-BE49-F238E27FC236}">
                  <a16:creationId xmlns:a16="http://schemas.microsoft.com/office/drawing/2014/main" id="{5A4B0615-B646-DCE4-D286-37417189E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200" y="5181600"/>
              <a:ext cx="5410200" cy="381000"/>
              <a:chOff x="1728" y="3264"/>
              <a:chExt cx="3408" cy="240"/>
            </a:xfrm>
          </p:grpSpPr>
          <p:sp>
            <p:nvSpPr>
              <p:cNvPr id="24602" name="Line 9">
                <a:extLst>
                  <a:ext uri="{FF2B5EF4-FFF2-40B4-BE49-F238E27FC236}">
                    <a16:creationId xmlns:a16="http://schemas.microsoft.com/office/drawing/2014/main" id="{E3A36005-EE02-7512-EB40-82B0B6214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3264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3" name="Rectangle 10">
                <a:extLst>
                  <a:ext uri="{FF2B5EF4-FFF2-40B4-BE49-F238E27FC236}">
                    <a16:creationId xmlns:a16="http://schemas.microsoft.com/office/drawing/2014/main" id="{780E8780-DEC6-8314-649D-83A45494A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264"/>
                <a:ext cx="340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ja-JP" altLang="en-US" sz="1200">
                  <a:latin typeface="Tahoma" panose="020B060403050404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4595" name="Group 11">
              <a:extLst>
                <a:ext uri="{FF2B5EF4-FFF2-40B4-BE49-F238E27FC236}">
                  <a16:creationId xmlns:a16="http://schemas.microsoft.com/office/drawing/2014/main" id="{BEC2E22F-8254-744A-6DE5-F2E638BAE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5029200"/>
              <a:ext cx="4800600" cy="533400"/>
              <a:chOff x="2112" y="3360"/>
              <a:chExt cx="3024" cy="336"/>
            </a:xfrm>
          </p:grpSpPr>
          <p:sp>
            <p:nvSpPr>
              <p:cNvPr id="24600" name="Line 12">
                <a:extLst>
                  <a:ext uri="{FF2B5EF4-FFF2-40B4-BE49-F238E27FC236}">
                    <a16:creationId xmlns:a16="http://schemas.microsoft.com/office/drawing/2014/main" id="{9E0E6657-3185-35CA-0BC5-063190B68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3360"/>
                <a:ext cx="1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01" name="Rectangle 13">
                <a:extLst>
                  <a:ext uri="{FF2B5EF4-FFF2-40B4-BE49-F238E27FC236}">
                    <a16:creationId xmlns:a16="http://schemas.microsoft.com/office/drawing/2014/main" id="{9B54DD0D-AADE-1A4B-7AA0-24528DD8A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302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ja-JP" altLang="en-US" sz="1200">
                  <a:latin typeface="Tahoma" panose="020B060403050404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4596" name="Group 14">
              <a:extLst>
                <a:ext uri="{FF2B5EF4-FFF2-40B4-BE49-F238E27FC236}">
                  <a16:creationId xmlns:a16="http://schemas.microsoft.com/office/drawing/2014/main" id="{99D623F9-C55C-D374-3E80-CE208B6F6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4267200"/>
              <a:ext cx="1066800" cy="1295400"/>
              <a:chOff x="432" y="2688"/>
              <a:chExt cx="672" cy="816"/>
            </a:xfrm>
          </p:grpSpPr>
          <p:sp>
            <p:nvSpPr>
              <p:cNvPr id="24598" name="Line 15">
                <a:extLst>
                  <a:ext uri="{FF2B5EF4-FFF2-40B4-BE49-F238E27FC236}">
                    <a16:creationId xmlns:a16="http://schemas.microsoft.com/office/drawing/2014/main" id="{A001F31A-6FB4-22D1-B241-CE81B5AEB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2688"/>
                <a:ext cx="0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9" name="Rectangle 16">
                <a:extLst>
                  <a:ext uri="{FF2B5EF4-FFF2-40B4-BE49-F238E27FC236}">
                    <a16:creationId xmlns:a16="http://schemas.microsoft.com/office/drawing/2014/main" id="{2E039486-D56B-49CA-BD20-82663850D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672" cy="8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游ゴシック" panose="020B0400000000000000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ja-JP" altLang="en-US" sz="1200">
                  <a:latin typeface="Tahoma" panose="020B060403050404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4597" name="Text Box 17">
              <a:extLst>
                <a:ext uri="{FF2B5EF4-FFF2-40B4-BE49-F238E27FC236}">
                  <a16:creationId xmlns:a16="http://schemas.microsoft.com/office/drawing/2014/main" id="{F879B26C-C9B7-F06C-EEA6-EEE5FC5A0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286" y="2920587"/>
              <a:ext cx="3266708" cy="482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200">
                  <a:latin typeface="Arial" panose="020B0604020202020204" pitchFamily="34" charset="0"/>
                  <a:ea typeface="ＭＳ Ｐゴシック" panose="020B0600070205080204" pitchFamily="50" charset="-128"/>
                </a:rPr>
                <a:t>興味の移ろいを表現可能</a:t>
              </a:r>
            </a:p>
          </p:txBody>
        </p:sp>
      </p:grpSp>
      <p:sp>
        <p:nvSpPr>
          <p:cNvPr id="51" name="矢印: 右 50">
            <a:extLst>
              <a:ext uri="{FF2B5EF4-FFF2-40B4-BE49-F238E27FC236}">
                <a16:creationId xmlns:a16="http://schemas.microsoft.com/office/drawing/2014/main" id="{EFBB9D4A-E8AD-62AF-0D8C-92B5AB677A4D}"/>
              </a:ext>
            </a:extLst>
          </p:cNvPr>
          <p:cNvSpPr/>
          <p:nvPr/>
        </p:nvSpPr>
        <p:spPr>
          <a:xfrm rot="1392781">
            <a:off x="7424738" y="5275263"/>
            <a:ext cx="946150" cy="419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BBB9B3A-B468-F4E4-E955-E0883ACE2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pPr eaLnBrk="1" hangingPunct="1"/>
            <a:r>
              <a:rPr lang="ja-JP" altLang="en-US"/>
              <a:t>章割の例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7BDB7DD-1577-2F0D-A17F-75E9D9B8A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3114675"/>
            <a:ext cx="8229600" cy="1209675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ja-JP" b="1"/>
              <a:t>3.1. </a:t>
            </a:r>
            <a:r>
              <a:rPr lang="ja-JP" altLang="en-US" b="1"/>
              <a:t>ジャンルとターム</a:t>
            </a:r>
          </a:p>
          <a:p>
            <a:pPr marL="990600" lvl="1" indent="-533400" eaLnBrk="1" hangingPunct="1"/>
            <a:r>
              <a:rPr lang="ja-JP" altLang="en-US" sz="2000"/>
              <a:t>ジャンルの定義，タームの定義</a:t>
            </a:r>
          </a:p>
          <a:p>
            <a:pPr marL="990600" lvl="1" indent="-533400" eaLnBrk="1" hangingPunct="1"/>
            <a:r>
              <a:rPr lang="ja-JP" altLang="en-US" sz="2000"/>
              <a:t>持続期間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5E090AF-F6F5-0C58-362E-6602CAA2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82296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2400"/>
              <a:t>3.2. </a:t>
            </a:r>
            <a:r>
              <a:rPr lang="ja-JP" altLang="en-US" sz="2400"/>
              <a:t>興味ベクトル</a:t>
            </a:r>
          </a:p>
          <a:p>
            <a:pPr lvl="1" eaLnBrk="1" hangingPunct="1">
              <a:defRPr/>
            </a:pPr>
            <a:r>
              <a:rPr lang="ja-JP" altLang="en-US" sz="2000"/>
              <a:t>タームをジャンルに変換しベクトル表現</a:t>
            </a:r>
          </a:p>
          <a:p>
            <a:pPr lvl="1" eaLnBrk="1" hangingPunct="1">
              <a:defRPr/>
            </a:pPr>
            <a:r>
              <a:rPr lang="ja-JP" altLang="en-US" sz="2000"/>
              <a:t>持続期間からの，興味推移のベクトル表現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30E7B73-1DE7-AC60-DC05-6AC177E5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2600"/>
            <a:ext cx="82296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2400"/>
              <a:t>3.3. </a:t>
            </a:r>
            <a:r>
              <a:rPr lang="ja-JP" altLang="en-US" sz="2400"/>
              <a:t>ベクトルからの興味の抽出</a:t>
            </a:r>
          </a:p>
          <a:p>
            <a:pPr lvl="1" eaLnBrk="1" hangingPunct="1">
              <a:defRPr/>
            </a:pPr>
            <a:r>
              <a:rPr lang="ja-JP" altLang="en-US" sz="2000"/>
              <a:t>ベクトルの大きさ（ノルム）と各要素の大きさ</a:t>
            </a:r>
          </a:p>
          <a:p>
            <a:pPr lvl="1" eaLnBrk="1" hangingPunct="1">
              <a:defRPr/>
            </a:pPr>
            <a:r>
              <a:rPr lang="ja-JP" altLang="en-US" sz="2000"/>
              <a:t>各ジャンルについて値が閾値以上なら興味有とみなす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756E05CF-E62E-F722-81D0-D068510E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8229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/>
              <a:t>3.</a:t>
            </a:r>
            <a:r>
              <a:rPr lang="ja-JP" altLang="en-US" sz="2400"/>
              <a:t>　時間とともに変化する興味の計算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7A27F549-0BEA-005D-D817-61AA1621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526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/>
              <a:t>2.1. </a:t>
            </a:r>
            <a:r>
              <a:rPr lang="ja-JP" altLang="en-US" sz="2400"/>
              <a:t>ホームページの構成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/>
              <a:t>2.2. </a:t>
            </a:r>
            <a:r>
              <a:rPr lang="ja-JP" altLang="en-US" sz="2400"/>
              <a:t>興味による必要情報の推定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322FDB11-9B90-E760-1C49-3D9FD669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8229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ja-JP" sz="2400"/>
              <a:t>2.</a:t>
            </a:r>
            <a:r>
              <a:rPr lang="ja-JP" altLang="en-US" sz="2400"/>
              <a:t>　</a:t>
            </a:r>
            <a:r>
              <a:rPr lang="en-US" altLang="ja-JP" sz="2400"/>
              <a:t>Web</a:t>
            </a:r>
            <a:r>
              <a:rPr lang="ja-JP" altLang="en-US" sz="2400"/>
              <a:t>アクセスからの興味の取得</a:t>
            </a:r>
          </a:p>
        </p:txBody>
      </p:sp>
      <p:sp>
        <p:nvSpPr>
          <p:cNvPr id="25609" name="スライド番号プレースホルダー 3">
            <a:extLst>
              <a:ext uri="{FF2B5EF4-FFF2-40B4-BE49-F238E27FC236}">
                <a16:creationId xmlns:a16="http://schemas.microsoft.com/office/drawing/2014/main" id="{49DB09E7-2939-428D-E729-91C4EE931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E14F60-7DA5-4DDB-9B50-96F0C944D316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build="p"/>
      <p:bldP spid="38917" grpId="0" build="p"/>
      <p:bldP spid="38918" grpId="0" build="p"/>
      <p:bldP spid="38919" grpId="0" build="p"/>
      <p:bldP spid="389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1E90581-B654-4DEA-2B04-1687839E5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３章以降</a:t>
            </a:r>
            <a:r>
              <a:rPr lang="en-US" altLang="ja-JP"/>
              <a:t>(</a:t>
            </a:r>
            <a:r>
              <a:rPr lang="ja-JP" altLang="en-US"/>
              <a:t>自分がやったことから書く</a:t>
            </a:r>
            <a:r>
              <a:rPr lang="en-US" altLang="ja-JP"/>
              <a:t>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6713575-25C2-281D-20F3-DE0F35D8F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915400" cy="5029200"/>
          </a:xfrm>
        </p:spPr>
        <p:txBody>
          <a:bodyPr/>
          <a:lstStyle/>
          <a:p>
            <a:pPr eaLnBrk="1" hangingPunct="1"/>
            <a:r>
              <a:rPr lang="ja-JP" altLang="en-US" dirty="0"/>
              <a:t>以下の</a:t>
            </a:r>
            <a:r>
              <a:rPr lang="en-US" altLang="ja-JP" dirty="0"/>
              <a:t>3</a:t>
            </a:r>
            <a:r>
              <a:rPr lang="ja-JP" altLang="en-US" dirty="0"/>
              <a:t>点を書く</a:t>
            </a:r>
          </a:p>
          <a:p>
            <a:pPr lvl="1" eaLnBrk="1" hangingPunct="1"/>
            <a:r>
              <a:rPr lang="ja-JP" altLang="en-US" dirty="0"/>
              <a:t>何をしたか</a:t>
            </a:r>
            <a:r>
              <a:rPr lang="en-US" altLang="ja-JP" dirty="0"/>
              <a:t>(What)</a:t>
            </a:r>
            <a:r>
              <a:rPr lang="ja-JP" altLang="en-US" dirty="0"/>
              <a:t>，</a:t>
            </a:r>
          </a:p>
          <a:p>
            <a:pPr lvl="1" eaLnBrk="1" hangingPunct="1"/>
            <a:r>
              <a:rPr lang="ja-JP" altLang="en-US" dirty="0"/>
              <a:t>どのようにしたか</a:t>
            </a:r>
            <a:r>
              <a:rPr lang="en-US" altLang="ja-JP" dirty="0"/>
              <a:t>(How)</a:t>
            </a:r>
          </a:p>
          <a:p>
            <a:pPr lvl="1" eaLnBrk="1" hangingPunct="1"/>
            <a:r>
              <a:rPr lang="ja-JP" altLang="en-US" dirty="0"/>
              <a:t>本当に解決されているか</a:t>
            </a:r>
            <a:r>
              <a:rPr lang="en-US" altLang="ja-JP" dirty="0"/>
              <a:t>(Result)</a:t>
            </a:r>
            <a:r>
              <a:rPr lang="ja-JP" altLang="en-US" dirty="0"/>
              <a:t>を書く．</a:t>
            </a:r>
            <a:endParaRPr lang="en-US" altLang="ja-JP" dirty="0"/>
          </a:p>
          <a:p>
            <a:pPr lvl="1" eaLnBrk="1" hangingPunct="1"/>
            <a:endParaRPr lang="ja-JP" altLang="en-US" dirty="0"/>
          </a:p>
          <a:p>
            <a:pPr eaLnBrk="1" hangingPunct="1"/>
            <a:r>
              <a:rPr lang="ja-JP" altLang="en-US" dirty="0">
                <a:latin typeface="Arial" panose="020B0604020202020204" pitchFamily="34" charset="0"/>
              </a:rPr>
              <a:t>”</a:t>
            </a:r>
            <a:r>
              <a:rPr lang="en-US" altLang="ja-JP" dirty="0"/>
              <a:t>What</a:t>
            </a:r>
            <a:r>
              <a:rPr lang="en-US" altLang="ja-JP" dirty="0">
                <a:latin typeface="Arial" panose="020B0604020202020204" pitchFamily="34" charset="0"/>
              </a:rPr>
              <a:t>”</a:t>
            </a:r>
            <a:r>
              <a:rPr lang="ja-JP" altLang="en-US" dirty="0"/>
              <a:t>は、その論文で提案する手法やモデル</a:t>
            </a:r>
          </a:p>
          <a:p>
            <a:pPr lvl="1" eaLnBrk="1" hangingPunct="1"/>
            <a:r>
              <a:rPr lang="ja-JP" altLang="en-US" dirty="0">
                <a:latin typeface="Arial" panose="020B0604020202020204" pitchFamily="34" charset="0"/>
              </a:rPr>
              <a:t>“</a:t>
            </a:r>
            <a:r>
              <a:rPr lang="en-US" altLang="ja-JP" dirty="0"/>
              <a:t>What</a:t>
            </a:r>
            <a:r>
              <a:rPr lang="en-US" altLang="ja-JP" dirty="0">
                <a:latin typeface="Arial" panose="020B0604020202020204" pitchFamily="34" charset="0"/>
              </a:rPr>
              <a:t>‘’</a:t>
            </a:r>
            <a:r>
              <a:rPr lang="ja-JP" altLang="en-US" dirty="0"/>
              <a:t>は題名であげたセールス・ポイントでもある．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そこに最も中心となる図を持ってくる．</a:t>
            </a:r>
            <a:endParaRPr lang="en-US" altLang="ja-JP" dirty="0"/>
          </a:p>
          <a:p>
            <a:pPr lvl="2" eaLnBrk="1" hangingPunct="1"/>
            <a:r>
              <a:rPr lang="ja-JP" altLang="en-US" dirty="0"/>
              <a:t>これが勝負図</a:t>
            </a:r>
          </a:p>
          <a:p>
            <a:pPr eaLnBrk="1" hangingPunct="1"/>
            <a:r>
              <a:rPr lang="ja-JP" altLang="en-US" dirty="0"/>
              <a:t>モデル</a:t>
            </a:r>
            <a:r>
              <a:rPr lang="en-US" altLang="ja-JP" dirty="0"/>
              <a:t>(What)</a:t>
            </a:r>
            <a:r>
              <a:rPr lang="ja-JP" altLang="en-US" dirty="0"/>
              <a:t>，実装</a:t>
            </a:r>
            <a:r>
              <a:rPr lang="en-US" altLang="ja-JP" dirty="0"/>
              <a:t>(How)</a:t>
            </a:r>
            <a:r>
              <a:rPr lang="ja-JP" altLang="en-US" dirty="0"/>
              <a:t>，結果</a:t>
            </a:r>
            <a:r>
              <a:rPr lang="en-US" altLang="ja-JP" dirty="0"/>
              <a:t>(Result )</a:t>
            </a:r>
            <a:r>
              <a:rPr lang="ja-JP" altLang="en-US" dirty="0"/>
              <a:t>の順に書くと全体としての納まりがよい．</a:t>
            </a:r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4BC3E786-D28E-1FC0-42E6-69E9DDD10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330FE5-96AB-4B22-8CAE-8FC11D21D447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87A3EB9-8166-B565-7B7A-E945FC0E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書く順序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93A78EB-C7DE-1BDC-151E-80B04F219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書きだすのは，中心となる章から．</a:t>
            </a:r>
          </a:p>
          <a:p>
            <a:pPr eaLnBrk="1" hangingPunct="1"/>
            <a:r>
              <a:rPr lang="ja-JP" altLang="en-US"/>
              <a:t>普通は，３章から書きだす．  </a:t>
            </a:r>
          </a:p>
          <a:p>
            <a:pPr eaLnBrk="1" hangingPunct="1"/>
            <a:r>
              <a:rPr lang="ja-JP" altLang="en-US"/>
              <a:t>そこで必要となる用語などを２章で書くようにする．</a:t>
            </a:r>
          </a:p>
          <a:p>
            <a:pPr eaLnBrk="1" hangingPunct="1"/>
            <a:r>
              <a:rPr lang="ja-JP" altLang="en-US"/>
              <a:t>「はじめに」「おわりに」は最後から２番目に書く．</a:t>
            </a:r>
          </a:p>
          <a:p>
            <a:pPr lvl="1" eaLnBrk="1" hangingPunct="1"/>
            <a:r>
              <a:rPr lang="ja-JP" altLang="en-US"/>
              <a:t>これらだけ読んでも論文の中身が判るように．</a:t>
            </a:r>
          </a:p>
          <a:p>
            <a:pPr eaLnBrk="1" hangingPunct="1"/>
            <a:r>
              <a:rPr lang="ja-JP" altLang="en-US"/>
              <a:t>「概要」を最後に書く．</a:t>
            </a:r>
          </a:p>
        </p:txBody>
      </p:sp>
      <p:sp>
        <p:nvSpPr>
          <p:cNvPr id="31748" name="スライド番号プレースホルダー 3">
            <a:extLst>
              <a:ext uri="{FF2B5EF4-FFF2-40B4-BE49-F238E27FC236}">
                <a16:creationId xmlns:a16="http://schemas.microsoft.com/office/drawing/2014/main" id="{E803FB3A-B8C6-0DC1-F226-69E054DA3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70152E-6986-4106-B690-9E78EFD42003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DEEAE99-B2A3-5952-FD35-55A612A7E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2</a:t>
            </a:r>
            <a:r>
              <a:rPr lang="ja-JP" altLang="en-US" dirty="0"/>
              <a:t>章　前提を書く章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1C3654D-AF99-8A16-471D-040DE320C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論文で使う概念や用語を説明する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その業界で使われている有名な概念や用語にする</a:t>
            </a:r>
            <a:endParaRPr lang="en-US" altLang="ja-JP" dirty="0"/>
          </a:p>
          <a:p>
            <a:pPr eaLnBrk="1" hangingPunct="1"/>
            <a:r>
              <a:rPr lang="ja-JP" altLang="en-US" dirty="0"/>
              <a:t>論文で使う、既存の手法を説明する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誰もが知っている手法でなければ、簡単に説明する</a:t>
            </a:r>
            <a:endParaRPr lang="en-US" altLang="ja-JP" dirty="0"/>
          </a:p>
          <a:p>
            <a:pPr lvl="1" eaLnBrk="1" hangingPunct="1"/>
            <a:endParaRPr lang="en-US" altLang="ja-JP" dirty="0"/>
          </a:p>
          <a:p>
            <a:pPr lvl="1" eaLnBrk="1" hangingPunct="1"/>
            <a:endParaRPr lang="en-US" altLang="ja-JP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ja-JP" altLang="en-US" dirty="0"/>
              <a:t>以前の論文は、「はじめに」で</a:t>
            </a:r>
            <a:r>
              <a:rPr lang="en-US" altLang="ja-JP" dirty="0"/>
              <a:t>Why</a:t>
            </a:r>
            <a:r>
              <a:rPr lang="ja-JP" altLang="en-US" dirty="0"/>
              <a:t>を書き、</a:t>
            </a:r>
            <a:br>
              <a:rPr lang="en-US" altLang="ja-JP" dirty="0"/>
            </a:br>
            <a:r>
              <a:rPr lang="ja-JP" altLang="en-US" dirty="0"/>
              <a:t>背景で</a:t>
            </a:r>
            <a:r>
              <a:rPr lang="en-US" altLang="ja-JP" dirty="0"/>
              <a:t>Why</a:t>
            </a:r>
            <a:r>
              <a:rPr lang="ja-JP" altLang="en-US" dirty="0"/>
              <a:t>をもう一度書いて、既存研究との比較をしていた</a:t>
            </a:r>
            <a:endParaRPr lang="en-US" altLang="ja-JP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ja-JP" altLang="en-US" dirty="0"/>
              <a:t>最近の国際</a:t>
            </a:r>
            <a:r>
              <a:rPr lang="en-US" altLang="ja-JP" dirty="0"/>
              <a:t>Journal</a:t>
            </a:r>
            <a:r>
              <a:rPr lang="ja-JP" altLang="en-US" dirty="0"/>
              <a:t>で、そのような論文を書くと修正するように指導される。</a:t>
            </a:r>
          </a:p>
        </p:txBody>
      </p:sp>
      <p:sp>
        <p:nvSpPr>
          <p:cNvPr id="27652" name="スライド番号プレースホルダー 3">
            <a:extLst>
              <a:ext uri="{FF2B5EF4-FFF2-40B4-BE49-F238E27FC236}">
                <a16:creationId xmlns:a16="http://schemas.microsoft.com/office/drawing/2014/main" id="{ACC5470F-D778-305C-704D-1C0599229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485A49D-74AB-4C40-97EE-5A60EFC9DB32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AF4F758-E825-F36B-8807-C701DED47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1</a:t>
            </a:r>
            <a:r>
              <a:rPr lang="ja-JP" altLang="en-US" dirty="0"/>
              <a:t>章「はじめに」に書くこと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87079C8-A76E-1575-4A4B-C5703DB4D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9448800" cy="5257800"/>
          </a:xfrm>
        </p:spPr>
        <p:txBody>
          <a:bodyPr/>
          <a:lstStyle/>
          <a:p>
            <a:pPr eaLnBrk="1" hangingPunct="1"/>
            <a:r>
              <a:rPr lang="en-US" altLang="ja-JP"/>
              <a:t>Introduction</a:t>
            </a:r>
            <a:r>
              <a:rPr lang="ja-JP" altLang="en-US"/>
              <a:t>であるから、読者の興味を引くように書く</a:t>
            </a:r>
          </a:p>
          <a:p>
            <a:pPr eaLnBrk="1" hangingPunct="1"/>
            <a:r>
              <a:rPr lang="ja-JP" altLang="en-US"/>
              <a:t>この研究の価値はなにであるかを書く</a:t>
            </a:r>
          </a:p>
          <a:p>
            <a:pPr lvl="1" eaLnBrk="1" hangingPunct="1"/>
            <a:r>
              <a:rPr lang="ja-JP" altLang="en-US"/>
              <a:t>何が問題であるか</a:t>
            </a:r>
            <a:r>
              <a:rPr lang="en-US" altLang="ja-JP"/>
              <a:t>(Why)</a:t>
            </a:r>
            <a:r>
              <a:rPr lang="ja-JP" altLang="en-US"/>
              <a:t> </a:t>
            </a:r>
            <a:endParaRPr lang="en-US" altLang="ja-JP"/>
          </a:p>
          <a:p>
            <a:pPr lvl="2" eaLnBrk="1" hangingPunct="1"/>
            <a:r>
              <a:rPr lang="ja-JP" altLang="en-US"/>
              <a:t>他の研究との比較し、既存の研究のダメ出しをする．</a:t>
            </a:r>
          </a:p>
          <a:p>
            <a:pPr lvl="2" eaLnBrk="1" hangingPunct="1"/>
            <a:r>
              <a:rPr lang="ja-JP" altLang="en-US"/>
              <a:t>この比較を怠ると、査読には通らない</a:t>
            </a:r>
            <a:endParaRPr lang="en-US" altLang="ja-JP"/>
          </a:p>
          <a:p>
            <a:pPr eaLnBrk="1" hangingPunct="1"/>
            <a:r>
              <a:rPr lang="ja-JP" altLang="en-US"/>
              <a:t>問題を解くために何をしたか</a:t>
            </a:r>
            <a:r>
              <a:rPr lang="en-US" altLang="ja-JP"/>
              <a:t>(What)</a:t>
            </a:r>
            <a:r>
              <a:rPr lang="ja-JP" altLang="en-US"/>
              <a:t>をきわめて簡潔に</a:t>
            </a:r>
          </a:p>
          <a:p>
            <a:pPr lvl="1" eaLnBrk="1" hangingPunct="1"/>
            <a:r>
              <a:rPr lang="en-US" altLang="ja-JP"/>
              <a:t>What</a:t>
            </a:r>
            <a:r>
              <a:rPr lang="ja-JP" altLang="en-US"/>
              <a:t>の特長を</a:t>
            </a:r>
            <a:r>
              <a:rPr lang="en-US" altLang="ja-JP"/>
              <a:t>3</a:t>
            </a:r>
            <a:r>
              <a:rPr lang="ja-JP" altLang="en-US"/>
              <a:t>点にまとめて、箇条書きとする</a:t>
            </a:r>
          </a:p>
          <a:p>
            <a:pPr eaLnBrk="1" hangingPunct="1"/>
            <a:r>
              <a:rPr lang="ja-JP" altLang="en-US"/>
              <a:t>提案手法の評価が定量的なものなら、その結果だけを書くと読者は引き付けられる。</a:t>
            </a:r>
          </a:p>
          <a:p>
            <a:pPr eaLnBrk="1" hangingPunct="1"/>
            <a:r>
              <a:rPr lang="ja-JP" altLang="en-US"/>
              <a:t>「はじめに」と「背景」は全体のできるだけ</a:t>
            </a:r>
            <a:r>
              <a:rPr lang="en-US" altLang="ja-JP"/>
              <a:t>20</a:t>
            </a:r>
            <a:r>
              <a:rPr lang="ja-JP" altLang="en-US"/>
              <a:t>％以下に</a:t>
            </a:r>
          </a:p>
          <a:p>
            <a:pPr lvl="1" eaLnBrk="1" hangingPunct="1"/>
            <a:r>
              <a:rPr lang="ja-JP" altLang="en-US"/>
              <a:t>早く、中心の話題に持っていく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/>
          </a:p>
        </p:txBody>
      </p:sp>
      <p:sp>
        <p:nvSpPr>
          <p:cNvPr id="28676" name="スライド番号プレースホルダー 3">
            <a:extLst>
              <a:ext uri="{FF2B5EF4-FFF2-40B4-BE49-F238E27FC236}">
                <a16:creationId xmlns:a16="http://schemas.microsoft.com/office/drawing/2014/main" id="{AD4F6290-B8CF-AE51-9B53-B2D3D242A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5517CD-518D-427B-B3B0-67A7CA619478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F4A8-D6C3-3391-B33A-8E5459BA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読者の興味を引くには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EBB4C0-DE8A-FCE1-E14B-7A8059AF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世の中で解決できていない問題を明示する</a:t>
            </a:r>
            <a:endParaRPr kumimoji="1" lang="en-US" altLang="ja-JP" dirty="0"/>
          </a:p>
          <a:p>
            <a:r>
              <a:rPr lang="ja-JP" altLang="en-US" dirty="0"/>
              <a:t>そのうえで、解決できていないことをなぜ解決できるかを書く</a:t>
            </a:r>
            <a:r>
              <a:rPr lang="en-US" altLang="ja-JP" dirty="0"/>
              <a:t>【</a:t>
            </a:r>
            <a:r>
              <a:rPr lang="ja-JP" altLang="en-US" dirty="0"/>
              <a:t>幾つかの書き方</a:t>
            </a:r>
            <a:r>
              <a:rPr lang="en-US" altLang="ja-JP" dirty="0"/>
              <a:t>】</a:t>
            </a:r>
          </a:p>
          <a:p>
            <a:pPr lvl="1"/>
            <a:r>
              <a:rPr lang="ja-JP" altLang="en-US" dirty="0"/>
              <a:t>問題を捉えなおすことで解決する。</a:t>
            </a:r>
            <a:endParaRPr lang="en-US" altLang="ja-JP" dirty="0"/>
          </a:p>
          <a:p>
            <a:pPr lvl="1"/>
            <a:r>
              <a:rPr kumimoji="1" lang="ja-JP" altLang="en-US" dirty="0"/>
              <a:t>いままでと違った発想をしたことを説明する。</a:t>
            </a:r>
            <a:endParaRPr kumimoji="1" lang="en-US" altLang="ja-JP" dirty="0"/>
          </a:p>
          <a:p>
            <a:pPr lvl="1"/>
            <a:r>
              <a:rPr lang="ja-JP" altLang="en-US" dirty="0"/>
              <a:t>いままで、他の人が気づいていない点に気づいたことを示す。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など、など、</a:t>
            </a:r>
            <a:endParaRPr lang="en-US" altLang="ja-JP" dirty="0"/>
          </a:p>
          <a:p>
            <a:r>
              <a:rPr kumimoji="1" lang="en-US" altLang="ja-JP" dirty="0"/>
              <a:t>Research Motivation</a:t>
            </a:r>
          </a:p>
          <a:p>
            <a:pPr lvl="1"/>
            <a:r>
              <a:rPr kumimoji="1" lang="ja-JP" altLang="en-US" dirty="0"/>
              <a:t>海外の論文では、この部分がもっとも重視される。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637193-10F0-7359-A5D9-1DE4197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27975-9619-42EC-ADD1-8FF493F206D2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8916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8E9BE25-BC26-06DA-3FE4-E7FA23E0C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「おわりに」の書き方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AB1488A-C4FD-933D-9157-CBAF0C17E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「おわり」には、あっさり書くのがコツ</a:t>
            </a:r>
          </a:p>
          <a:p>
            <a:pPr eaLnBrk="1" hangingPunct="1"/>
            <a:r>
              <a:rPr lang="ja-JP" altLang="en-US" dirty="0"/>
              <a:t> </a:t>
            </a:r>
            <a:r>
              <a:rPr lang="en-US" altLang="ja-JP" dirty="0"/>
              <a:t>Why</a:t>
            </a:r>
            <a:r>
              <a:rPr lang="ja-JP" altLang="en-US" dirty="0"/>
              <a:t>に対する回答として，何をしたか</a:t>
            </a:r>
            <a:r>
              <a:rPr lang="en-US" altLang="ja-JP" dirty="0"/>
              <a:t>(What)</a:t>
            </a:r>
            <a:r>
              <a:rPr lang="ja-JP" altLang="en-US" dirty="0"/>
              <a:t>をもう一度書く．</a:t>
            </a:r>
          </a:p>
          <a:p>
            <a:pPr eaLnBrk="1" hangingPunct="1"/>
            <a:r>
              <a:rPr lang="ja-JP" altLang="en-US" dirty="0"/>
              <a:t>結果（</a:t>
            </a:r>
            <a:r>
              <a:rPr lang="en-US" altLang="ja-JP" dirty="0"/>
              <a:t>Result</a:t>
            </a:r>
            <a:r>
              <a:rPr lang="ja-JP" altLang="en-US" dirty="0"/>
              <a:t>）のもっとも重要な数値を示して，ダメを押す．</a:t>
            </a:r>
          </a:p>
          <a:p>
            <a:pPr eaLnBrk="1" hangingPunct="1"/>
            <a:r>
              <a:rPr lang="ja-JP" altLang="en-US" dirty="0"/>
              <a:t>今後の課題を２行程度で書く</a:t>
            </a:r>
          </a:p>
          <a:p>
            <a:pPr lvl="1" eaLnBrk="1" hangingPunct="1"/>
            <a:r>
              <a:rPr lang="ja-JP" altLang="en-US" dirty="0"/>
              <a:t>課題を細かく書くと負けを認めたことになる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まったく書かないと「欠点のない手法はない」と言われる。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最近は「おわりに」の前に</a:t>
            </a:r>
            <a:r>
              <a:rPr lang="en-US" altLang="ja-JP" dirty="0"/>
              <a:t>Limitation</a:t>
            </a:r>
            <a:r>
              <a:rPr lang="ja-JP" altLang="en-US" dirty="0"/>
              <a:t>を書けと言われる</a:t>
            </a:r>
          </a:p>
        </p:txBody>
      </p:sp>
      <p:sp>
        <p:nvSpPr>
          <p:cNvPr id="29700" name="スライド番号プレースホルダー 3">
            <a:extLst>
              <a:ext uri="{FF2B5EF4-FFF2-40B4-BE49-F238E27FC236}">
                <a16:creationId xmlns:a16="http://schemas.microsoft.com/office/drawing/2014/main" id="{4970AAF5-6B39-C830-3D86-34BC7C73A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70402-A793-4EEA-A0D9-70A6D8508FE6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7933D4D-F88B-8096-E688-2572F178B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図表の重要性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5EDB244-1089-247C-52B8-48885E7A64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585913"/>
            <a:ext cx="9906000" cy="4953000"/>
          </a:xfrm>
        </p:spPr>
        <p:txBody>
          <a:bodyPr/>
          <a:lstStyle/>
          <a:p>
            <a:pPr eaLnBrk="1" hangingPunct="1"/>
            <a:r>
              <a:rPr lang="ja-JP" altLang="en-US" sz="3200" dirty="0"/>
              <a:t>章割のときには，図は描いておくべき</a:t>
            </a:r>
          </a:p>
          <a:p>
            <a:pPr lvl="1" eaLnBrk="1" hangingPunct="1"/>
            <a:r>
              <a:rPr lang="ja-JP" altLang="en-US" sz="2800" dirty="0"/>
              <a:t>図が描ければアイデアはまとまっている証拠</a:t>
            </a:r>
          </a:p>
          <a:p>
            <a:pPr eaLnBrk="1" hangingPunct="1"/>
            <a:r>
              <a:rPr lang="ja-JP" altLang="en-US" sz="3200" dirty="0"/>
              <a:t>「図は口ほどにものをいう」</a:t>
            </a:r>
          </a:p>
          <a:p>
            <a:pPr lvl="1" eaLnBrk="1" hangingPunct="1"/>
            <a:r>
              <a:rPr lang="ja-JP" altLang="en-US" sz="2800" dirty="0"/>
              <a:t>文章の下手さは図がカバーしてくれる</a:t>
            </a:r>
          </a:p>
          <a:p>
            <a:pPr lvl="1" eaLnBrk="1" hangingPunct="1"/>
            <a:r>
              <a:rPr lang="ja-JP" altLang="en-US" sz="2800" dirty="0"/>
              <a:t>まったく，図表がない節があれば，図表が作れないかを疑ってみる</a:t>
            </a:r>
          </a:p>
          <a:p>
            <a:pPr eaLnBrk="1" hangingPunct="1"/>
            <a:r>
              <a:rPr lang="ja-JP" altLang="en-US" sz="3200" dirty="0"/>
              <a:t>図表の分量</a:t>
            </a:r>
          </a:p>
          <a:p>
            <a:pPr lvl="1" eaLnBrk="1" hangingPunct="1"/>
            <a:r>
              <a:rPr lang="ja-JP" altLang="en-US" sz="2800" dirty="0"/>
              <a:t>図表ばかりも問題．</a:t>
            </a:r>
            <a:r>
              <a:rPr lang="en-US" altLang="ja-JP" sz="2800" dirty="0"/>
              <a:t>1</a:t>
            </a:r>
            <a:r>
              <a:rPr lang="ja-JP" altLang="en-US" sz="2800" dirty="0"/>
              <a:t>節に１つ，多くても２つ</a:t>
            </a:r>
          </a:p>
          <a:p>
            <a:pPr lvl="1" eaLnBrk="1" hangingPunct="1"/>
            <a:r>
              <a:rPr lang="ja-JP" altLang="en-US" sz="2800" dirty="0"/>
              <a:t>図表がこれ以上におおいということは，</a:t>
            </a:r>
            <a:br>
              <a:rPr lang="en-US" altLang="ja-JP" sz="2800" dirty="0"/>
            </a:br>
            <a:r>
              <a:rPr lang="ja-JP" altLang="en-US" sz="2800" dirty="0"/>
              <a:t>内容が豊富なので節を分割すべき</a:t>
            </a:r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16EC6881-ED23-A644-9E8E-437C1DE17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F3EAFA-B839-4D33-A66A-5DC8C587E879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833D0-71CE-45A4-B788-DF88B4C4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実験結果のグラフや表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B73547-3E79-4411-97F8-C87902E0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4449" cy="4667250"/>
          </a:xfrm>
        </p:spPr>
        <p:txBody>
          <a:bodyPr>
            <a:normAutofit/>
          </a:bodyPr>
          <a:lstStyle/>
          <a:p>
            <a:r>
              <a:rPr lang="ja-JP" altLang="en-US" dirty="0"/>
              <a:t>表は，</a:t>
            </a:r>
            <a:r>
              <a:rPr lang="ja-JP" altLang="en-US" dirty="0">
                <a:solidFill>
                  <a:srgbClr val="FF0000"/>
                </a:solidFill>
              </a:rPr>
              <a:t>対比</a:t>
            </a:r>
            <a:r>
              <a:rPr lang="ja-JP" altLang="en-US" dirty="0"/>
              <a:t>に</a:t>
            </a:r>
            <a:endParaRPr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つ以上のものを比較するのに使う．</a:t>
            </a:r>
            <a:endParaRPr lang="en-US" altLang="ja-JP" dirty="0"/>
          </a:p>
          <a:p>
            <a:pPr lvl="1"/>
            <a:r>
              <a:rPr lang="ja-JP" altLang="en-US" dirty="0"/>
              <a:t>比較対象に順序がないなら</a:t>
            </a:r>
            <a:br>
              <a:rPr lang="en-US" altLang="ja-JP" dirty="0"/>
            </a:br>
            <a:r>
              <a:rPr lang="ja-JP" altLang="en-US" dirty="0"/>
              <a:t>表の方がよい．</a:t>
            </a:r>
          </a:p>
          <a:p>
            <a:endParaRPr lang="en-US" altLang="ja-JP" dirty="0"/>
          </a:p>
          <a:p>
            <a:r>
              <a:rPr lang="ja-JP" altLang="en-US" dirty="0"/>
              <a:t>グラフは、</a:t>
            </a:r>
            <a:br>
              <a:rPr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横軸に並びの順序があるデータ</a:t>
            </a:r>
            <a:r>
              <a:rPr lang="ja-JP" altLang="en-US" dirty="0"/>
              <a:t>に </a:t>
            </a:r>
            <a:r>
              <a:rPr lang="en-US" altLang="ja-JP" sz="2400" dirty="0"/>
              <a:t>【</a:t>
            </a:r>
            <a:r>
              <a:rPr kumimoji="1" lang="ja-JP" altLang="en-US" sz="2400" dirty="0"/>
              <a:t>例</a:t>
            </a:r>
            <a:r>
              <a:rPr kumimoji="1" lang="en-US" altLang="ja-JP" sz="2400" dirty="0"/>
              <a:t>】 </a:t>
            </a:r>
            <a:r>
              <a:rPr kumimoji="1" lang="ja-JP" altLang="en-US" sz="2400" dirty="0"/>
              <a:t>横軸が</a:t>
            </a:r>
            <a:r>
              <a:rPr kumimoji="1" lang="ja-JP" altLang="en-US" dirty="0"/>
              <a:t>，</a:t>
            </a:r>
            <a:endParaRPr kumimoji="1" lang="en-US" altLang="ja-JP" dirty="0"/>
          </a:p>
          <a:p>
            <a:pPr marL="901700" lvl="1" indent="-185738"/>
            <a:r>
              <a:rPr lang="ja-JP" altLang="en-US" dirty="0"/>
              <a:t>小さいものから大きいもの</a:t>
            </a:r>
            <a:endParaRPr lang="en-US" altLang="ja-JP" dirty="0"/>
          </a:p>
          <a:p>
            <a:pPr marL="901700" lvl="1" indent="-185738"/>
            <a:r>
              <a:rPr kumimoji="1" lang="ja-JP" altLang="en-US" dirty="0"/>
              <a:t>過去から現在へ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9F2025-9536-4473-AA8E-6128F0EA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2F9-8937-498C-A253-6E86E1F85A88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86C672B-E926-40AD-9550-44206DF51D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365125"/>
            <a:ext cx="4319588" cy="612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01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C6DE1-7093-46D5-B7BF-EDC41477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論文での主張は１つに絞る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ADBBAA-CE5A-420C-952B-7722582E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以下の質問に答えるつもりで構成する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ja-JP" dirty="0"/>
              <a:t>この論文で報告</a:t>
            </a:r>
            <a:r>
              <a:rPr lang="ja-JP" altLang="en-US" dirty="0"/>
              <a:t>す</a:t>
            </a:r>
            <a:r>
              <a:rPr lang="ja-JP" altLang="ja-JP" dirty="0"/>
              <a:t>る</a:t>
            </a:r>
            <a:r>
              <a:rPr lang="ja-JP" altLang="ja-JP" b="1" dirty="0">
                <a:solidFill>
                  <a:srgbClr val="0070C0"/>
                </a:solidFill>
              </a:rPr>
              <a:t>作業を行う前は知ら</a:t>
            </a:r>
            <a:r>
              <a:rPr lang="ja-JP" altLang="en-US" b="1" dirty="0">
                <a:solidFill>
                  <a:srgbClr val="0070C0"/>
                </a:solidFill>
              </a:rPr>
              <a:t>れてい</a:t>
            </a:r>
            <a:r>
              <a:rPr lang="ja-JP" altLang="ja-JP" b="1" dirty="0">
                <a:solidFill>
                  <a:srgbClr val="0070C0"/>
                </a:solidFill>
              </a:rPr>
              <a:t>なかった</a:t>
            </a:r>
            <a:r>
              <a:rPr lang="ja-JP" altLang="ja-JP" dirty="0"/>
              <a:t>が</a:t>
            </a:r>
            <a:r>
              <a:rPr lang="ja-JP" altLang="en-US" dirty="0"/>
              <a:t>，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作業後，判った</a:t>
            </a:r>
            <a:r>
              <a:rPr lang="ja-JP" altLang="ja-JP" b="1" dirty="0">
                <a:solidFill>
                  <a:srgbClr val="FF0000"/>
                </a:solidFill>
              </a:rPr>
              <a:t>こと</a:t>
            </a:r>
            <a:r>
              <a:rPr lang="ja-JP" altLang="ja-JP" dirty="0"/>
              <a:t>は何ですか?</a:t>
            </a:r>
            <a:r>
              <a:rPr lang="ja-JP" altLang="en-US" dirty="0"/>
              <a:t>」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0070C0"/>
                </a:solidFill>
              </a:rPr>
              <a:t>あなた以外の人が知っていたこと</a:t>
            </a:r>
            <a:r>
              <a:rPr lang="ja-JP" altLang="en-US" dirty="0"/>
              <a:t>を明らかにしても意味がない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FF0000"/>
                </a:solidFill>
              </a:rPr>
              <a:t>新たな知見</a:t>
            </a:r>
            <a:r>
              <a:rPr lang="ja-JP" altLang="en-US" dirty="0"/>
              <a:t>を</a:t>
            </a:r>
            <a:r>
              <a:rPr lang="ja-JP" altLang="en-US" dirty="0">
                <a:solidFill>
                  <a:srgbClr val="FF0000"/>
                </a:solidFill>
              </a:rPr>
              <a:t>１つに絞って</a:t>
            </a:r>
            <a:r>
              <a:rPr lang="ja-JP" altLang="en-US" dirty="0"/>
              <a:t>書くという方針を立てる</a:t>
            </a:r>
            <a:endParaRPr lang="en-US" altLang="ja-JP" dirty="0"/>
          </a:p>
          <a:p>
            <a:pPr lvl="1"/>
            <a:r>
              <a:rPr lang="ja-JP" altLang="en-US" dirty="0"/>
              <a:t>新たな知見であることを証明するため，</a:t>
            </a:r>
            <a:r>
              <a:rPr lang="ja-JP" altLang="en-US" b="1" dirty="0">
                <a:solidFill>
                  <a:srgbClr val="00B050"/>
                </a:solidFill>
              </a:rPr>
              <a:t>既存手法を参考文献に</a:t>
            </a:r>
            <a:endParaRPr lang="en-US" altLang="ja-JP" b="1" dirty="0">
              <a:solidFill>
                <a:srgbClr val="00B05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判ったことが複数あるなら，別の論文にしたほうが得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19E04A-6337-451A-872F-E3EFF0B0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2F9-8937-498C-A253-6E86E1F85A8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284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4BCB3C-5AC0-4E5F-8BBC-14C1F392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7"/>
            <a:ext cx="3474308" cy="1325563"/>
          </a:xfrm>
        </p:spPr>
        <p:txBody>
          <a:bodyPr/>
          <a:lstStyle/>
          <a:p>
            <a:r>
              <a:rPr lang="ja-JP" altLang="en-US" dirty="0"/>
              <a:t>図の書き方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3FDE4D-145B-436D-82F3-69124C58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243"/>
            <a:ext cx="5673811" cy="2610451"/>
          </a:xfrm>
        </p:spPr>
        <p:txBody>
          <a:bodyPr>
            <a:normAutofit/>
          </a:bodyPr>
          <a:lstStyle/>
          <a:p>
            <a:r>
              <a:rPr lang="ja-JP" altLang="en-US" dirty="0"/>
              <a:t>順序があるものは、左から右へ</a:t>
            </a:r>
            <a:endParaRPr lang="en-US" altLang="ja-JP" dirty="0"/>
          </a:p>
          <a:p>
            <a:pPr lvl="1"/>
            <a:r>
              <a:rPr lang="ja-JP" altLang="en-US" dirty="0"/>
              <a:t>演劇の舞台は左が上座，右が下座</a:t>
            </a:r>
            <a:endParaRPr lang="en-US" altLang="ja-JP" dirty="0"/>
          </a:p>
          <a:p>
            <a:pPr lvl="1"/>
            <a:r>
              <a:rPr lang="ja-JP" altLang="en-US" dirty="0"/>
              <a:t>要素が多ければ，時計回りに</a:t>
            </a:r>
          </a:p>
          <a:p>
            <a:r>
              <a:rPr lang="ja-JP" altLang="en-US" dirty="0"/>
              <a:t>基盤が下、その応用が上</a:t>
            </a:r>
            <a:endParaRPr lang="en-US" altLang="ja-JP" dirty="0"/>
          </a:p>
          <a:p>
            <a:r>
              <a:rPr lang="ja-JP" altLang="en-US" dirty="0"/>
              <a:t>フォント・サイズは本文以上で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2F5805-CC47-4C63-9EFF-BEA033ED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2F9-8937-498C-A253-6E86E1F85A88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7C027365-20DA-4427-BFD3-D333578AD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79345" y="157686"/>
            <a:ext cx="5033406" cy="39888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19E547-BF15-43B0-A7C2-D1E658A85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39" y="3778259"/>
            <a:ext cx="5033406" cy="2946384"/>
          </a:xfrm>
          <a:prstGeom prst="rect">
            <a:avLst/>
          </a:prstGeom>
        </p:spPr>
      </p:pic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502A612D-B781-53C5-4C13-CA39982D0056}"/>
              </a:ext>
            </a:extLst>
          </p:cNvPr>
          <p:cNvSpPr/>
          <p:nvPr/>
        </p:nvSpPr>
        <p:spPr>
          <a:xfrm>
            <a:off x="7268705" y="4595247"/>
            <a:ext cx="4192292" cy="176110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論文の図は、</a:t>
            </a:r>
            <a:br>
              <a:rPr lang="en-US" altLang="ja-JP" dirty="0"/>
            </a:br>
            <a:r>
              <a:rPr lang="ja-JP" altLang="en-US" dirty="0"/>
              <a:t>白黒で印刷されることがほとんど</a:t>
            </a:r>
            <a:endParaRPr lang="en-US" altLang="ja-JP" dirty="0"/>
          </a:p>
          <a:p>
            <a:pPr algn="ctr"/>
            <a:r>
              <a:rPr kumimoji="1" lang="ja-JP" altLang="en-US" dirty="0"/>
              <a:t>白黒でも、見やすい図をつくること</a:t>
            </a:r>
          </a:p>
        </p:txBody>
      </p:sp>
    </p:spTree>
    <p:extLst>
      <p:ext uri="{BB962C8B-B14F-4D97-AF65-F5344CB8AC3E}">
        <p14:creationId xmlns:p14="http://schemas.microsoft.com/office/powerpoint/2010/main" val="140643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A6C71-7361-DCD7-E435-71745EA6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勝負図は、提案手法の全要素を描く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34D0D7-D8AA-3EC2-E2DC-BD112F11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96773" cy="4351338"/>
          </a:xfrm>
        </p:spPr>
        <p:txBody>
          <a:bodyPr>
            <a:normAutofit lnSpcReduction="10000"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提案手法の概要を示す図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抽象度を上げ全要素を盛り込む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要素数は３から５が適切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提案手法の説明が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章なら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手法の概要を説明する節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１つ目の要素を説明する節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２つ目の要素を説明する節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：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0">
              <a:buNone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と書くとおさまり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全体のバランス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がよい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0F18E6-B742-1137-C356-AC8181EC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2F9-8937-498C-A253-6E86E1F85A88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0504A0-92D9-2AF9-BED0-0D26D1DB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22" y="1946410"/>
            <a:ext cx="5496773" cy="3317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88512A1-8ACA-8F9E-5D6C-5CB7E3CA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9" t="14350" r="6684" b="3842"/>
          <a:stretch/>
        </p:blipFill>
        <p:spPr>
          <a:xfrm>
            <a:off x="5930074" y="201477"/>
            <a:ext cx="4949736" cy="66733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17952D-0D19-0552-E0B8-05FCCB35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図表の位置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79E275-197D-64C7-F419-694A48F1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16729" cy="4351338"/>
          </a:xfrm>
        </p:spPr>
        <p:txBody>
          <a:bodyPr/>
          <a:lstStyle/>
          <a:p>
            <a:r>
              <a:rPr lang="ja-JP" altLang="en-US" dirty="0"/>
              <a:t>論文の中で、章のタイトルの</a:t>
            </a:r>
            <a:br>
              <a:rPr lang="en-US" altLang="ja-JP" dirty="0"/>
            </a:br>
            <a:r>
              <a:rPr lang="ja-JP" altLang="en-US" dirty="0"/>
              <a:t>すぐ下に図表を入れるのは</a:t>
            </a:r>
            <a:br>
              <a:rPr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ご法度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はじめて図表を参照しているページに図表を入れるのが礼儀</a:t>
            </a:r>
            <a:endParaRPr kumimoji="1" lang="en-US" altLang="ja-JP" dirty="0"/>
          </a:p>
          <a:p>
            <a:r>
              <a:rPr lang="ja-JP" altLang="en-US" dirty="0"/>
              <a:t>これも</a:t>
            </a:r>
            <a:r>
              <a:rPr lang="en-US" altLang="ja-JP" dirty="0"/>
              <a:t>LaTeX</a:t>
            </a:r>
            <a:r>
              <a:rPr lang="ja-JP" altLang="en-US" dirty="0"/>
              <a:t>を使うと、自動的に最適な場所を最大限、探してくれる。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F0F7DE-1F85-5643-331E-E6456B74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2F9-8937-498C-A253-6E86E1F85A88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7EC481E-7EDA-D11D-3CEC-9B997147C664}"/>
              </a:ext>
            </a:extLst>
          </p:cNvPr>
          <p:cNvSpPr/>
          <p:nvPr/>
        </p:nvSpPr>
        <p:spPr>
          <a:xfrm>
            <a:off x="8078562" y="1983784"/>
            <a:ext cx="685730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CBBBD88-2F8C-BDB1-CD16-F12687F92A0E}"/>
              </a:ext>
            </a:extLst>
          </p:cNvPr>
          <p:cNvSpPr/>
          <p:nvPr/>
        </p:nvSpPr>
        <p:spPr>
          <a:xfrm>
            <a:off x="7812508" y="2294022"/>
            <a:ext cx="1501973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2B80A95-F056-FFE4-06FF-633259D73DDA}"/>
              </a:ext>
            </a:extLst>
          </p:cNvPr>
          <p:cNvSpPr/>
          <p:nvPr/>
        </p:nvSpPr>
        <p:spPr>
          <a:xfrm>
            <a:off x="7523206" y="5316598"/>
            <a:ext cx="2039248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B9A680CB-9771-5762-455E-74FF5B93CD71}"/>
              </a:ext>
            </a:extLst>
          </p:cNvPr>
          <p:cNvSpPr/>
          <p:nvPr/>
        </p:nvSpPr>
        <p:spPr>
          <a:xfrm>
            <a:off x="10321871" y="365125"/>
            <a:ext cx="1648973" cy="1618659"/>
          </a:xfrm>
          <a:prstGeom prst="wedgeEllipseCallout">
            <a:avLst>
              <a:gd name="adj1" fmla="val -127007"/>
              <a:gd name="adj2" fmla="val 304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入れてはいけない</a:t>
            </a:r>
          </a:p>
        </p:txBody>
      </p:sp>
    </p:spTree>
    <p:extLst>
      <p:ext uri="{BB962C8B-B14F-4D97-AF65-F5344CB8AC3E}">
        <p14:creationId xmlns:p14="http://schemas.microsoft.com/office/powerpoint/2010/main" val="1758008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7A3F1-025A-473A-8685-E059CF9D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キャプションの付け方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B4F2-4F10-4B52-9590-454F08A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表，グラフ，図のキャプション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    Captions for Tables and Figures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本文で参照するなら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キャプションと同じ形式にする．</a:t>
            </a:r>
            <a:endParaRPr kumimoji="1" lang="en-US" altLang="ja-JP" dirty="0"/>
          </a:p>
          <a:p>
            <a:pPr lvl="1"/>
            <a:r>
              <a:rPr lang="ja-JP" altLang="en-US" dirty="0"/>
              <a:t>文中でも大文字で始める．固有名詞の扱い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648CA0-46CA-437D-AFB9-20104BF7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2F9-8937-498C-A253-6E86E1F85A88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55C5B7C-FDD9-4FF6-AE6D-5953B2E30573}"/>
              </a:ext>
            </a:extLst>
          </p:cNvPr>
          <p:cNvSpPr/>
          <p:nvPr/>
        </p:nvSpPr>
        <p:spPr>
          <a:xfrm>
            <a:off x="8254314" y="639162"/>
            <a:ext cx="2977978" cy="1325562"/>
          </a:xfrm>
          <a:prstGeom prst="wedgeRoundRectCallout">
            <a:avLst>
              <a:gd name="adj1" fmla="val -73198"/>
              <a:gd name="adj2" fmla="val 6396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で書くと，</a:t>
            </a:r>
            <a:b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ルールに則ってくれ，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図表の位置が変わっても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番号を振り直してくれ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20545F-6988-8141-7969-C9798832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39" y="2742214"/>
            <a:ext cx="8474722" cy="22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8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BFAFCFA-F8AF-21B0-4548-284313F12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まずは、論理の通った日本文を書く</a:t>
            </a: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C435732-78AC-CC58-C797-9D9CB6D10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593850"/>
            <a:ext cx="98298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/>
              <a:t>論文で重要なのは論理の流れ</a:t>
            </a:r>
            <a:endParaRPr lang="en-US" altLang="ja-JP" sz="32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800" dirty="0"/>
              <a:t>日本語で書こうが英語で書こうが、論理の流れは同じ</a:t>
            </a:r>
            <a:endParaRPr lang="en-US" altLang="ja-JP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800" dirty="0"/>
              <a:t>まずは、誰もが納得する論理の流れを日本語で表現</a:t>
            </a: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/>
              <a:t>数学の幾何の証明を書くつもりで</a:t>
            </a:r>
            <a:endParaRPr lang="en-US" altLang="ja-JP" sz="32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sz="2800" dirty="0"/>
              <a:t>三角形の合同の証明のように見通しをつけてから書く</a:t>
            </a:r>
            <a:endParaRPr lang="en-US" altLang="ja-JP" sz="28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ja-JP" sz="2400" dirty="0"/>
              <a:t>3</a:t>
            </a:r>
            <a:r>
              <a:rPr lang="ja-JP" altLang="en-US" sz="2400" dirty="0"/>
              <a:t>つの方法がある。</a:t>
            </a:r>
            <a:endParaRPr lang="en-US" altLang="ja-JP" sz="2400" dirty="0"/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400" dirty="0"/>
              <a:t>　① </a:t>
            </a:r>
            <a:r>
              <a:rPr lang="en-US" altLang="ja-JP" sz="2400" dirty="0"/>
              <a:t>3</a:t>
            </a:r>
            <a:r>
              <a:rPr lang="ja-JP" altLang="en-US" sz="2400" dirty="0"/>
              <a:t>辺が等しい。</a:t>
            </a:r>
            <a:endParaRPr lang="en-US" altLang="ja-JP" sz="2400" dirty="0"/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400" dirty="0"/>
              <a:t>　② 二辺とその間の角が等しい。</a:t>
            </a:r>
            <a:endParaRPr lang="en-US" altLang="ja-JP" sz="2400" dirty="0"/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400" dirty="0"/>
              <a:t>　③ 一辺とその両端角が等しい。</a:t>
            </a:r>
            <a:endParaRPr lang="en-US" altLang="ja-JP" sz="24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sz="2400" dirty="0"/>
              <a:t>どの方法を使うかを決めて、それぞれの要素が成り立つことをいう。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ja-JP" altLang="en-US" sz="3200" dirty="0"/>
          </a:p>
        </p:txBody>
      </p:sp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A5A96DF0-C41F-2AE0-3C63-33295DE49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2474CC-6193-4E7B-A97A-E07D50C38937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21572AD-711A-ADB7-9399-24BEF6338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論理的な日本文を書くための</a:t>
            </a:r>
            <a:r>
              <a:rPr lang="en-US" altLang="ja-JP"/>
              <a:t>TIPS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EC99858-A100-4BE8-27AE-57E0F927E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554163"/>
            <a:ext cx="9677400" cy="4953000"/>
          </a:xfrm>
        </p:spPr>
        <p:txBody>
          <a:bodyPr/>
          <a:lstStyle/>
          <a:p>
            <a:pPr eaLnBrk="1" hangingPunct="1"/>
            <a:r>
              <a:rPr lang="ja-JP" altLang="en-US"/>
              <a:t>日本語では主語がない文が書けてしまうので，注意が必要</a:t>
            </a:r>
          </a:p>
          <a:p>
            <a:pPr lvl="1" eaLnBrk="1" hangingPunct="1"/>
            <a:r>
              <a:rPr lang="en-US" altLang="ja-JP"/>
              <a:t>1</a:t>
            </a:r>
            <a:r>
              <a:rPr lang="ja-JP" altLang="en-US"/>
              <a:t>つの文を書き終えたら，主語があるかチェックする癖をつけておくとよい．</a:t>
            </a:r>
          </a:p>
          <a:p>
            <a:pPr eaLnBrk="1" hangingPunct="1"/>
            <a:r>
              <a:rPr lang="ja-JP" altLang="en-US"/>
              <a:t>長い文は禁物</a:t>
            </a:r>
          </a:p>
          <a:p>
            <a:pPr lvl="1" eaLnBrk="1" hangingPunct="1"/>
            <a:r>
              <a:rPr lang="ja-JP" altLang="en-US"/>
              <a:t>幾何の証明は、短文ばかり</a:t>
            </a:r>
          </a:p>
          <a:p>
            <a:pPr eaLnBrk="1" hangingPunct="1"/>
            <a:r>
              <a:rPr lang="ja-JP" altLang="en-US"/>
              <a:t>主語と述語だけを読んで、整合性を調べる</a:t>
            </a:r>
          </a:p>
          <a:p>
            <a:pPr lvl="1" eaLnBrk="1" hangingPunct="1"/>
            <a:r>
              <a:rPr lang="ja-JP" altLang="en-US"/>
              <a:t>悪い例</a:t>
            </a:r>
          </a:p>
          <a:p>
            <a:pPr lvl="1" eaLnBrk="1" hangingPunct="1">
              <a:buFontTx/>
              <a:buNone/>
            </a:pPr>
            <a:r>
              <a:rPr kumimoji="0" lang="ja-JP" altLang="en-US"/>
              <a:t>　「提</a:t>
            </a:r>
            <a:r>
              <a:rPr lang="ja-JP" altLang="en-US"/>
              <a:t>案手法は、</a:t>
            </a:r>
            <a:r>
              <a:rPr lang="en-US" altLang="ja-JP"/>
              <a:t>WEB</a:t>
            </a:r>
            <a:r>
              <a:rPr lang="ja-JP" altLang="en-US"/>
              <a:t>アクセス履歴からユーザの情報検索の目的を調べ、目的ごとにアクセスしたページを整理するので、情報の検索を容易に実施できるようになる。」</a:t>
            </a:r>
          </a:p>
          <a:p>
            <a:pPr lvl="1" eaLnBrk="1" hangingPunct="1"/>
            <a:r>
              <a:rPr lang="ja-JP" altLang="en-US"/>
              <a:t>実は英語ではこのような文は書けない</a:t>
            </a:r>
          </a:p>
        </p:txBody>
      </p:sp>
      <p:sp>
        <p:nvSpPr>
          <p:cNvPr id="34820" name="スライド番号プレースホルダー 3">
            <a:extLst>
              <a:ext uri="{FF2B5EF4-FFF2-40B4-BE49-F238E27FC236}">
                <a16:creationId xmlns:a16="http://schemas.microsoft.com/office/drawing/2014/main" id="{F73E3769-2FE7-131F-4FB6-C563D7A6F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3F3F57-F032-4421-ACB2-A874F5186DC3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74A5F7E-7593-408B-3698-B66B8A1BC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日本語表記上の</a:t>
            </a:r>
            <a:r>
              <a:rPr lang="en-US" altLang="ja-JP"/>
              <a:t>TIPS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144BA1-0386-9793-F477-5D4A740EB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100" y="1524000"/>
            <a:ext cx="10515600" cy="511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/>
              <a:t>基本的に論文は現在形で書く．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例外として，「おわりに」では，</a:t>
            </a:r>
            <a:br>
              <a:rPr lang="en-US" altLang="ja-JP"/>
            </a:br>
            <a:r>
              <a:rPr lang="ja-JP" altLang="en-US"/>
              <a:t>「本論文では○○を提案した．」などと過去形で書く．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/>
              <a:t> 論理を展開する論文では「私は」という主語はありえない．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どうしても使いたければ「著者は」となるが，使わない方がよい．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/>
              <a:t>現代国語では，以下の品詞はひらがなで書くようである．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接続詞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連体詞	　さまざまな，いろいろな，すべて　など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助詞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助動詞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形式名詞　～する</a:t>
            </a:r>
            <a:r>
              <a:rPr lang="ja-JP" altLang="en-US" u="sng"/>
              <a:t>とき</a:t>
            </a:r>
            <a:r>
              <a:rPr lang="ja-JP" altLang="en-US"/>
              <a:t>，～する</a:t>
            </a:r>
            <a:r>
              <a:rPr lang="ja-JP" altLang="en-US" u="sng"/>
              <a:t>こと</a:t>
            </a:r>
            <a:r>
              <a:rPr lang="ja-JP" altLang="en-US"/>
              <a:t>， ～する</a:t>
            </a:r>
            <a:r>
              <a:rPr lang="ja-JP" altLang="en-US" u="sng"/>
              <a:t>さい</a:t>
            </a:r>
            <a:r>
              <a:rPr lang="ja-JP" altLang="en-US"/>
              <a:t>， ～する</a:t>
            </a:r>
            <a:r>
              <a:rPr lang="ja-JP" altLang="en-US" u="sng"/>
              <a:t>たび</a:t>
            </a:r>
            <a:r>
              <a:rPr lang="ja-JP" altLang="en-US"/>
              <a:t>　など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/>
              <a:t>「</a:t>
            </a:r>
            <a:r>
              <a:rPr lang="ja-JP" altLang="en-US">
                <a:solidFill>
                  <a:srgbClr val="FF0000"/>
                </a:solidFill>
              </a:rPr>
              <a:t>行う</a:t>
            </a:r>
            <a:r>
              <a:rPr lang="ja-JP" altLang="en-US"/>
              <a:t>」「</a:t>
            </a:r>
            <a:r>
              <a:rPr lang="ja-JP" altLang="en-US">
                <a:solidFill>
                  <a:srgbClr val="FF0000"/>
                </a:solidFill>
              </a:rPr>
              <a:t>実行する</a:t>
            </a:r>
            <a:r>
              <a:rPr lang="ja-JP" altLang="en-US"/>
              <a:t>」「</a:t>
            </a:r>
            <a:r>
              <a:rPr lang="ja-JP" altLang="en-US">
                <a:solidFill>
                  <a:srgbClr val="FF0000"/>
                </a:solidFill>
              </a:rPr>
              <a:t>実施する</a:t>
            </a:r>
            <a:r>
              <a:rPr lang="ja-JP" altLang="en-US"/>
              <a:t>」という動詞は</a:t>
            </a:r>
            <a:r>
              <a:rPr lang="ja-JP" altLang="en-US">
                <a:solidFill>
                  <a:srgbClr val="FF0000"/>
                </a:solidFill>
              </a:rPr>
              <a:t>避けるべき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/>
              <a:t>「機能の実装を行う」は「機能を実装する」のほうが素直な表現</a:t>
            </a:r>
          </a:p>
        </p:txBody>
      </p:sp>
      <p:sp>
        <p:nvSpPr>
          <p:cNvPr id="35844" name="スライド番号プレースホルダー 3">
            <a:extLst>
              <a:ext uri="{FF2B5EF4-FFF2-40B4-BE49-F238E27FC236}">
                <a16:creationId xmlns:a16="http://schemas.microsoft.com/office/drawing/2014/main" id="{C6D4675A-9140-4D69-0F6F-29507418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D20688-1C36-420A-A84E-C463CDC013FB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A1166F-3B21-4CD0-FEBB-B69457D0C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Title for paper and each section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FB2242A-2C45-464B-6C7F-CC2FC12ACE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その論文のセールスポイントを（</a:t>
            </a:r>
            <a:r>
              <a:rPr lang="en-US" altLang="ja-JP"/>
              <a:t>1</a:t>
            </a:r>
            <a:r>
              <a:rPr lang="ja-JP" altLang="en-US"/>
              <a:t>語で）入れる</a:t>
            </a:r>
          </a:p>
          <a:p>
            <a:pPr eaLnBrk="1" hangingPunct="1"/>
            <a:r>
              <a:rPr lang="ja-JP" altLang="en-US"/>
              <a:t>セールスポイントは、それを聞いただけで、</a:t>
            </a:r>
            <a:br>
              <a:rPr lang="en-US" altLang="ja-JP"/>
            </a:br>
            <a:r>
              <a:rPr lang="ja-JP" altLang="en-US"/>
              <a:t>何をしているかがわかるようなものにする。</a:t>
            </a:r>
          </a:p>
          <a:p>
            <a:pPr eaLnBrk="1" hangingPunct="1"/>
            <a:r>
              <a:rPr lang="ja-JP" altLang="en-US"/>
              <a:t>題名を声にして読んでみる</a:t>
            </a:r>
          </a:p>
          <a:p>
            <a:pPr lvl="1" eaLnBrk="1" hangingPunct="1"/>
            <a:r>
              <a:rPr lang="ja-JP" altLang="en-US"/>
              <a:t>一息で読んで読みやすければ、いい題名</a:t>
            </a:r>
          </a:p>
          <a:p>
            <a:pPr lvl="1" eaLnBrk="1" hangingPunct="1"/>
            <a:r>
              <a:rPr lang="ja-JP" altLang="en-US"/>
              <a:t>読みにくければ、再考するべき</a:t>
            </a:r>
          </a:p>
          <a:p>
            <a:pPr eaLnBrk="1" hangingPunct="1"/>
            <a:r>
              <a:rPr lang="ja-JP" altLang="en-US"/>
              <a:t>日本語と英語の両方で検討すること</a:t>
            </a:r>
            <a:endParaRPr lang="en-US" altLang="ja-JP"/>
          </a:p>
          <a:p>
            <a:pPr lvl="1" eaLnBrk="1" hangingPunct="1"/>
            <a:r>
              <a:rPr lang="ja-JP" altLang="en-US"/>
              <a:t>直訳にする必要はない</a:t>
            </a:r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50DE98A7-741F-82CD-627D-5FDDC7540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BC29D9-9E94-4CAF-9BCD-14D19E6FE404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39CFAAF-CBA3-16A5-4552-016CBCAA9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全体にわたって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D39F92-84A0-E001-A39C-DC830D963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Why, What, How, Evidence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が必要</a:t>
            </a:r>
          </a:p>
          <a:p>
            <a:pPr lvl="1" eaLnBrk="1" hangingPunct="1"/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　なぜ、この研究が必要か、ひいては、この研究の価値は何か</a:t>
            </a:r>
          </a:p>
          <a:p>
            <a:pPr lvl="1" eaLnBrk="1" hangingPunct="1"/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　解決策</a:t>
            </a:r>
          </a:p>
          <a:p>
            <a:pPr lvl="1" eaLnBrk="1" hangingPunct="1"/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　解決策の実現方法</a:t>
            </a:r>
          </a:p>
          <a:p>
            <a:pPr lvl="1" eaLnBrk="1" hangingPunct="1"/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） 本当に解決できているかの評価</a:t>
            </a:r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ここが一番重要</a:t>
            </a:r>
            <a:endParaRPr lang="en-US" altLang="ja-JP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：実験とその結果</a:t>
            </a:r>
            <a:endParaRPr lang="en-US" altLang="ja-JP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Discussion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：結果の解析と考察</a:t>
            </a:r>
            <a:endParaRPr lang="en-US" altLang="ja-JP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：その結果が意味するもの（提案手法のご利益）</a:t>
            </a:r>
          </a:p>
        </p:txBody>
      </p:sp>
      <p:sp>
        <p:nvSpPr>
          <p:cNvPr id="8196" name="スライド番号プレースホルダー 3">
            <a:extLst>
              <a:ext uri="{FF2B5EF4-FFF2-40B4-BE49-F238E27FC236}">
                <a16:creationId xmlns:a16="http://schemas.microsoft.com/office/drawing/2014/main" id="{78E29C55-8468-EE8C-6069-07A576E23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62F588-F740-4A09-A2B0-13C59DD0DF3D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FAB5ED1-26EC-C548-9127-C06AA7C4C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勝負は最初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98E961-03FA-97F5-CA38-15E9BC24E1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読者（査読者）が読むのは、「題名」「概要」、章タイトル、図表、「はじめに」、「おわりに」、「本文」の順番</a:t>
            </a:r>
          </a:p>
          <a:p>
            <a:pPr eaLnBrk="1" hangingPunct="1"/>
            <a:r>
              <a:rPr lang="ja-JP" altLang="en-US" dirty="0"/>
              <a:t>最初に読まれるところで勝負は決まっている。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たいていは「概要」と図表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おおまけにまけて「はじめに」ぐらい</a:t>
            </a:r>
          </a:p>
          <a:p>
            <a:pPr eaLnBrk="1" hangingPunct="1"/>
            <a:r>
              <a:rPr lang="ja-JP" altLang="en-US" dirty="0"/>
              <a:t>長い論文は禁物</a:t>
            </a:r>
          </a:p>
          <a:p>
            <a:pPr lvl="1" eaLnBrk="1" hangingPunct="1"/>
            <a:r>
              <a:rPr lang="ja-JP" altLang="en-US" dirty="0"/>
              <a:t>査読者は読むのがいやになる</a:t>
            </a:r>
          </a:p>
          <a:p>
            <a:pPr lvl="1" eaLnBrk="1" hangingPunct="1"/>
            <a:r>
              <a:rPr lang="ja-JP" altLang="en-US" dirty="0"/>
              <a:t>通常、</a:t>
            </a:r>
            <a:r>
              <a:rPr lang="en-US" altLang="ja-JP" dirty="0"/>
              <a:t> 9</a:t>
            </a:r>
            <a:r>
              <a:rPr lang="ja-JP" altLang="en-US" dirty="0"/>
              <a:t>ポイントのフォントで</a:t>
            </a:r>
            <a:r>
              <a:rPr lang="en-US" altLang="ja-JP" dirty="0"/>
              <a:t>2</a:t>
            </a:r>
            <a:r>
              <a:rPr lang="ja-JP" altLang="en-US" dirty="0"/>
              <a:t>カラムなら</a:t>
            </a:r>
            <a:r>
              <a:rPr lang="en-US" altLang="ja-JP" dirty="0"/>
              <a:t>8</a:t>
            </a:r>
            <a:r>
              <a:rPr lang="ja-JP" altLang="en-US" dirty="0"/>
              <a:t>～</a:t>
            </a:r>
            <a:r>
              <a:rPr lang="en-US" altLang="ja-JP" dirty="0"/>
              <a:t>10</a:t>
            </a:r>
            <a:r>
              <a:rPr lang="ja-JP" altLang="en-US" dirty="0"/>
              <a:t>ページぐらいが原則。</a:t>
            </a:r>
            <a:endParaRPr lang="en-US" altLang="ja-JP" dirty="0"/>
          </a:p>
          <a:p>
            <a:pPr lvl="1" eaLnBrk="1" hangingPunct="1"/>
            <a:r>
              <a:rPr lang="en-US" altLang="ja-JP" dirty="0"/>
              <a:t>12</a:t>
            </a:r>
            <a:r>
              <a:rPr lang="ja-JP" altLang="en-US" dirty="0"/>
              <a:t>ポイントのフォントで</a:t>
            </a:r>
            <a:r>
              <a:rPr lang="en-US" altLang="ja-JP" dirty="0"/>
              <a:t>A4</a:t>
            </a:r>
            <a:r>
              <a:rPr lang="ja-JP" altLang="en-US" dirty="0"/>
              <a:t>で打ち出すと、</a:t>
            </a:r>
            <a:r>
              <a:rPr lang="en-US" altLang="ja-JP" dirty="0"/>
              <a:t>20</a:t>
            </a:r>
            <a:r>
              <a:rPr lang="ja-JP" altLang="en-US" dirty="0"/>
              <a:t>ページぐらいとなり、</a:t>
            </a:r>
            <a:br>
              <a:rPr lang="en-US" altLang="ja-JP" dirty="0"/>
            </a:br>
            <a:r>
              <a:rPr lang="ja-JP" altLang="en-US" dirty="0"/>
              <a:t>卒業論文や修士論文もこの程度となる。</a:t>
            </a:r>
          </a:p>
        </p:txBody>
      </p:sp>
      <p:sp>
        <p:nvSpPr>
          <p:cNvPr id="9220" name="スライド番号プレースホルダー 3">
            <a:extLst>
              <a:ext uri="{FF2B5EF4-FFF2-40B4-BE49-F238E27FC236}">
                <a16:creationId xmlns:a16="http://schemas.microsoft.com/office/drawing/2014/main" id="{3A89988E-6C27-CAC1-6BD0-9061D49D0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3766A1-4C75-402B-8BDE-E571C98EF90E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255B99-3793-FDB2-24F4-8705D16BE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新しいことを説明するには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0343F31-84D3-8DF1-975C-27CF5AFD0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pPr eaLnBrk="1" hangingPunct="1"/>
            <a:r>
              <a:rPr lang="ja-JP" altLang="en-US" sz="3200"/>
              <a:t>トップダウンに書く</a:t>
            </a:r>
          </a:p>
          <a:p>
            <a:pPr lvl="1" eaLnBrk="1" hangingPunct="1"/>
            <a:r>
              <a:rPr lang="ja-JP" altLang="en-US" sz="2800"/>
              <a:t>読者に、おおまかでよいからイメージをつかませることが大切</a:t>
            </a:r>
          </a:p>
          <a:p>
            <a:pPr lvl="1" eaLnBrk="1" hangingPunct="1"/>
            <a:r>
              <a:rPr lang="ja-JP" altLang="en-US" sz="2800"/>
              <a:t>それから、それを厳密に規定していく</a:t>
            </a:r>
          </a:p>
          <a:p>
            <a:pPr lvl="1" eaLnBrk="1" hangingPunct="1"/>
            <a:r>
              <a:rPr lang="ja-JP" altLang="en-US" sz="2800"/>
              <a:t>日本人の論文はボトムアップが多い</a:t>
            </a:r>
          </a:p>
          <a:p>
            <a:pPr eaLnBrk="1" hangingPunct="1"/>
            <a:endParaRPr lang="en-US" altLang="ja-JP" sz="3200"/>
          </a:p>
          <a:p>
            <a:pPr eaLnBrk="1" hangingPunct="1"/>
            <a:r>
              <a:rPr lang="ja-JP" altLang="en-US" sz="3200"/>
              <a:t>大切なことは数少なく絞る。それらを目立たせる</a:t>
            </a:r>
            <a:endParaRPr lang="en-US" altLang="ja-JP" sz="3200"/>
          </a:p>
          <a:p>
            <a:pPr lvl="1" eaLnBrk="1" hangingPunct="1"/>
            <a:r>
              <a:rPr lang="en-US" altLang="ja-JP" sz="2800"/>
              <a:t>LaTeX</a:t>
            </a:r>
            <a:r>
              <a:rPr lang="ja-JP" altLang="en-US" sz="2800"/>
              <a:t>の </a:t>
            </a:r>
            <a:r>
              <a:rPr lang="en-US" altLang="ja-JP" sz="2800"/>
              <a:t>itemize,</a:t>
            </a:r>
            <a:r>
              <a:rPr lang="ja-JP" altLang="en-US" sz="2800"/>
              <a:t>　</a:t>
            </a:r>
            <a:r>
              <a:rPr lang="en-US" altLang="ja-JP" sz="2800"/>
              <a:t>description</a:t>
            </a:r>
            <a:r>
              <a:rPr lang="ja-JP" altLang="en-US" sz="2800"/>
              <a:t>で</a:t>
            </a:r>
            <a:endParaRPr lang="en-US" altLang="ja-JP" sz="2800"/>
          </a:p>
          <a:p>
            <a:pPr lvl="1" eaLnBrk="1" hangingPunct="1"/>
            <a:r>
              <a:rPr lang="ja-JP" altLang="en-US" sz="2800"/>
              <a:t>余白を十分にとった図で</a:t>
            </a:r>
            <a:endParaRPr lang="en-US" altLang="ja-JP" sz="2800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4AB37EC6-AC6D-9CCD-4479-D22900DCE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60D6CC-B39D-4BAA-9475-2AB27428C71D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6F357E-9A90-6500-A0DD-3EC78C53FFAD}"/>
              </a:ext>
            </a:extLst>
          </p:cNvPr>
          <p:cNvSpPr txBox="1"/>
          <p:nvPr/>
        </p:nvSpPr>
        <p:spPr>
          <a:xfrm>
            <a:off x="7315200" y="1738313"/>
            <a:ext cx="4648200" cy="452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ja-JP" altLang="en-US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ブレイク・スナイダー </a:t>
            </a:r>
            <a:r>
              <a:rPr lang="en-US" altLang="ja-JP" dirty="0"/>
              <a:t>(</a:t>
            </a:r>
            <a:r>
              <a:rPr lang="ja-JP" altLang="en-US" dirty="0"/>
              <a:t>著</a:t>
            </a:r>
            <a:r>
              <a:rPr lang="en-US" altLang="ja-JP" dirty="0"/>
              <a:t>), </a:t>
            </a:r>
            <a:r>
              <a:rPr lang="ja-JP" altLang="en-US" dirty="0"/>
              <a:t>菊池淳子 </a:t>
            </a:r>
            <a:r>
              <a:rPr lang="en-US" altLang="ja-JP" dirty="0"/>
              <a:t>(</a:t>
            </a:r>
            <a:r>
              <a:rPr lang="ja-JP" altLang="en-US" dirty="0"/>
              <a:t>翻訳</a:t>
            </a:r>
            <a:r>
              <a:rPr lang="en-US" altLang="ja-JP" dirty="0"/>
              <a:t>)</a:t>
            </a:r>
          </a:p>
          <a:p>
            <a:pPr eaLnBrk="1" hangingPunct="1">
              <a:defRPr/>
            </a:pPr>
            <a:r>
              <a:rPr lang="en-US" altLang="ja-JP" dirty="0"/>
              <a:t>SAVE THE CAT</a:t>
            </a:r>
            <a:r>
              <a:rPr lang="ja-JP" altLang="en-US" dirty="0"/>
              <a:t>の法則 本当に売れる脚本術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フィルムアート</a:t>
            </a:r>
            <a:r>
              <a:rPr lang="en-US" altLang="ja-JP" dirty="0"/>
              <a:t>, 2010</a:t>
            </a:r>
            <a:endParaRPr lang="ja-JP" altLang="en-US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C362A93-6EDE-C278-00E0-2FDF2DF04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0038"/>
            <a:ext cx="10515600" cy="1325562"/>
          </a:xfrm>
        </p:spPr>
        <p:txBody>
          <a:bodyPr/>
          <a:lstStyle/>
          <a:p>
            <a:pPr eaLnBrk="1" hangingPunct="1"/>
            <a:r>
              <a:rPr lang="ja-JP" altLang="en-US"/>
              <a:t>新しさを主張するには対比が一番</a:t>
            </a:r>
            <a:br>
              <a:rPr lang="en-US" altLang="ja-JP"/>
            </a:br>
            <a:r>
              <a:rPr lang="ja-JP" altLang="en-US"/>
              <a:t>読者を引き付けるにはパターンが一番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A5E47A7-EEA1-4BEF-E962-182521B30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pPr eaLnBrk="1" hangingPunct="1"/>
            <a:r>
              <a:rPr lang="ja-JP" altLang="en-US" dirty="0"/>
              <a:t>有名な既存のものがあれば、それと対抗させるような形で書くと、書くほうも読むほうも楽である。</a:t>
            </a:r>
          </a:p>
          <a:p>
            <a:pPr lvl="1" eaLnBrk="1" hangingPunct="1"/>
            <a:r>
              <a:rPr lang="ja-JP" altLang="en-US" dirty="0"/>
              <a:t>源氏と平家の戦いのように書けば、</a:t>
            </a:r>
            <a:br>
              <a:rPr lang="en-US" altLang="ja-JP" dirty="0"/>
            </a:br>
            <a:r>
              <a:rPr lang="ja-JP" altLang="en-US" dirty="0"/>
              <a:t>だれにだってドラスティックに書ける</a:t>
            </a:r>
          </a:p>
          <a:p>
            <a:pPr eaLnBrk="1" hangingPunct="1"/>
            <a:r>
              <a:rPr lang="ja-JP" altLang="en-US" dirty="0"/>
              <a:t>読者が流れを予測できるように書く</a:t>
            </a:r>
          </a:p>
          <a:p>
            <a:pPr lvl="1" eaLnBrk="1" hangingPunct="1"/>
            <a:r>
              <a:rPr lang="ja-JP" altLang="en-US" dirty="0"/>
              <a:t>ハリウッド映画でヒットするものは、</a:t>
            </a:r>
            <a:r>
              <a:rPr lang="en-US" altLang="ja-JP" dirty="0"/>
              <a:t>10</a:t>
            </a:r>
            <a:r>
              <a:rPr lang="ja-JP" altLang="en-US" dirty="0"/>
              <a:t>個パターンのみ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テレビ番組「水戸黄門」が超長寿番組であり続けた理由は、ドラマの展開が</a:t>
            </a:r>
            <a:r>
              <a:rPr lang="ja-JP" altLang="en-US" b="1" dirty="0">
                <a:solidFill>
                  <a:srgbClr val="FF0000"/>
                </a:solidFill>
              </a:rPr>
              <a:t>視聴者によめる</a:t>
            </a:r>
            <a:r>
              <a:rPr lang="ja-JP" altLang="en-US" dirty="0"/>
              <a:t>ことにある。</a:t>
            </a:r>
          </a:p>
        </p:txBody>
      </p:sp>
      <p:pic>
        <p:nvPicPr>
          <p:cNvPr id="11269" name="図 4" descr="テキスト&#10;&#10;自動的に生成された説明">
            <a:extLst>
              <a:ext uri="{FF2B5EF4-FFF2-40B4-BE49-F238E27FC236}">
                <a16:creationId xmlns:a16="http://schemas.microsoft.com/office/drawing/2014/main" id="{99782158-424F-8835-F9D8-EEF0A22B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5625"/>
            <a:ext cx="250348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スライド番号プレースホルダー 6">
            <a:extLst>
              <a:ext uri="{FF2B5EF4-FFF2-40B4-BE49-F238E27FC236}">
                <a16:creationId xmlns:a16="http://schemas.microsoft.com/office/drawing/2014/main" id="{FC6A6C83-FDD5-B8F0-C57D-C314EB8F6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D457E9-BDE6-42CB-B99B-105A9A18168B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DCC8879-CFAE-31E2-B1F5-772148F39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書き出す前に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85C5AED-189C-6381-B767-AB46627B8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3200" dirty="0"/>
              <a:t>章割を実施</a:t>
            </a:r>
          </a:p>
          <a:p>
            <a:pPr lvl="1" eaLnBrk="1" hangingPunct="1"/>
            <a:r>
              <a:rPr lang="ja-JP" altLang="en-US" sz="2800" dirty="0"/>
              <a:t>各節で書くべき項目や図などの順序を設計する．</a:t>
            </a:r>
          </a:p>
          <a:p>
            <a:pPr eaLnBrk="1" hangingPunct="1"/>
            <a:r>
              <a:rPr lang="ja-JP" altLang="en-US" sz="3200" dirty="0"/>
              <a:t>図を先に書いておく</a:t>
            </a:r>
          </a:p>
          <a:p>
            <a:pPr eaLnBrk="1" hangingPunct="1"/>
            <a:r>
              <a:rPr lang="ja-JP" altLang="en-US" sz="3200" dirty="0"/>
              <a:t>分量のバランスを意識する．全体が</a:t>
            </a:r>
            <a:r>
              <a:rPr lang="en-US" altLang="ja-JP" sz="3200" dirty="0"/>
              <a:t>10</a:t>
            </a:r>
            <a:r>
              <a:rPr lang="ja-JP" altLang="en-US" sz="3200" dirty="0"/>
              <a:t>として，</a:t>
            </a:r>
          </a:p>
          <a:p>
            <a:pPr lvl="1" eaLnBrk="1" hangingPunct="1"/>
            <a:r>
              <a:rPr lang="ja-JP" altLang="en-US" sz="2800" dirty="0"/>
              <a:t> 「はじめに」と「背景」は</a:t>
            </a:r>
            <a:r>
              <a:rPr lang="en-US" altLang="ja-JP" sz="2800" dirty="0"/>
              <a:t>2.0</a:t>
            </a:r>
            <a:r>
              <a:rPr lang="ja-JP" altLang="en-US" sz="2800" dirty="0"/>
              <a:t>から</a:t>
            </a:r>
            <a:r>
              <a:rPr lang="en-US" altLang="ja-JP" sz="2800" dirty="0"/>
              <a:t>2.5</a:t>
            </a:r>
            <a:r>
              <a:rPr lang="ja-JP" altLang="en-US" sz="2800" dirty="0"/>
              <a:t>ぐらいに収める．</a:t>
            </a:r>
            <a:endParaRPr lang="en-US" altLang="ja-JP" sz="2800" dirty="0"/>
          </a:p>
          <a:p>
            <a:pPr lvl="2" eaLnBrk="1" hangingPunct="1"/>
            <a:r>
              <a:rPr lang="ja-JP" altLang="en-US" sz="2400" dirty="0"/>
              <a:t>早く最重要の章に持っていく</a:t>
            </a:r>
          </a:p>
          <a:p>
            <a:pPr lvl="1" eaLnBrk="1" hangingPunct="1"/>
            <a:r>
              <a:rPr lang="ja-JP" altLang="en-US" sz="2800" dirty="0"/>
              <a:t> 本論を</a:t>
            </a:r>
            <a:r>
              <a:rPr lang="en-US" altLang="ja-JP" sz="2800" dirty="0"/>
              <a:t>5.0</a:t>
            </a:r>
            <a:r>
              <a:rPr lang="ja-JP" altLang="en-US" sz="2800" dirty="0"/>
              <a:t>から</a:t>
            </a:r>
            <a:r>
              <a:rPr lang="en-US" altLang="ja-JP" sz="2800" dirty="0"/>
              <a:t>6.0</a:t>
            </a:r>
            <a:r>
              <a:rPr lang="ja-JP" altLang="en-US" sz="2800" dirty="0"/>
              <a:t>ぐらい．</a:t>
            </a:r>
          </a:p>
          <a:p>
            <a:pPr lvl="1" eaLnBrk="1" hangingPunct="1"/>
            <a:r>
              <a:rPr lang="ja-JP" altLang="en-US" sz="2800" dirty="0"/>
              <a:t>「おわりに」を</a:t>
            </a:r>
            <a:r>
              <a:rPr lang="en-US" altLang="ja-JP" sz="2800" dirty="0"/>
              <a:t>0.25</a:t>
            </a:r>
            <a:r>
              <a:rPr lang="ja-JP" altLang="en-US" sz="2800" dirty="0"/>
              <a:t>ぐらい</a:t>
            </a:r>
            <a:endParaRPr lang="en-US" altLang="ja-JP" sz="2800" dirty="0"/>
          </a:p>
          <a:p>
            <a:pPr lvl="1" eaLnBrk="1" hangingPunct="1"/>
            <a:r>
              <a:rPr lang="ja-JP" altLang="en-US" sz="2800" dirty="0"/>
              <a:t>参考文献を</a:t>
            </a:r>
            <a:r>
              <a:rPr lang="en-US" altLang="ja-JP" sz="2800" dirty="0"/>
              <a:t>2.0</a:t>
            </a:r>
            <a:r>
              <a:rPr lang="ja-JP" altLang="en-US" sz="2800" dirty="0"/>
              <a:t>から</a:t>
            </a:r>
            <a:r>
              <a:rPr lang="en-US" altLang="ja-JP" sz="2800" dirty="0"/>
              <a:t>2.5</a:t>
            </a:r>
            <a:r>
              <a:rPr lang="ja-JP" altLang="en-US" sz="2800" dirty="0"/>
              <a:t>ぐらい．</a:t>
            </a:r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69CBBFED-39B7-17E6-ADA0-398260EE0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F1239D-982A-4141-A5DF-7124972E373B}" type="slidenum">
              <a:rPr lang="en-US" altLang="ja-JP" sz="1200" smtClean="0">
                <a:solidFill>
                  <a:srgbClr val="898989"/>
                </a:solidFill>
                <a:latin typeface="Tahoma" panose="020B0604030504040204" pitchFamily="34" charset="0"/>
                <a:ea typeface="ＭＳ Ｐゴシック" panose="020B0600070205080204" pitchFamily="50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707</TotalTime>
  <Words>3028</Words>
  <Application>Microsoft Office PowerPoint</Application>
  <PresentationFormat>ワイド画面</PresentationFormat>
  <Paragraphs>372</Paragraphs>
  <Slides>36</Slides>
  <Notes>0</Notes>
  <HiddenSlides>9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游ゴシック</vt:lpstr>
      <vt:lpstr>游ゴシック Light</vt:lpstr>
      <vt:lpstr>Arial</vt:lpstr>
      <vt:lpstr>Calibri</vt:lpstr>
      <vt:lpstr>Calibri Light</vt:lpstr>
      <vt:lpstr>Tahoma</vt:lpstr>
      <vt:lpstr>Times New Roman</vt:lpstr>
      <vt:lpstr>Wingdings</vt:lpstr>
      <vt:lpstr>Office テーマ</vt:lpstr>
      <vt:lpstr>1_Office テーマ</vt:lpstr>
      <vt:lpstr>  論文の章割り （特に査読を意識して）</vt:lpstr>
      <vt:lpstr>論文とは</vt:lpstr>
      <vt:lpstr>論文での主張は１つに絞る</vt:lpstr>
      <vt:lpstr>Title for paper and each section</vt:lpstr>
      <vt:lpstr>全体にわたって</vt:lpstr>
      <vt:lpstr>勝負は最初</vt:lpstr>
      <vt:lpstr>新しいことを説明するには</vt:lpstr>
      <vt:lpstr>新しさを主張するには対比が一番 読者を引き付けるにはパターンが一番</vt:lpstr>
      <vt:lpstr>書き出す前に</vt:lpstr>
      <vt:lpstr>章割</vt:lpstr>
      <vt:lpstr>章割のパターン</vt:lpstr>
      <vt:lpstr>力点を置くべき章</vt:lpstr>
      <vt:lpstr>では、例を使って演習</vt:lpstr>
      <vt:lpstr>閲覧ページからユーザの興味を推定</vt:lpstr>
      <vt:lpstr>２つの指標</vt:lpstr>
      <vt:lpstr>ジャンルはYahooのトップページから</vt:lpstr>
      <vt:lpstr>ジャンルとタームの特性</vt:lpstr>
      <vt:lpstr>興味をベクトルで表現</vt:lpstr>
      <vt:lpstr>いろいろな興味ベクトルを積算</vt:lpstr>
      <vt:lpstr>３章の初めに提案手法の全貌を示す</vt:lpstr>
      <vt:lpstr>章割の例</vt:lpstr>
      <vt:lpstr>３章以降(自分がやったことから書く)</vt:lpstr>
      <vt:lpstr>書く順序</vt:lpstr>
      <vt:lpstr>2章　前提を書く章</vt:lpstr>
      <vt:lpstr>1章「はじめに」に書くこと</vt:lpstr>
      <vt:lpstr>読者の興味を引くには</vt:lpstr>
      <vt:lpstr>「おわりに」の書き方</vt:lpstr>
      <vt:lpstr>図表の重要性</vt:lpstr>
      <vt:lpstr>実験結果のグラフや表</vt:lpstr>
      <vt:lpstr>図の書き方</vt:lpstr>
      <vt:lpstr>勝負図は、提案手法の全要素を描く</vt:lpstr>
      <vt:lpstr>図表の位置</vt:lpstr>
      <vt:lpstr>キャプションの付け方</vt:lpstr>
      <vt:lpstr>まずは、論理の通った日本文を書く</vt:lpstr>
      <vt:lpstr>論理的な日本文を書くためのTIPS</vt:lpstr>
      <vt:lpstr>日本語表記上のTIPS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simakawa</dc:creator>
  <cp:lastModifiedBy>島川 博光(simakawa)</cp:lastModifiedBy>
  <cp:revision>76</cp:revision>
  <cp:lastPrinted>1601-01-01T00:00:00Z</cp:lastPrinted>
  <dcterms:created xsi:type="dcterms:W3CDTF">1601-01-01T00:00:00Z</dcterms:created>
  <dcterms:modified xsi:type="dcterms:W3CDTF">2024-12-17T11:18:46Z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