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56" r:id="rId2"/>
    <p:sldId id="258" r:id="rId3"/>
    <p:sldId id="277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7" r:id="rId12"/>
    <p:sldId id="268" r:id="rId13"/>
    <p:sldId id="269" r:id="rId14"/>
    <p:sldId id="270" r:id="rId15"/>
    <p:sldId id="271" r:id="rId16"/>
    <p:sldId id="278" r:id="rId17"/>
    <p:sldId id="279" r:id="rId18"/>
    <p:sldId id="280" r:id="rId19"/>
    <p:sldId id="276" r:id="rId20"/>
  </p:sldIdLst>
  <p:sldSz cx="12192000" cy="6858000"/>
  <p:notesSz cx="6858000" cy="9144000"/>
  <p:defaultTextStyle>
    <a:defPPr>
      <a:defRPr lang="en-JP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5" autoAdjust="0"/>
    <p:restoredTop sz="94660"/>
  </p:normalViewPr>
  <p:slideViewPr>
    <p:cSldViewPr snapToGrid="0">
      <p:cViewPr varScale="1">
        <p:scale>
          <a:sx n="99" d="100"/>
          <a:sy n="99" d="100"/>
        </p:scale>
        <p:origin x="78" y="5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7C1D39-B993-48D3-B180-5344A492AD17}" type="datetimeFigureOut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34BC7-A30B-41B1-A90E-8D797AF714F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7951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BBDCD-1E8D-FB42-BC35-2D5ECF91FA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JP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0ED0B9-0D7D-2B40-80A1-8ACC3141C3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49176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F01163-34F7-2646-9D3F-2651B7402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E77B70-FD56-41EB-B524-67B820F08030}" type="datetime1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1D3218-5F97-A347-83B4-726140A60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7DE44F-C6BC-EF47-B119-9219DBD11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824C-5405-49EC-BF48-3D02A469506D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正方形/長方形 17">
            <a:extLst>
              <a:ext uri="{FF2B5EF4-FFF2-40B4-BE49-F238E27FC236}">
                <a16:creationId xmlns:a16="http://schemas.microsoft.com/office/drawing/2014/main" id="{3BB5ADF3-9572-5541-ABAB-AC8E86BAA71D}"/>
              </a:ext>
            </a:extLst>
          </p:cNvPr>
          <p:cNvSpPr/>
          <p:nvPr/>
        </p:nvSpPr>
        <p:spPr>
          <a:xfrm>
            <a:off x="916858" y="3626752"/>
            <a:ext cx="10515600" cy="4571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4214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94282-671E-3342-BFF1-E45F64E43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JP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4D84AD-9E54-124E-924B-F10730F4B4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B1F446-9388-1B49-8820-6BB33B67D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7807F-C4BD-49CC-9146-7FEE4C642F3A}" type="datetime1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4D6C52-056A-494B-BB0F-9446BA600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4857B1-CCF8-0344-8479-B4B0CEED6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824C-5405-49EC-BF48-3D02A46950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8895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C06A609-399B-C949-AAE0-293C846F53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JP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592A02E-9C45-1E40-9E2B-63A8A5F716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0EF71E-C069-3244-845B-71F7F8F566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05B00-99EA-4FE8-B4CF-31807C416B06}" type="datetime1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F3942B-8C1B-7E40-B35D-4848E1432C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404D16-A6DF-8546-8DBC-1493932A1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824C-5405-49EC-BF48-3D02A46950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93863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A2B77-2E76-D44F-BE60-685FBD25E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12263"/>
            <a:ext cx="10515600" cy="1146108"/>
          </a:xfrm>
        </p:spPr>
        <p:txBody>
          <a:bodyPr/>
          <a:lstStyle>
            <a:lvl1pPr algn="ctr"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JP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CF3391-2C06-E14E-84E7-1A08CDA950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8517"/>
            <a:ext cx="10515600" cy="410844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JP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D2DCDB-991C-CA48-869F-F086BD208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625C71-B08F-4E8E-A7BB-E59B14B5515B}" type="datetime1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AAAB35-9A2A-E840-A541-77BA7FE29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784EAA-4C96-5347-9C2A-B533A59BF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824C-5405-49EC-BF48-3D02A469506D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9" name="正方形/長方形 17">
            <a:extLst>
              <a:ext uri="{FF2B5EF4-FFF2-40B4-BE49-F238E27FC236}">
                <a16:creationId xmlns:a16="http://schemas.microsoft.com/office/drawing/2014/main" id="{D17F2DD0-D52A-1140-8B52-927CDEDA6E2A}"/>
              </a:ext>
            </a:extLst>
          </p:cNvPr>
          <p:cNvSpPr/>
          <p:nvPr/>
        </p:nvSpPr>
        <p:spPr>
          <a:xfrm>
            <a:off x="838200" y="1558474"/>
            <a:ext cx="10515600" cy="4571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1523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3234F-87BD-EF48-9512-38721E914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655906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dirty="0"/>
              <a:t>マスター タイトルの書式設定</a:t>
            </a:r>
            <a:endParaRPr lang="en-JP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DAC255-5F73-134F-9052-BC0CC9ACC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2CE09B-86AE-3546-9E9F-5A5C4159A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81A01-D27A-45FA-B335-A5EF4E9230A7}" type="datetime1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60048C-885B-E14D-A2B9-3DDE3E364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D81A-5907-AB48-BDA0-564DFDD3B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824C-5405-49EC-BF48-3D02A469506D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8" name="正方形/長方形 17">
            <a:extLst>
              <a:ext uri="{FF2B5EF4-FFF2-40B4-BE49-F238E27FC236}">
                <a16:creationId xmlns:a16="http://schemas.microsoft.com/office/drawing/2014/main" id="{8D944F02-A495-404C-AC99-633433572991}"/>
              </a:ext>
            </a:extLst>
          </p:cNvPr>
          <p:cNvSpPr/>
          <p:nvPr/>
        </p:nvSpPr>
        <p:spPr>
          <a:xfrm>
            <a:off x="838200" y="4454694"/>
            <a:ext cx="10515600" cy="4571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15573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4C59B-FAD6-7943-9653-E90D69659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0463"/>
            <a:ext cx="10515600" cy="1105775"/>
          </a:xfrm>
        </p:spPr>
        <p:txBody>
          <a:bodyPr/>
          <a:lstStyle>
            <a:lvl1pPr algn="l">
              <a:defRPr/>
            </a:lvl1pPr>
          </a:lstStyle>
          <a:p>
            <a:r>
              <a:rPr lang="ja-JP" altLang="en-US" dirty="0"/>
              <a:t>マスター タイトルの書式設定</a:t>
            </a:r>
            <a:endParaRPr lang="en-JP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6A107-B83F-4142-AFDE-6F6A5E51782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JP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5A9E40-F429-9D4A-8288-AA4B70DEE4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JP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9E20BBA-F34A-4E4F-A96E-153FC05C3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61423-EA75-4875-A20C-8CE4625FE02C}" type="datetime1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82CC13-89D7-8B4D-8DFC-BE45D3EC4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A57193-5FA3-5C4A-9F58-13471DB2D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824C-5405-49EC-BF48-3D02A469506D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9" name="正方形/長方形 17">
            <a:extLst>
              <a:ext uri="{FF2B5EF4-FFF2-40B4-BE49-F238E27FC236}">
                <a16:creationId xmlns:a16="http://schemas.microsoft.com/office/drawing/2014/main" id="{CDFF9B07-2813-BF47-8F92-6CD9FEEA8C64}"/>
              </a:ext>
            </a:extLst>
          </p:cNvPr>
          <p:cNvSpPr/>
          <p:nvPr/>
        </p:nvSpPr>
        <p:spPr>
          <a:xfrm>
            <a:off x="838200" y="1495016"/>
            <a:ext cx="10515600" cy="4571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69815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B4967-AA89-3C4D-AE69-47F73D2BA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J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9B34AB-1956-5D44-AA19-3BF8BD133D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037F0B-3ABC-2345-B9FF-02C23F9314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JP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A676D2-F838-4144-8F23-5A1A795C0C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1D8FA8-129B-0947-8E87-CC4188B67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JP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1B2993-C996-544B-97B5-4B2E553DE3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76980-46CC-48C7-B78F-986BDF75BF75}" type="datetime1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DFFA30-AC90-7C4A-AA29-87D3ECBAA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35DE96F-C37A-8042-BD25-20E061FFD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824C-5405-49EC-BF48-3D02A46950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1693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76D8B-02DF-0D4E-B69F-45EEF688C6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マスター タイトルの書式設定</a:t>
            </a:r>
            <a:endParaRPr lang="en-JP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40AD74-370F-7340-BBB3-70E856031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6BD8F-961B-4B1F-B561-35727F6DBE37}" type="datetime1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BF358F-FC64-CD44-BB53-6BD03B48D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722EDCB-F12E-714E-A9D5-398D46F60B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824C-5405-49EC-BF48-3D02A469506D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7" name="正方形/長方形 17">
            <a:extLst>
              <a:ext uri="{FF2B5EF4-FFF2-40B4-BE49-F238E27FC236}">
                <a16:creationId xmlns:a16="http://schemas.microsoft.com/office/drawing/2014/main" id="{952F9748-21EB-3640-A287-A5CA33018262}"/>
              </a:ext>
            </a:extLst>
          </p:cNvPr>
          <p:cNvSpPr/>
          <p:nvPr/>
        </p:nvSpPr>
        <p:spPr>
          <a:xfrm>
            <a:off x="838200" y="1773238"/>
            <a:ext cx="10515600" cy="45719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6400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BE6B42-E028-DB43-B400-9C49C5F2E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0D70F2-EAE4-4964-88A0-92382DBA98C9}" type="datetime1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A132AED-F6FB-BF41-A7CF-91896CA8A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5627BC-8EE4-6D44-8918-DBF348452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824C-5405-49EC-BF48-3D02A46950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5417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6D75D-7228-B748-A1C7-412D33DD02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JP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D0419-2557-E44D-A946-78C25BCD4D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JP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762BF3-0BBB-704A-B713-D2F5F56C2D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F6B2D2-B91E-7A40-B707-770ECA29B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25646-6A52-4246-B3FB-22FBAC95D88B}" type="datetime1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152051-242B-704C-85DA-C9DC8B6D3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910EE5-E02A-2D47-BC58-F9C7072A0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824C-5405-49EC-BF48-3D02A46950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8145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E4FE3-74B6-A24D-92D1-E3A0ADB8A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JP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F3E19-37B6-244C-9391-A819627C74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JP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F29141-9F1E-FB4C-BCFE-F4A18C4F91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E1DCCB-6552-EF46-B207-134FE48FE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23DC7-2A50-4884-BD7A-1C0CD4995328}" type="datetime1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DA0A51-39CA-BC4C-8D41-AF3A991F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D7865E-29AC-F047-A211-1921C27DE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824C-5405-49EC-BF48-3D02A46950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3597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21C5722-E1DA-754D-98C1-041EF00A7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JP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C20C51-28C5-CB45-83C8-429EDC1230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JP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8ADE6-F510-4C44-AB27-7EE3F5DD75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EF77EE-4397-4F82-9C41-9CE4F77FDFD7}" type="datetime1">
              <a:rPr kumimoji="1" lang="ja-JP" altLang="en-US" smtClean="0"/>
              <a:t>2026/4/30</a:t>
            </a:fld>
            <a:endParaRPr kumimoji="1" lang="ja-JP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22F02F-83ED-6843-8DBA-BDA1A0C983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971865-4234-B84E-9FA0-0C61149C27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A824C-5405-49EC-BF48-3D02A469506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9763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python@3.11" TargetMode="External"/><Relationship Id="rId2" Type="http://schemas.openxmlformats.org/officeDocument/2006/relationships/hyperlink" Target="https://qiita.com/DahuiSheng/items/18b569044905d1f37b7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python.org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F6F143F-539C-5DD8-9C6E-C7884D8814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en-US" altLang="ja-JP" dirty="0"/>
              <a:t>Python</a:t>
            </a:r>
            <a:r>
              <a:rPr kumimoji="1" lang="ja-JP" altLang="en-US" dirty="0"/>
              <a:t>仮想環境構築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EE1C90AF-500A-2B72-2D64-9C9BEDC5E7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ja-JP" altLang="en-US" dirty="0"/>
              <a:t>立命館大学　情報理工学部</a:t>
            </a:r>
            <a:endParaRPr kumimoji="1" lang="en-US" altLang="ja-JP" dirty="0"/>
          </a:p>
          <a:p>
            <a:r>
              <a:rPr lang="ja-JP" altLang="en-US" dirty="0"/>
              <a:t>島川　博光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C9987A4-1C19-77DE-BC95-B7A34F515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824C-5405-49EC-BF48-3D02A469506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93474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AB34E2B-F917-25E8-761B-FBCAC1713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1" lang="en-US" altLang="ja-JP" dirty="0" err="1"/>
              <a:t>Jupyter</a:t>
            </a:r>
            <a:r>
              <a:rPr kumimoji="1" lang="en-US" altLang="ja-JP" dirty="0"/>
              <a:t> Notebook</a:t>
            </a:r>
            <a:r>
              <a:rPr kumimoji="1" lang="ja-JP" altLang="en-US" dirty="0"/>
              <a:t>のインストールと実行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F887430-E4EC-8D2A-27FD-F25A4D0C26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3600" dirty="0"/>
              <a:t>p</a:t>
            </a:r>
            <a:r>
              <a:rPr kumimoji="1" lang="en-US" altLang="ja-JP" sz="3600" dirty="0"/>
              <a:t>ip </a:t>
            </a:r>
            <a:r>
              <a:rPr kumimoji="1" lang="ja-JP" altLang="en-US" sz="3600" dirty="0"/>
              <a:t>でライブラリ</a:t>
            </a:r>
            <a:r>
              <a:rPr kumimoji="1" lang="en-US" altLang="ja-JP" sz="3600" dirty="0"/>
              <a:t> notebook </a:t>
            </a:r>
            <a:r>
              <a:rPr kumimoji="1" lang="ja-JP" altLang="en-US" sz="3600" dirty="0"/>
              <a:t>をインストール</a:t>
            </a:r>
            <a:endParaRPr kumimoji="1" lang="en-US" altLang="ja-JP" sz="3600" dirty="0"/>
          </a:p>
          <a:p>
            <a:pPr>
              <a:buFont typeface="Wingdings" panose="05000000000000000000" pitchFamily="2" charset="2"/>
              <a:buChar char="Ø"/>
            </a:pPr>
            <a:r>
              <a:rPr lang="en-US" altLang="ja-JP" sz="2400" dirty="0"/>
              <a:t>python –m pip install notebook</a:t>
            </a:r>
            <a:r>
              <a:rPr lang="ja-JP" altLang="en-US" sz="2400" dirty="0"/>
              <a:t>     を実行</a:t>
            </a:r>
            <a:endParaRPr lang="en-US" altLang="ja-JP" sz="2400" dirty="0"/>
          </a:p>
          <a:p>
            <a:pPr>
              <a:buFont typeface="Wingdings" panose="05000000000000000000" pitchFamily="2" charset="2"/>
              <a:buChar char="Ø"/>
            </a:pPr>
            <a:endParaRPr lang="en-US" altLang="ja-JP" sz="2400" dirty="0"/>
          </a:p>
          <a:p>
            <a:pPr>
              <a:buFont typeface="Wingdings" panose="05000000000000000000" pitchFamily="2" charset="2"/>
              <a:buChar char="Ø"/>
            </a:pPr>
            <a:endParaRPr lang="en-US" altLang="ja-JP" sz="2400" dirty="0"/>
          </a:p>
          <a:p>
            <a:pPr marL="0" indent="0">
              <a:buNone/>
            </a:pPr>
            <a:r>
              <a:rPr kumimoji="1" lang="en-US" altLang="ja-JP" sz="4000" dirty="0" err="1"/>
              <a:t>Jupyter</a:t>
            </a:r>
            <a:r>
              <a:rPr kumimoji="1" lang="en-US" altLang="ja-JP" sz="4000" dirty="0"/>
              <a:t> Notebook</a:t>
            </a:r>
            <a:r>
              <a:rPr kumimoji="1" lang="ja-JP" altLang="en-US" sz="4000" dirty="0"/>
              <a:t>の起動</a:t>
            </a:r>
            <a:endParaRPr lang="en-US" altLang="ja-JP" sz="2400" dirty="0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8B6DC45-6FC9-6DD0-B7F2-6364200E8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824C-5405-49EC-BF48-3D02A469506D}" type="slidenum">
              <a:rPr kumimoji="1" lang="ja-JP" altLang="en-US" smtClean="0"/>
              <a:t>10</a:t>
            </a:fld>
            <a:endParaRPr kumimoji="1" lang="ja-JP" altLang="en-US"/>
          </a:p>
        </p:txBody>
      </p:sp>
      <p:sp>
        <p:nvSpPr>
          <p:cNvPr id="7" name="コンテンツ プレースホルダー 2">
            <a:extLst>
              <a:ext uri="{FF2B5EF4-FFF2-40B4-BE49-F238E27FC236}">
                <a16:creationId xmlns:a16="http://schemas.microsoft.com/office/drawing/2014/main" id="{CB56FFC3-7B88-A509-CA98-D52C3BFF3F7C}"/>
              </a:ext>
            </a:extLst>
          </p:cNvPr>
          <p:cNvSpPr txBox="1">
            <a:spLocks/>
          </p:cNvSpPr>
          <p:nvPr/>
        </p:nvSpPr>
        <p:spPr>
          <a:xfrm>
            <a:off x="992204" y="4994598"/>
            <a:ext cx="6014987" cy="10019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ja-JP" sz="2400"/>
              <a:t>&gt; Jupyter notebook</a:t>
            </a:r>
            <a:r>
              <a:rPr lang="ja-JP" altLang="en-US" sz="2400"/>
              <a:t> </a:t>
            </a:r>
            <a:r>
              <a:rPr lang="en-US" altLang="ja-JP" sz="2400"/>
              <a:t>  </a:t>
            </a:r>
            <a:r>
              <a:rPr lang="ja-JP" altLang="en-US" sz="2400"/>
              <a:t>もしくは</a:t>
            </a:r>
            <a:endParaRPr lang="en-US" altLang="ja-JP" sz="240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ja-JP" sz="2400"/>
              <a:t>&gt; python –m jupyter notebook</a:t>
            </a:r>
            <a:r>
              <a:rPr lang="ja-JP" altLang="en-US" sz="2400"/>
              <a:t>           を実行　　　　　　　　　　</a:t>
            </a:r>
            <a:endParaRPr lang="ja-JP" altLang="en-US" sz="2400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27113037-4A07-B1EE-0AF8-1DCCDC84FCB1}"/>
              </a:ext>
            </a:extLst>
          </p:cNvPr>
          <p:cNvSpPr txBox="1"/>
          <p:nvPr/>
        </p:nvSpPr>
        <p:spPr>
          <a:xfrm>
            <a:off x="7459579" y="5082139"/>
            <a:ext cx="24657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400" dirty="0"/>
              <a:t>※</a:t>
            </a:r>
            <a:r>
              <a:rPr lang="ja-JP" altLang="en-US" sz="2400" dirty="0"/>
              <a:t>どちらかを実行</a:t>
            </a:r>
            <a:endParaRPr kumimoji="1" lang="ja-JP" altLang="en-US" sz="2400" dirty="0"/>
          </a:p>
        </p:txBody>
      </p:sp>
      <p:pic>
        <p:nvPicPr>
          <p:cNvPr id="9" name="図 8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2B409260-90AF-188F-FFE3-D4469C627A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088" y="2629830"/>
            <a:ext cx="5182738" cy="2272921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19457FE-EB94-01EF-BA30-3B3340F5C82F}"/>
              </a:ext>
            </a:extLst>
          </p:cNvPr>
          <p:cNvSpPr/>
          <p:nvPr/>
        </p:nvSpPr>
        <p:spPr>
          <a:xfrm>
            <a:off x="7454793" y="3372963"/>
            <a:ext cx="435935" cy="1913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/>
              <a:t>名前</a:t>
            </a:r>
          </a:p>
        </p:txBody>
      </p:sp>
    </p:spTree>
    <p:extLst>
      <p:ext uri="{BB962C8B-B14F-4D97-AF65-F5344CB8AC3E}">
        <p14:creationId xmlns:p14="http://schemas.microsoft.com/office/powerpoint/2010/main" val="805943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CBE3539-5E0E-9477-1518-5BE9C50A3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1" lang="en-US" altLang="ja-JP" dirty="0" err="1"/>
              <a:t>Virtualenv</a:t>
            </a:r>
            <a:r>
              <a:rPr kumimoji="1" lang="ja-JP" altLang="en-US" dirty="0"/>
              <a:t>とは？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A979B11-EA84-1E24-34AB-553EB2A1DD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ja-JP" sz="2400" dirty="0"/>
              <a:t>Python</a:t>
            </a:r>
            <a:r>
              <a:rPr kumimoji="1" lang="ja-JP" altLang="en-US" sz="2400" dirty="0"/>
              <a:t>の仮想環境を作るための専用ツール</a:t>
            </a:r>
            <a:endParaRPr kumimoji="1" lang="en-US" altLang="ja-JP" sz="2400" dirty="0"/>
          </a:p>
          <a:p>
            <a:pPr marL="0" indent="0">
              <a:buNone/>
            </a:pPr>
            <a:endParaRPr lang="en-US" altLang="ja-JP" sz="2400" dirty="0"/>
          </a:p>
          <a:p>
            <a:pPr marL="0" indent="0">
              <a:buNone/>
            </a:pPr>
            <a:r>
              <a:rPr kumimoji="1" lang="ja-JP" altLang="en-US" sz="2400" u="sng" dirty="0"/>
              <a:t>なぜ</a:t>
            </a:r>
            <a:r>
              <a:rPr kumimoji="1" lang="en-US" altLang="ja-JP" sz="2400" u="sng" dirty="0" err="1"/>
              <a:t>virtualenv</a:t>
            </a:r>
            <a:r>
              <a:rPr kumimoji="1" lang="ja-JP" altLang="en-US" sz="2400" u="sng" dirty="0"/>
              <a:t>を使うのか？</a:t>
            </a:r>
            <a:endParaRPr kumimoji="1" lang="en-US" altLang="ja-JP" sz="2400" u="sng" dirty="0"/>
          </a:p>
          <a:p>
            <a:pPr marL="0" indent="0">
              <a:buNone/>
            </a:pPr>
            <a:r>
              <a:rPr lang="ja-JP" altLang="en-US" sz="2400" dirty="0"/>
              <a:t>・</a:t>
            </a:r>
            <a:r>
              <a:rPr lang="en-US" altLang="ja-JP" sz="2400" dirty="0"/>
              <a:t>Python</a:t>
            </a:r>
            <a:r>
              <a:rPr lang="ja-JP" altLang="en-US" sz="2400" dirty="0"/>
              <a:t>のバージョン差異に強い</a:t>
            </a:r>
            <a:endParaRPr lang="en-US" altLang="ja-JP" sz="2400" dirty="0"/>
          </a:p>
          <a:p>
            <a:pPr marL="0" indent="0">
              <a:buNone/>
            </a:pPr>
            <a:r>
              <a:rPr kumimoji="1" lang="ja-JP" altLang="en-US" sz="2400" dirty="0"/>
              <a:t>・古い環境でも安定</a:t>
            </a:r>
            <a:endParaRPr kumimoji="1" lang="en-US" altLang="ja-JP" sz="2400" dirty="0"/>
          </a:p>
          <a:p>
            <a:pPr marL="0" indent="0">
              <a:buNone/>
            </a:pPr>
            <a:r>
              <a:rPr lang="ja-JP" altLang="en-US" sz="2400" dirty="0"/>
              <a:t>・仮想環境作成が速い</a:t>
            </a:r>
            <a:endParaRPr kumimoji="1" lang="ja-JP" altLang="en-US" sz="2400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AD04B17-5EFF-6F35-7846-70847204D0AD}"/>
              </a:ext>
            </a:extLst>
          </p:cNvPr>
          <p:cNvSpPr txBox="1"/>
          <p:nvPr/>
        </p:nvSpPr>
        <p:spPr>
          <a:xfrm>
            <a:off x="5249950" y="3429000"/>
            <a:ext cx="6103850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/>
              <a:t>バージョン差異：</a:t>
            </a:r>
            <a:r>
              <a:rPr kumimoji="1" lang="en-US" altLang="ja-JP" dirty="0"/>
              <a:t>Python</a:t>
            </a:r>
            <a:r>
              <a:rPr kumimoji="1" lang="ja-JP" altLang="en-US" dirty="0"/>
              <a:t>のバージョン違いによる「動作の違い」</a:t>
            </a:r>
            <a:endParaRPr kumimoji="1" lang="en-US" altLang="ja-JP" dirty="0"/>
          </a:p>
          <a:p>
            <a:r>
              <a:rPr kumimoji="1" lang="ja-JP" altLang="en-US" dirty="0"/>
              <a:t>例）</a:t>
            </a:r>
            <a:r>
              <a:rPr kumimoji="1" lang="en-US" altLang="ja-JP" dirty="0"/>
              <a:t>Python3.8</a:t>
            </a:r>
            <a:r>
              <a:rPr kumimoji="1" lang="ja-JP" altLang="en-US" dirty="0"/>
              <a:t>で動くが、</a:t>
            </a:r>
            <a:r>
              <a:rPr kumimoji="1" lang="en-US" altLang="ja-JP" dirty="0"/>
              <a:t>Python3.11</a:t>
            </a:r>
            <a:r>
              <a:rPr kumimoji="1" lang="ja-JP" altLang="en-US" dirty="0"/>
              <a:t>でエラーになる</a:t>
            </a:r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・システムが</a:t>
            </a:r>
            <a:r>
              <a:rPr kumimoji="1" lang="en-US" altLang="ja-JP" dirty="0"/>
              <a:t>3.9</a:t>
            </a:r>
            <a:r>
              <a:rPr kumimoji="1" lang="ja-JP" altLang="en-US" dirty="0"/>
              <a:t>で固定</a:t>
            </a:r>
            <a:endParaRPr kumimoji="1" lang="en-US" altLang="ja-JP" dirty="0"/>
          </a:p>
          <a:p>
            <a:r>
              <a:rPr kumimoji="1" lang="ja-JP" altLang="en-US" dirty="0"/>
              <a:t>・コードが</a:t>
            </a:r>
            <a:r>
              <a:rPr kumimoji="1" lang="en-US" altLang="ja-JP" dirty="0"/>
              <a:t>3.8</a:t>
            </a:r>
            <a:r>
              <a:rPr kumimoji="1" lang="ja-JP" altLang="en-US" dirty="0"/>
              <a:t>でしか動かない</a:t>
            </a:r>
            <a:endParaRPr kumimoji="1" lang="en-US" altLang="ja-JP" dirty="0"/>
          </a:p>
          <a:p>
            <a:r>
              <a:rPr kumimoji="1" lang="ja-JP" altLang="en-US" dirty="0"/>
              <a:t>・機械学習ライブラリが未対応</a:t>
            </a:r>
            <a:endParaRPr kumimoji="1" lang="en-US" altLang="ja-JP" dirty="0"/>
          </a:p>
          <a:p>
            <a:r>
              <a:rPr kumimoji="1" lang="ja-JP" altLang="en-US" dirty="0"/>
              <a:t>↓</a:t>
            </a:r>
            <a:endParaRPr kumimoji="1" lang="en-US" altLang="ja-JP" dirty="0"/>
          </a:p>
          <a:p>
            <a:r>
              <a:rPr kumimoji="1" lang="ja-JP" altLang="en-US" dirty="0"/>
              <a:t>プロジェクトごとに</a:t>
            </a:r>
            <a:r>
              <a:rPr kumimoji="1" lang="en-US" altLang="ja-JP" dirty="0"/>
              <a:t>Python</a:t>
            </a:r>
            <a:r>
              <a:rPr kumimoji="1" lang="ja-JP" altLang="en-US" dirty="0"/>
              <a:t>環境を分ける</a:t>
            </a: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8D2E1E81-E088-2BD6-22F5-70B6D2A248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824C-5405-49EC-BF48-3D02A469506D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23970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CD0623F-4FD9-FE68-A6C7-17981BA5E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kumimoji="1" lang="en-US" altLang="ja-JP" dirty="0" err="1"/>
              <a:t>Virtualenv</a:t>
            </a:r>
            <a:r>
              <a:rPr kumimoji="1" lang="ja-JP" altLang="en-US" dirty="0"/>
              <a:t>を</a:t>
            </a:r>
            <a:r>
              <a:rPr kumimoji="1" lang="en-US" altLang="ja-JP" dirty="0"/>
              <a:t>pip</a:t>
            </a:r>
            <a:r>
              <a:rPr kumimoji="1" lang="ja-JP" altLang="en-US" dirty="0"/>
              <a:t>で取得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59FE7C9-7D31-F588-24D8-A95B53A4C5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kumimoji="1" lang="en-US" altLang="ja-JP" sz="2400" dirty="0" err="1"/>
              <a:t>cmd</a:t>
            </a:r>
            <a:r>
              <a:rPr kumimoji="1" lang="ja-JP" altLang="en-US" sz="2400" dirty="0"/>
              <a:t>と検索してコマンドプロンプトを起動</a:t>
            </a:r>
            <a:endParaRPr kumimoji="1" lang="en-US" altLang="ja-JP" sz="2400" dirty="0"/>
          </a:p>
          <a:p>
            <a:pPr marL="0" indent="0">
              <a:buNone/>
            </a:pPr>
            <a:r>
              <a:rPr lang="en-US" altLang="ja-JP" sz="2400" dirty="0"/>
              <a:t>&gt;</a:t>
            </a:r>
            <a:r>
              <a:rPr lang="ja-JP" altLang="en-US" sz="2400" dirty="0"/>
              <a:t>　</a:t>
            </a:r>
            <a:r>
              <a:rPr lang="en-US" altLang="ja-JP" sz="2400" dirty="0" err="1"/>
              <a:t>py</a:t>
            </a:r>
            <a:r>
              <a:rPr lang="en-US" altLang="ja-JP" sz="2400" dirty="0"/>
              <a:t> -3.11 -m pip install --upgrade pip</a:t>
            </a:r>
            <a:r>
              <a:rPr lang="ja-JP" altLang="en-US" sz="2400" dirty="0"/>
              <a:t>　を実行</a:t>
            </a:r>
            <a:endParaRPr lang="en-US" altLang="ja-JP" sz="2400" dirty="0"/>
          </a:p>
          <a:p>
            <a:pPr marL="0" indent="0">
              <a:buNone/>
            </a:pPr>
            <a:r>
              <a:rPr lang="en-US" altLang="ja-JP" sz="2400" dirty="0"/>
              <a:t>&gt;</a:t>
            </a:r>
            <a:r>
              <a:rPr lang="ja-JP" altLang="en-US" sz="2400" dirty="0"/>
              <a:t>　</a:t>
            </a:r>
            <a:r>
              <a:rPr lang="en-US" altLang="ja-JP" sz="2400" dirty="0" err="1"/>
              <a:t>py</a:t>
            </a:r>
            <a:r>
              <a:rPr lang="en-US" altLang="ja-JP" sz="2400" dirty="0"/>
              <a:t> -3.11 –m pip install </a:t>
            </a:r>
            <a:r>
              <a:rPr lang="en-US" altLang="ja-JP" sz="2400" dirty="0" err="1"/>
              <a:t>virtualenv</a:t>
            </a:r>
            <a:r>
              <a:rPr lang="ja-JP" altLang="en-US" sz="2400" dirty="0"/>
              <a:t>　を実行</a:t>
            </a:r>
            <a:endParaRPr kumimoji="1" lang="ja-JP" altLang="en-US" sz="2400" dirty="0"/>
          </a:p>
        </p:txBody>
      </p:sp>
      <p:pic>
        <p:nvPicPr>
          <p:cNvPr id="4" name="図 3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83E3A5C7-90BC-3CDC-6899-6351345D0E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57" y="3827650"/>
            <a:ext cx="5722088" cy="2509456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688C846-2DC2-B990-2E81-1B7D2DAFADE9}"/>
              </a:ext>
            </a:extLst>
          </p:cNvPr>
          <p:cNvSpPr/>
          <p:nvPr/>
        </p:nvSpPr>
        <p:spPr>
          <a:xfrm>
            <a:off x="1791789" y="4697759"/>
            <a:ext cx="435935" cy="1913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/>
              <a:t>名前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92FB5408-B59E-F086-C4AE-59337884490B}"/>
              </a:ext>
            </a:extLst>
          </p:cNvPr>
          <p:cNvSpPr/>
          <p:nvPr/>
        </p:nvSpPr>
        <p:spPr>
          <a:xfrm>
            <a:off x="7809876" y="3827650"/>
            <a:ext cx="2855626" cy="116757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1600" dirty="0">
                <a:solidFill>
                  <a:schemeClr val="tx1"/>
                </a:solidFill>
              </a:rPr>
              <a:t>※PC</a:t>
            </a:r>
            <a:r>
              <a:rPr kumimoji="1" lang="ja-JP" altLang="en-US" sz="1600" dirty="0">
                <a:solidFill>
                  <a:schemeClr val="tx1"/>
                </a:solidFill>
              </a:rPr>
              <a:t>によっては「</a:t>
            </a:r>
            <a:r>
              <a:rPr kumimoji="1" lang="en-US" altLang="ja-JP" sz="1600" dirty="0">
                <a:solidFill>
                  <a:schemeClr val="tx1"/>
                </a:solidFill>
              </a:rPr>
              <a:t>python</a:t>
            </a:r>
            <a:r>
              <a:rPr kumimoji="1" lang="ja-JP" altLang="en-US" sz="1600" dirty="0">
                <a:solidFill>
                  <a:schemeClr val="tx1"/>
                </a:solidFill>
              </a:rPr>
              <a:t>～」や「</a:t>
            </a:r>
            <a:r>
              <a:rPr kumimoji="1" lang="en-US" altLang="ja-JP" sz="1600" dirty="0">
                <a:solidFill>
                  <a:schemeClr val="tx1"/>
                </a:solidFill>
              </a:rPr>
              <a:t>python3</a:t>
            </a:r>
            <a:r>
              <a:rPr kumimoji="1" lang="ja-JP" altLang="en-US" sz="1600" dirty="0">
                <a:solidFill>
                  <a:schemeClr val="tx1"/>
                </a:solidFill>
              </a:rPr>
              <a:t>～」に変更</a:t>
            </a:r>
            <a:endParaRPr kumimoji="1" lang="en-US" altLang="ja-JP" sz="1600" dirty="0">
              <a:solidFill>
                <a:schemeClr val="tx1"/>
              </a:solidFill>
            </a:endParaRPr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BBC4F33-1DB8-2D28-0842-E82C433E4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824C-5405-49EC-BF48-3D02A469506D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72471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5BAC695-74D9-3631-4264-017B6BC982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ja-JP" dirty="0" err="1"/>
              <a:t>Virtualenv</a:t>
            </a:r>
            <a:r>
              <a:rPr lang="ja-JP" altLang="en-US" dirty="0"/>
              <a:t>　をインストール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1782584-3297-6B9B-FDA6-ACF2A210A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2400" dirty="0" err="1"/>
              <a:t>py</a:t>
            </a:r>
            <a:r>
              <a:rPr lang="en-US" altLang="ja-JP" sz="2400" dirty="0"/>
              <a:t> -3.11 -m </a:t>
            </a:r>
            <a:r>
              <a:rPr lang="en-US" altLang="ja-JP" sz="2400" dirty="0" err="1"/>
              <a:t>virtualenv</a:t>
            </a:r>
            <a:r>
              <a:rPr lang="en-US" altLang="ja-JP" sz="2400" dirty="0"/>
              <a:t> </a:t>
            </a:r>
            <a:r>
              <a:rPr lang="ja-JP" altLang="en-US" sz="2400" dirty="0"/>
              <a:t>　　</a:t>
            </a:r>
            <a:r>
              <a:rPr lang="en-US" altLang="ja-JP" sz="2400" dirty="0"/>
              <a:t>py3.11env</a:t>
            </a:r>
          </a:p>
          <a:p>
            <a:pPr marL="0" indent="0">
              <a:buNone/>
            </a:pPr>
            <a:r>
              <a:rPr lang="ja-JP" altLang="en-US" sz="2400" dirty="0"/>
              <a:t>を実行</a:t>
            </a:r>
            <a:endParaRPr kumimoji="1" lang="ja-JP" altLang="en-US" sz="2400" dirty="0"/>
          </a:p>
        </p:txBody>
      </p:sp>
      <p:pic>
        <p:nvPicPr>
          <p:cNvPr id="4" name="図 3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16FBBA5C-DAC0-1758-A2FC-5CADA73DB8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957" y="3827650"/>
            <a:ext cx="5722088" cy="2509456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FE08B1C-9F12-FBD6-D546-B353BC70790A}"/>
              </a:ext>
            </a:extLst>
          </p:cNvPr>
          <p:cNvSpPr/>
          <p:nvPr/>
        </p:nvSpPr>
        <p:spPr>
          <a:xfrm>
            <a:off x="1791789" y="4697759"/>
            <a:ext cx="435935" cy="1913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/>
              <a:t>名前</a:t>
            </a:r>
          </a:p>
        </p:txBody>
      </p:sp>
      <p:cxnSp>
        <p:nvCxnSpPr>
          <p:cNvPr id="7" name="直線矢印コネクタ 6">
            <a:extLst>
              <a:ext uri="{FF2B5EF4-FFF2-40B4-BE49-F238E27FC236}">
                <a16:creationId xmlns:a16="http://schemas.microsoft.com/office/drawing/2014/main" id="{173E9D90-DBF6-2AA7-1936-DA7A17E34F83}"/>
              </a:ext>
            </a:extLst>
          </p:cNvPr>
          <p:cNvCxnSpPr>
            <a:cxnSpLocks/>
          </p:cNvCxnSpPr>
          <p:nvPr/>
        </p:nvCxnSpPr>
        <p:spPr>
          <a:xfrm flipH="1" flipV="1">
            <a:off x="5871411" y="2701915"/>
            <a:ext cx="1025038" cy="492338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0E4120D8-6FF8-DA41-06E7-E90681D38488}"/>
              </a:ext>
            </a:extLst>
          </p:cNvPr>
          <p:cNvSpPr/>
          <p:nvPr/>
        </p:nvSpPr>
        <p:spPr>
          <a:xfrm>
            <a:off x="7082852" y="3080479"/>
            <a:ext cx="4270947" cy="1167575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dirty="0">
                <a:solidFill>
                  <a:schemeClr val="tx1"/>
                </a:solidFill>
              </a:rPr>
              <a:t>仮想環境が保存されるフォルダの名前</a:t>
            </a:r>
            <a:endParaRPr kumimoji="1" lang="en-US" altLang="ja-JP" sz="1600" dirty="0">
              <a:solidFill>
                <a:schemeClr val="tx1"/>
              </a:solidFill>
            </a:endParaRPr>
          </a:p>
          <a:p>
            <a:pPr algn="ctr"/>
            <a:endParaRPr kumimoji="1" lang="en-US" altLang="ja-JP" sz="1600" dirty="0">
              <a:solidFill>
                <a:schemeClr val="tx1"/>
              </a:solidFill>
            </a:endParaRPr>
          </a:p>
          <a:p>
            <a:pPr algn="ctr"/>
            <a:r>
              <a:rPr kumimoji="1" lang="en-US" altLang="ja-JP" sz="1600" dirty="0">
                <a:solidFill>
                  <a:schemeClr val="tx1"/>
                </a:solidFill>
              </a:rPr>
              <a:t>Version</a:t>
            </a:r>
            <a:r>
              <a:rPr kumimoji="1" lang="ja-JP" altLang="en-US" sz="1600" dirty="0">
                <a:solidFill>
                  <a:schemeClr val="tx1"/>
                </a:solidFill>
              </a:rPr>
              <a:t>を示す，覚えやすい名前が良い</a:t>
            </a:r>
            <a:endParaRPr kumimoji="1" lang="en-US" altLang="ja-JP" sz="1600" dirty="0">
              <a:solidFill>
                <a:schemeClr val="tx1"/>
              </a:solidFill>
            </a:endParaRP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E359AD6-5322-EF4A-96E7-AA3CE0D7E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824C-5405-49EC-BF48-3D02A469506D}" type="slidenum">
              <a:rPr kumimoji="1" lang="ja-JP" altLang="en-US" smtClean="0"/>
              <a:t>13</a:t>
            </a:fld>
            <a:endParaRPr kumimoji="1" lang="ja-JP" altLang="en-US"/>
          </a:p>
        </p:txBody>
      </p:sp>
      <p:sp>
        <p:nvSpPr>
          <p:cNvPr id="9" name="フローチャート: 代替処理 8">
            <a:extLst>
              <a:ext uri="{FF2B5EF4-FFF2-40B4-BE49-F238E27FC236}">
                <a16:creationId xmlns:a16="http://schemas.microsoft.com/office/drawing/2014/main" id="{0C3F4DD9-7EB2-4E6A-1836-912A69792938}"/>
              </a:ext>
            </a:extLst>
          </p:cNvPr>
          <p:cNvSpPr/>
          <p:nvPr/>
        </p:nvSpPr>
        <p:spPr>
          <a:xfrm>
            <a:off x="3917482" y="2068517"/>
            <a:ext cx="1848051" cy="492338"/>
          </a:xfrm>
          <a:prstGeom prst="flowChartAlternateProcess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019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CDFC7F3-BF45-F228-F3B5-138AAEA4E2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altLang="ja-JP" dirty="0" err="1"/>
              <a:t>virtualenv</a:t>
            </a:r>
            <a:r>
              <a:rPr lang="ja-JP" altLang="en-US" dirty="0"/>
              <a:t>　を起動</a:t>
            </a:r>
            <a:endParaRPr kumimoji="1" lang="ja-JP" altLang="en-US" dirty="0"/>
          </a:p>
        </p:txBody>
      </p:sp>
      <p:pic>
        <p:nvPicPr>
          <p:cNvPr id="12" name="コンテンツ プレースホルダー 11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938A8358-B4E2-D30C-7F10-3B4389C6A2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116304"/>
            <a:ext cx="5932554" cy="1418220"/>
          </a:xfrm>
          <a:prstGeom prst="rect">
            <a:avLst/>
          </a:prstGeom>
        </p:spPr>
      </p:pic>
      <p:sp>
        <p:nvSpPr>
          <p:cNvPr id="13" name="コンテンツ プレースホルダー 2">
            <a:extLst>
              <a:ext uri="{FF2B5EF4-FFF2-40B4-BE49-F238E27FC236}">
                <a16:creationId xmlns:a16="http://schemas.microsoft.com/office/drawing/2014/main" id="{B2695E95-4A21-BBA2-90A1-6DE1144E8DFF}"/>
              </a:ext>
            </a:extLst>
          </p:cNvPr>
          <p:cNvSpPr txBox="1">
            <a:spLocks/>
          </p:cNvSpPr>
          <p:nvPr/>
        </p:nvSpPr>
        <p:spPr>
          <a:xfrm>
            <a:off x="838200" y="2068517"/>
            <a:ext cx="10515600" cy="4108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ja-JP" altLang="en-US" sz="2400" dirty="0"/>
              <a:t>次のようにコマンドを実行</a:t>
            </a:r>
            <a:endParaRPr lang="en-US" altLang="ja-JP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ja-JP" sz="2000" dirty="0"/>
              <a:t>activate.bat</a:t>
            </a:r>
            <a:r>
              <a:rPr lang="ja-JP" altLang="en-US" sz="2000" dirty="0"/>
              <a:t>を実行することで、仮想環境が立ち上がる</a:t>
            </a:r>
            <a:endParaRPr lang="en-US" altLang="ja-JP" sz="20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20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2400" dirty="0"/>
              <a:t>仮想環境の終了</a:t>
            </a: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7B08AA94-9B94-AD65-1EFE-73CFE9D7181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248263"/>
            <a:ext cx="7826115" cy="358058"/>
          </a:xfrm>
          <a:prstGeom prst="rect">
            <a:avLst/>
          </a:prstGeom>
        </p:spPr>
      </p:pic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9032CCC4-825D-4DD1-3BCA-6FBCC540B523}"/>
              </a:ext>
            </a:extLst>
          </p:cNvPr>
          <p:cNvSpPr>
            <a:spLocks/>
          </p:cNvSpPr>
          <p:nvPr/>
        </p:nvSpPr>
        <p:spPr>
          <a:xfrm>
            <a:off x="2046623" y="3170419"/>
            <a:ext cx="621626" cy="26106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dirty="0"/>
              <a:t>名前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3ACC6BC0-F6DE-1D07-2F46-E49058F71236}"/>
              </a:ext>
            </a:extLst>
          </p:cNvPr>
          <p:cNvSpPr>
            <a:spLocks/>
          </p:cNvSpPr>
          <p:nvPr/>
        </p:nvSpPr>
        <p:spPr>
          <a:xfrm>
            <a:off x="2046623" y="3647624"/>
            <a:ext cx="621626" cy="26106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dirty="0"/>
              <a:t>名前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12569579-B502-0A87-585E-8586E75C101C}"/>
              </a:ext>
            </a:extLst>
          </p:cNvPr>
          <p:cNvSpPr>
            <a:spLocks/>
          </p:cNvSpPr>
          <p:nvPr/>
        </p:nvSpPr>
        <p:spPr>
          <a:xfrm>
            <a:off x="2046623" y="4181998"/>
            <a:ext cx="621626" cy="26106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dirty="0"/>
              <a:t>名前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D227B34-D57B-C6E4-9319-27673449D9DA}"/>
              </a:ext>
            </a:extLst>
          </p:cNvPr>
          <p:cNvSpPr/>
          <p:nvPr/>
        </p:nvSpPr>
        <p:spPr>
          <a:xfrm>
            <a:off x="3811971" y="5248263"/>
            <a:ext cx="670087" cy="30956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dirty="0"/>
              <a:t>名前</a:t>
            </a: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180BB791-7B7A-82CC-3BF1-EE5928454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824C-5405-49EC-BF48-3D02A469506D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723940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8AABBE0-CDA3-9B18-CAAC-0084D11653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sz="4400" dirty="0"/>
              <a:t>仮想環境内に</a:t>
            </a:r>
            <a:r>
              <a:rPr lang="en-US" altLang="ja-JP" sz="4400" dirty="0" err="1"/>
              <a:t>J</a:t>
            </a:r>
            <a:r>
              <a:rPr kumimoji="1" lang="en-US" altLang="ja-JP" sz="4400" dirty="0" err="1"/>
              <a:t>upyter</a:t>
            </a:r>
            <a:r>
              <a:rPr kumimoji="1" lang="en-US" altLang="ja-JP" sz="4400" dirty="0"/>
              <a:t> Notebook</a:t>
            </a:r>
            <a:r>
              <a:rPr kumimoji="1" lang="ja-JP" altLang="en-US" sz="4400" dirty="0"/>
              <a:t>を入れる</a:t>
            </a:r>
            <a:endParaRPr kumimoji="1" lang="en-US" altLang="ja-JP" sz="4400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2A5A3DC-AD13-2761-8FFA-2E148ECA15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8517"/>
            <a:ext cx="10515600" cy="4457411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ja-JP" sz="1800" dirty="0"/>
          </a:p>
          <a:p>
            <a:pPr marL="0" indent="0">
              <a:buNone/>
            </a:pPr>
            <a:endParaRPr kumimoji="1" lang="en-US" altLang="ja-JP" sz="1800" dirty="0"/>
          </a:p>
          <a:p>
            <a:pPr marL="0" indent="0">
              <a:buNone/>
            </a:pPr>
            <a:endParaRPr lang="en-US" altLang="ja-JP" sz="1800" dirty="0"/>
          </a:p>
          <a:p>
            <a:pPr marL="0" indent="0">
              <a:buNone/>
            </a:pPr>
            <a:endParaRPr kumimoji="1" lang="en-US" altLang="ja-JP" sz="1800" dirty="0"/>
          </a:p>
          <a:p>
            <a:pPr marL="0" indent="0">
              <a:buNone/>
            </a:pPr>
            <a:endParaRPr lang="en-US" altLang="ja-JP" sz="1800" dirty="0"/>
          </a:p>
          <a:p>
            <a:pPr marL="0" indent="0">
              <a:buNone/>
            </a:pPr>
            <a:endParaRPr kumimoji="1" lang="en-US" altLang="ja-JP" sz="1800" dirty="0"/>
          </a:p>
          <a:p>
            <a:pPr marL="0" indent="0">
              <a:buNone/>
            </a:pPr>
            <a:endParaRPr lang="en-US" altLang="ja-JP" sz="1800" dirty="0"/>
          </a:p>
          <a:p>
            <a:pPr marL="0" indent="0">
              <a:buNone/>
            </a:pPr>
            <a:r>
              <a:rPr lang="ja-JP" altLang="en-US" sz="1800" dirty="0"/>
              <a:t>次回から</a:t>
            </a:r>
            <a:r>
              <a:rPr lang="en-US" altLang="ja-JP" sz="1800" dirty="0" err="1"/>
              <a:t>Jupyter</a:t>
            </a:r>
            <a:r>
              <a:rPr lang="en-US" altLang="ja-JP" sz="1800" dirty="0"/>
              <a:t> Notebook</a:t>
            </a:r>
            <a:r>
              <a:rPr lang="ja-JP" altLang="en-US" sz="1800" dirty="0"/>
              <a:t>内でカーネルの設定ができるようになる</a:t>
            </a:r>
            <a:endParaRPr lang="en-US" altLang="ja-JP" sz="1800" dirty="0"/>
          </a:p>
          <a:p>
            <a:pPr marL="0" indent="0">
              <a:buNone/>
            </a:pPr>
            <a:endParaRPr kumimoji="1" lang="en-US" altLang="ja-JP" sz="1800" dirty="0"/>
          </a:p>
          <a:p>
            <a:pPr marL="0" indent="0">
              <a:buNone/>
            </a:pPr>
            <a:endParaRPr kumimoji="1" lang="en-US" altLang="ja-JP" sz="1800" dirty="0"/>
          </a:p>
          <a:p>
            <a:pPr marL="0" indent="0">
              <a:buNone/>
            </a:pPr>
            <a:r>
              <a:rPr kumimoji="1" lang="en-US" altLang="ja-JP" sz="1800" dirty="0"/>
              <a:t>Kernel(</a:t>
            </a:r>
            <a:r>
              <a:rPr kumimoji="1" lang="ja-JP" altLang="en-US" sz="1800" dirty="0"/>
              <a:t>カーネル</a:t>
            </a:r>
            <a:r>
              <a:rPr kumimoji="1" lang="en-US" altLang="ja-JP" sz="1800" dirty="0"/>
              <a:t>)</a:t>
            </a:r>
            <a:r>
              <a:rPr lang="ja-JP" altLang="en-US" sz="1800" dirty="0"/>
              <a:t>：実際に</a:t>
            </a:r>
            <a:r>
              <a:rPr lang="en-US" altLang="ja-JP" sz="1800" dirty="0"/>
              <a:t>Python</a:t>
            </a:r>
            <a:r>
              <a:rPr lang="ja-JP" altLang="en-US" sz="1800" dirty="0"/>
              <a:t>コードを実行しているプログラム</a:t>
            </a:r>
            <a:endParaRPr lang="en-US" altLang="ja-JP" sz="1800" dirty="0"/>
          </a:p>
          <a:p>
            <a:pPr marL="0" indent="0">
              <a:buNone/>
            </a:pPr>
            <a:r>
              <a:rPr kumimoji="1" lang="en-US" altLang="ja-JP" sz="1800" dirty="0"/>
              <a:t>※py3.7</a:t>
            </a:r>
            <a:r>
              <a:rPr kumimoji="1" lang="ja-JP" altLang="en-US" sz="1800" dirty="0"/>
              <a:t>や</a:t>
            </a:r>
            <a:r>
              <a:rPr kumimoji="1" lang="en-US" altLang="ja-JP" sz="1800" dirty="0"/>
              <a:t>3.10</a:t>
            </a:r>
            <a:r>
              <a:rPr kumimoji="1" lang="ja-JP" altLang="en-US" sz="1800" dirty="0"/>
              <a:t>をカーネルとする環境を作る場合：</a:t>
            </a:r>
            <a:r>
              <a:rPr kumimoji="1" lang="en-US" altLang="ja-JP" sz="1800" dirty="0"/>
              <a:t>3.11</a:t>
            </a:r>
            <a:r>
              <a:rPr kumimoji="1" lang="ja-JP" altLang="en-US" sz="1800" dirty="0"/>
              <a:t>の部分を任意のバージョンに変更して実行する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13689B2-7093-AC00-0F2B-521A99D992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964555"/>
            <a:ext cx="11146436" cy="316367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F8DC00AC-8A20-6678-B54D-0888A240BD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181460"/>
            <a:ext cx="9802593" cy="397652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51A648F8-711B-484F-481E-3083CD1EB5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15"/>
          <a:stretch/>
        </p:blipFill>
        <p:spPr>
          <a:xfrm>
            <a:off x="838200" y="2469915"/>
            <a:ext cx="9802593" cy="397653"/>
          </a:xfrm>
          <a:prstGeom prst="rect">
            <a:avLst/>
          </a:prstGeom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CE7433E-3083-6D35-857D-9A14381D9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824C-5405-49EC-BF48-3D02A469506D}" type="slidenum">
              <a:rPr kumimoji="1" lang="ja-JP" altLang="en-US" smtClean="0"/>
              <a:t>15</a:t>
            </a:fld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52AD1B6-7E8B-325D-2B59-484257A05338}"/>
              </a:ext>
            </a:extLst>
          </p:cNvPr>
          <p:cNvSpPr/>
          <p:nvPr/>
        </p:nvSpPr>
        <p:spPr>
          <a:xfrm>
            <a:off x="2589563" y="2416533"/>
            <a:ext cx="923658" cy="37948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dirty="0"/>
              <a:t>名前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14DE9D4-07DB-F3FB-D44F-5EA90FA1CE38}"/>
              </a:ext>
            </a:extLst>
          </p:cNvPr>
          <p:cNvSpPr/>
          <p:nvPr/>
        </p:nvSpPr>
        <p:spPr>
          <a:xfrm>
            <a:off x="2501331" y="3176954"/>
            <a:ext cx="923658" cy="37948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dirty="0"/>
              <a:t>名前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BB9263F-A337-04E5-665D-8799968147CA}"/>
              </a:ext>
            </a:extLst>
          </p:cNvPr>
          <p:cNvSpPr/>
          <p:nvPr/>
        </p:nvSpPr>
        <p:spPr>
          <a:xfrm>
            <a:off x="2127734" y="3909929"/>
            <a:ext cx="721344" cy="370993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dirty="0"/>
              <a:t>名前</a:t>
            </a:r>
          </a:p>
        </p:txBody>
      </p:sp>
    </p:spTree>
    <p:extLst>
      <p:ext uri="{BB962C8B-B14F-4D97-AF65-F5344CB8AC3E}">
        <p14:creationId xmlns:p14="http://schemas.microsoft.com/office/powerpoint/2010/main" val="40301983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07624F-854D-E208-F9F1-4151FCDDA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宿題を解くために </a:t>
            </a:r>
            <a:r>
              <a:rPr lang="en-US" altLang="ja-JP" dirty="0" err="1"/>
              <a:t>jupyter</a:t>
            </a:r>
            <a:r>
              <a:rPr lang="en-US" altLang="ja-JP" dirty="0"/>
              <a:t> notebook</a:t>
            </a:r>
            <a:r>
              <a:rPr lang="ja-JP" altLang="en-US" dirty="0"/>
              <a:t>起動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F93109C-18D1-4F0B-15B9-ECC93DF6AB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ja-JP" altLang="en-US" dirty="0"/>
              <a:t>仮想環境に，宿題を解くために必要なライブラリを</a:t>
            </a:r>
            <a:r>
              <a:rPr lang="en-US" altLang="ja-JP" dirty="0"/>
              <a:t>pip</a:t>
            </a:r>
            <a:r>
              <a:rPr lang="ja-JP" altLang="en-US" dirty="0"/>
              <a:t>でインストール</a:t>
            </a:r>
            <a:endParaRPr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ja-JP" altLang="en-US" dirty="0"/>
              <a:t>宿題のファイルをダウンロード</a:t>
            </a:r>
            <a:endParaRPr kumimoji="1" lang="en-US" altLang="ja-JP" dirty="0"/>
          </a:p>
          <a:p>
            <a:r>
              <a:rPr kumimoji="1" lang="ja-JP" altLang="en-US" dirty="0"/>
              <a:t>ダウンロードしたフォルダで </a:t>
            </a:r>
            <a:r>
              <a:rPr kumimoji="1" lang="en-US" altLang="ja-JP" dirty="0" err="1"/>
              <a:t>jupyter</a:t>
            </a:r>
            <a:r>
              <a:rPr kumimoji="1" lang="en-US" altLang="ja-JP" dirty="0"/>
              <a:t> notebook </a:t>
            </a:r>
            <a:r>
              <a:rPr kumimoji="1" lang="ja-JP" altLang="en-US" dirty="0"/>
              <a:t>を起動</a:t>
            </a:r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5CD50BB-CC48-99FE-4E3F-3D83CDCB6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824C-5405-49EC-BF48-3D02A469506D}" type="slidenum">
              <a:rPr kumimoji="1" lang="ja-JP" altLang="en-US" smtClean="0"/>
              <a:t>16</a:t>
            </a:fld>
            <a:endParaRPr kumimoji="1" lang="ja-JP" altLang="en-US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33B1956C-6573-6A79-68E0-566FA90F2D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887" y="5080000"/>
            <a:ext cx="10182225" cy="1276350"/>
          </a:xfrm>
          <a:prstGeom prst="rect">
            <a:avLst/>
          </a:prstGeom>
        </p:spPr>
      </p:pic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6BBB32C7-072C-A216-9921-FA99A74A4227}"/>
              </a:ext>
            </a:extLst>
          </p:cNvPr>
          <p:cNvSpPr/>
          <p:nvPr/>
        </p:nvSpPr>
        <p:spPr>
          <a:xfrm>
            <a:off x="2887946" y="5657166"/>
            <a:ext cx="670087" cy="30956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dirty="0"/>
              <a:t>名前</a:t>
            </a:r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E91BAB0D-4978-C3C8-C0C4-CF24894CE504}"/>
              </a:ext>
            </a:extLst>
          </p:cNvPr>
          <p:cNvSpPr/>
          <p:nvPr/>
        </p:nvSpPr>
        <p:spPr>
          <a:xfrm>
            <a:off x="2887946" y="6015775"/>
            <a:ext cx="670087" cy="30956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dirty="0"/>
              <a:t>名前</a:t>
            </a: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26EC09C3-52E0-2F9D-A4E8-693E78CDCAF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-1" r="5240" b="36190"/>
          <a:stretch/>
        </p:blipFill>
        <p:spPr>
          <a:xfrm>
            <a:off x="838200" y="2574515"/>
            <a:ext cx="8755130" cy="1276350"/>
          </a:xfrm>
          <a:prstGeom prst="rect">
            <a:avLst/>
          </a:prstGeom>
        </p:spPr>
      </p:pic>
      <p:sp>
        <p:nvSpPr>
          <p:cNvPr id="20" name="吹き出し: 角を丸めた四角形 19">
            <a:extLst>
              <a:ext uri="{FF2B5EF4-FFF2-40B4-BE49-F238E27FC236}">
                <a16:creationId xmlns:a16="http://schemas.microsoft.com/office/drawing/2014/main" id="{7048859E-4F58-307D-1AAB-991AFD827947}"/>
              </a:ext>
            </a:extLst>
          </p:cNvPr>
          <p:cNvSpPr/>
          <p:nvPr/>
        </p:nvSpPr>
        <p:spPr>
          <a:xfrm>
            <a:off x="9317255" y="3429000"/>
            <a:ext cx="2527910" cy="892743"/>
          </a:xfrm>
          <a:prstGeom prst="wedgeRoundRectCallout">
            <a:avLst>
              <a:gd name="adj1" fmla="val -62424"/>
              <a:gd name="adj2" fmla="val -24831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インストール済なら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このメッセージ</a:t>
            </a:r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16D3F767-EE8A-11B9-1AA3-E1FA3EE9B955}"/>
              </a:ext>
            </a:extLst>
          </p:cNvPr>
          <p:cNvSpPr/>
          <p:nvPr/>
        </p:nvSpPr>
        <p:spPr>
          <a:xfrm>
            <a:off x="2713087" y="3119440"/>
            <a:ext cx="670087" cy="30956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000" dirty="0"/>
              <a:t>名前</a:t>
            </a:r>
          </a:p>
        </p:txBody>
      </p:sp>
    </p:spTree>
    <p:extLst>
      <p:ext uri="{BB962C8B-B14F-4D97-AF65-F5344CB8AC3E}">
        <p14:creationId xmlns:p14="http://schemas.microsoft.com/office/powerpoint/2010/main" val="18633110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107624F-854D-E208-F9F1-4151FCDDA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/>
              <a:t>宿題を解く</a:t>
            </a: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F93109C-18D1-4F0B-15B9-ECC93DF6AB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en-US" altLang="ja-JP" dirty="0" err="1"/>
              <a:t>jupyter</a:t>
            </a:r>
            <a:r>
              <a:rPr kumimoji="1" lang="en-US" altLang="ja-JP" dirty="0"/>
              <a:t> notebook </a:t>
            </a:r>
            <a:r>
              <a:rPr kumimoji="1" lang="ja-JP" altLang="en-US" dirty="0"/>
              <a:t>を起動すると，</a:t>
            </a:r>
            <a:r>
              <a:rPr lang="ja-JP" altLang="en-US" dirty="0"/>
              <a:t>ブラウザ上に以下の画面が登場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5CD50BB-CC48-99FE-4E3F-3D83CDCB6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824C-5405-49EC-BF48-3D02A469506D}" type="slidenum">
              <a:rPr kumimoji="1" lang="ja-JP" altLang="en-US" smtClean="0"/>
              <a:t>17</a:t>
            </a:fld>
            <a:endParaRPr kumimoji="1" lang="ja-JP" altLang="en-US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E9A0A7F-B2AB-00EB-223F-420F7F4247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41" t="29397"/>
          <a:stretch/>
        </p:blipFill>
        <p:spPr>
          <a:xfrm>
            <a:off x="139116" y="2518854"/>
            <a:ext cx="12052884" cy="3207769"/>
          </a:xfrm>
          <a:prstGeom prst="rect">
            <a:avLst/>
          </a:prstGeom>
        </p:spPr>
      </p:pic>
      <p:sp>
        <p:nvSpPr>
          <p:cNvPr id="5" name="楕円 4">
            <a:extLst>
              <a:ext uri="{FF2B5EF4-FFF2-40B4-BE49-F238E27FC236}">
                <a16:creationId xmlns:a16="http://schemas.microsoft.com/office/drawing/2014/main" id="{C30A685F-CB20-2267-C23C-F50390F85398}"/>
              </a:ext>
            </a:extLst>
          </p:cNvPr>
          <p:cNvSpPr/>
          <p:nvPr/>
        </p:nvSpPr>
        <p:spPr>
          <a:xfrm>
            <a:off x="462013" y="4408371"/>
            <a:ext cx="3551722" cy="5757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吹き出し: 角を丸めた四角形 5">
            <a:extLst>
              <a:ext uri="{FF2B5EF4-FFF2-40B4-BE49-F238E27FC236}">
                <a16:creationId xmlns:a16="http://schemas.microsoft.com/office/drawing/2014/main" id="{A7F1BA21-7C72-6317-08D7-F0C141F5A4B6}"/>
              </a:ext>
            </a:extLst>
          </p:cNvPr>
          <p:cNvSpPr/>
          <p:nvPr/>
        </p:nvSpPr>
        <p:spPr>
          <a:xfrm>
            <a:off x="3667225" y="4976261"/>
            <a:ext cx="4754880" cy="1510845"/>
          </a:xfrm>
          <a:prstGeom prst="wedgeRoundRectCallout">
            <a:avLst>
              <a:gd name="adj1" fmla="val -56056"/>
              <a:gd name="adj2" fmla="val -52174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課題の</a:t>
            </a:r>
            <a:r>
              <a:rPr kumimoji="1" lang="en-US" altLang="ja-JP" dirty="0" err="1"/>
              <a:t>ipynb</a:t>
            </a:r>
            <a:r>
              <a:rPr kumimoji="1" lang="ja-JP" altLang="en-US" dirty="0"/>
              <a:t>ファイルをクリックする</a:t>
            </a:r>
          </a:p>
        </p:txBody>
      </p:sp>
    </p:spTree>
    <p:extLst>
      <p:ext uri="{BB962C8B-B14F-4D97-AF65-F5344CB8AC3E}">
        <p14:creationId xmlns:p14="http://schemas.microsoft.com/office/powerpoint/2010/main" val="8838974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746DCFB-9D3F-F7CF-6672-27A550AEB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以下の画面で，コードを埋め，考察する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D2861BF-7CF0-73F8-BB6C-667BC85ABC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85954"/>
            <a:ext cx="4782954" cy="4652958"/>
          </a:xfrm>
        </p:spPr>
        <p:txBody>
          <a:bodyPr>
            <a:normAutofit lnSpcReduction="10000"/>
          </a:bodyPr>
          <a:lstStyle/>
          <a:p>
            <a:r>
              <a:rPr kumimoji="1" lang="en-US" altLang="ja-JP" dirty="0" err="1"/>
              <a:t>jupyter</a:t>
            </a:r>
            <a:r>
              <a:rPr lang="ja-JP" altLang="en-US" dirty="0"/>
              <a:t> </a:t>
            </a:r>
            <a:r>
              <a:rPr lang="en-US" altLang="ja-JP" dirty="0"/>
              <a:t>notebook</a:t>
            </a:r>
            <a:r>
              <a:rPr lang="ja-JP" altLang="en-US" dirty="0"/>
              <a:t>の</a:t>
            </a:r>
            <a:br>
              <a:rPr lang="en-US" altLang="ja-JP" dirty="0"/>
            </a:br>
            <a:r>
              <a:rPr lang="ja-JP" altLang="en-US" dirty="0"/>
              <a:t>詳細な使い方は</a:t>
            </a:r>
            <a:br>
              <a:rPr lang="en-US" altLang="ja-JP" dirty="0"/>
            </a:br>
            <a:r>
              <a:rPr lang="ja-JP" altLang="en-US" dirty="0"/>
              <a:t>調べてください．</a:t>
            </a:r>
            <a:endParaRPr kumimoji="1" lang="en-US" altLang="ja-JP" dirty="0"/>
          </a:p>
          <a:p>
            <a:r>
              <a:rPr lang="ja-JP" altLang="en-US" dirty="0"/>
              <a:t>ファイル提出は</a:t>
            </a:r>
            <a:br>
              <a:rPr lang="en-US" altLang="ja-JP" dirty="0"/>
            </a:br>
            <a:r>
              <a:rPr lang="en-US" altLang="ja-JP" dirty="0"/>
              <a:t>File-&gt;</a:t>
            </a:r>
            <a:br>
              <a:rPr lang="en-US" altLang="ja-JP" dirty="0"/>
            </a:br>
            <a:r>
              <a:rPr lang="en-US" altLang="ja-JP" dirty="0"/>
              <a:t>Save and Export Notebook As</a:t>
            </a:r>
            <a:br>
              <a:rPr lang="en-US" altLang="ja-JP" dirty="0"/>
            </a:br>
            <a:r>
              <a:rPr lang="ja-JP" altLang="en-US" dirty="0"/>
              <a:t>で</a:t>
            </a:r>
            <a:r>
              <a:rPr lang="en-US" altLang="ja-JP" dirty="0"/>
              <a:t>HTML</a:t>
            </a:r>
            <a:r>
              <a:rPr lang="ja-JP" altLang="en-US" dirty="0"/>
              <a:t>を選択．</a:t>
            </a:r>
            <a:br>
              <a:rPr lang="en-US" altLang="ja-JP" dirty="0"/>
            </a:br>
            <a:r>
              <a:rPr lang="ja-JP" altLang="en-US" dirty="0"/>
              <a:t>その</a:t>
            </a:r>
            <a:r>
              <a:rPr lang="en-US" altLang="ja-JP" dirty="0"/>
              <a:t>HTML</a:t>
            </a:r>
            <a:r>
              <a:rPr lang="ja-JP" altLang="en-US" dirty="0"/>
              <a:t>ファイルを</a:t>
            </a:r>
            <a:br>
              <a:rPr lang="en-US" altLang="ja-JP" dirty="0"/>
            </a:br>
            <a:r>
              <a:rPr lang="en-US" altLang="ja-JP" dirty="0"/>
              <a:t>PDF</a:t>
            </a:r>
            <a:r>
              <a:rPr lang="ja-JP" altLang="en-US" dirty="0"/>
              <a:t>に変換して提出</a:t>
            </a:r>
            <a:endParaRPr kumimoji="1" lang="en-US" altLang="ja-JP" dirty="0"/>
          </a:p>
          <a:p>
            <a:r>
              <a:rPr kumimoji="1" lang="en-US" altLang="ja-JP" dirty="0" err="1"/>
              <a:t>jupyter</a:t>
            </a:r>
            <a:r>
              <a:rPr kumimoji="1" lang="en-US" altLang="ja-JP" dirty="0"/>
              <a:t> notebook</a:t>
            </a:r>
            <a:r>
              <a:rPr kumimoji="1" lang="ja-JP" altLang="en-US" dirty="0"/>
              <a:t>を</a:t>
            </a:r>
            <a:br>
              <a:rPr kumimoji="1" lang="en-US" altLang="ja-JP" dirty="0"/>
            </a:br>
            <a:r>
              <a:rPr kumimoji="1" lang="ja-JP" altLang="en-US" dirty="0"/>
              <a:t>終了するときは</a:t>
            </a:r>
            <a:br>
              <a:rPr lang="en-US" altLang="ja-JP" dirty="0"/>
            </a:br>
            <a:r>
              <a:rPr lang="en-US" altLang="ja-JP" dirty="0"/>
              <a:t>File</a:t>
            </a:r>
            <a:r>
              <a:rPr lang="ja-JP" altLang="en-US" dirty="0"/>
              <a:t> </a:t>
            </a:r>
            <a:r>
              <a:rPr lang="en-US" altLang="ja-JP" dirty="0"/>
              <a:t>-&gt;</a:t>
            </a:r>
            <a:r>
              <a:rPr lang="ja-JP" altLang="en-US" dirty="0"/>
              <a:t> </a:t>
            </a:r>
            <a:r>
              <a:rPr lang="en-US" altLang="ja-JP" dirty="0"/>
              <a:t>shutdown</a:t>
            </a:r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21E5C63-3B64-D9C0-58A1-EFB5FF31A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824C-5405-49EC-BF48-3D02A469506D}" type="slidenum">
              <a:rPr kumimoji="1" lang="ja-JP" altLang="en-US" smtClean="0"/>
              <a:t>18</a:t>
            </a:fld>
            <a:endParaRPr kumimoji="1" lang="ja-JP" altLang="en-US"/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06FAA874-500A-6376-381F-F3C5141B12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35" t="15424" r="19724" b="30996"/>
          <a:stretch/>
        </p:blipFill>
        <p:spPr>
          <a:xfrm>
            <a:off x="5736657" y="1856617"/>
            <a:ext cx="6015789" cy="4389120"/>
          </a:xfrm>
          <a:prstGeom prst="rect">
            <a:avLst/>
          </a:prstGeom>
        </p:spPr>
      </p:pic>
      <p:cxnSp>
        <p:nvCxnSpPr>
          <p:cNvPr id="8" name="直線矢印コネクタ 7">
            <a:extLst>
              <a:ext uri="{FF2B5EF4-FFF2-40B4-BE49-F238E27FC236}">
                <a16:creationId xmlns:a16="http://schemas.microsoft.com/office/drawing/2014/main" id="{B522C1E0-E95A-744D-5A58-7E61789ED06B}"/>
              </a:ext>
            </a:extLst>
          </p:cNvPr>
          <p:cNvCxnSpPr>
            <a:cxnSpLocks/>
          </p:cNvCxnSpPr>
          <p:nvPr/>
        </p:nvCxnSpPr>
        <p:spPr>
          <a:xfrm flipV="1">
            <a:off x="3378467" y="2387065"/>
            <a:ext cx="2868329" cy="104193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95001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0843C3-54BF-0603-EAD9-330AB2C2F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Mac</a:t>
            </a:r>
            <a:r>
              <a:rPr kumimoji="1" lang="ja-JP" altLang="en-US" dirty="0"/>
              <a:t>をお使いの方へ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46B0E08-1B65-0635-0A23-E2A38D8E5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8517"/>
            <a:ext cx="10515600" cy="4380409"/>
          </a:xfrm>
        </p:spPr>
        <p:txBody>
          <a:bodyPr>
            <a:normAutofit lnSpcReduction="10000"/>
          </a:bodyPr>
          <a:lstStyle/>
          <a:p>
            <a:r>
              <a:rPr kumimoji="1" lang="ja-JP" altLang="en-US" dirty="0"/>
              <a:t>以下のサイトが非常にわかりやすいです．</a:t>
            </a:r>
            <a:endParaRPr kumimoji="1" lang="en-US" altLang="ja-JP" dirty="0"/>
          </a:p>
          <a:p>
            <a:pPr lvl="1"/>
            <a:r>
              <a:rPr kumimoji="1" lang="ja-JP" altLang="en-US" dirty="0"/>
              <a:t>基本的に，</a:t>
            </a:r>
            <a:r>
              <a:rPr kumimoji="1" lang="en-US" altLang="ja-JP" dirty="0"/>
              <a:t>Windows</a:t>
            </a:r>
            <a:r>
              <a:rPr kumimoji="1" lang="ja-JP" altLang="en-US" dirty="0"/>
              <a:t>と同じ内容です．</a:t>
            </a:r>
            <a:endParaRPr kumimoji="1" lang="en-US" altLang="ja-JP" dirty="0"/>
          </a:p>
          <a:p>
            <a:endParaRPr lang="en-US" altLang="ja-JP" dirty="0"/>
          </a:p>
          <a:p>
            <a:r>
              <a:rPr lang="en-US" altLang="ja-JP" b="1" dirty="0"/>
              <a:t>【MacOS 14.5】</a:t>
            </a:r>
            <a:r>
              <a:rPr lang="ja-JP" altLang="en-US" b="1" dirty="0"/>
              <a:t>仮想環境内で</a:t>
            </a:r>
            <a:r>
              <a:rPr lang="en-US" altLang="ja-JP" b="1" dirty="0" err="1"/>
              <a:t>JupyterNotebook</a:t>
            </a:r>
            <a:r>
              <a:rPr lang="ja-JP" altLang="en-US" b="1" dirty="0"/>
              <a:t>を動かす方法</a:t>
            </a:r>
          </a:p>
          <a:p>
            <a:r>
              <a:rPr kumimoji="1" lang="en-US" altLang="ja-JP" dirty="0">
                <a:hlinkClick r:id="rId2"/>
              </a:rPr>
              <a:t>https://qiita.com/DahuiSheng/items/18b569044905d1f37b7e</a:t>
            </a:r>
            <a:endParaRPr kumimoji="1" lang="en-US" altLang="ja-JP" dirty="0"/>
          </a:p>
          <a:p>
            <a:endParaRPr lang="en-US" altLang="ja-JP" dirty="0"/>
          </a:p>
          <a:p>
            <a:r>
              <a:rPr lang="ja-JP" altLang="en-US" dirty="0"/>
              <a:t>ただし，</a:t>
            </a:r>
            <a:r>
              <a:rPr lang="en-US" altLang="ja-JP" dirty="0"/>
              <a:t>Python</a:t>
            </a:r>
            <a:r>
              <a:rPr lang="ja-JP" altLang="en-US" dirty="0"/>
              <a:t>のバージョンは</a:t>
            </a:r>
            <a:r>
              <a:rPr lang="en-US" altLang="ja-JP" dirty="0"/>
              <a:t>3.11.7</a:t>
            </a:r>
            <a:r>
              <a:rPr lang="ja-JP" altLang="en-US" dirty="0"/>
              <a:t>にしてインストールしたほうが，</a:t>
            </a:r>
            <a:br>
              <a:rPr lang="en-US" altLang="ja-JP" dirty="0"/>
            </a:br>
            <a:r>
              <a:rPr lang="ja-JP" altLang="en-US" dirty="0"/>
              <a:t>演習結果が </a:t>
            </a:r>
            <a:r>
              <a:rPr lang="en-US" altLang="ja-JP" dirty="0"/>
              <a:t>Windows</a:t>
            </a:r>
            <a:r>
              <a:rPr lang="ja-JP" altLang="en-US" dirty="0"/>
              <a:t>　と同じになるので，無難です．</a:t>
            </a:r>
            <a:endParaRPr lang="en-US" altLang="ja-JP" dirty="0"/>
          </a:p>
          <a:p>
            <a:pPr marL="457200" lvl="1" indent="0">
              <a:buNone/>
            </a:pPr>
            <a:r>
              <a:rPr kumimoji="1" lang="en-US" altLang="ja-JP" dirty="0"/>
              <a:t>% brew install </a:t>
            </a:r>
            <a:r>
              <a:rPr kumimoji="1" lang="en-US" altLang="ja-JP" dirty="0">
                <a:hlinkClick r:id="rId3"/>
              </a:rPr>
              <a:t>python@3.11</a:t>
            </a:r>
            <a:endParaRPr kumimoji="1" lang="en-US" altLang="ja-JP" dirty="0"/>
          </a:p>
          <a:p>
            <a:pPr marL="457200" lvl="1" indent="0">
              <a:buNone/>
            </a:pPr>
            <a:r>
              <a:rPr lang="ja-JP" altLang="en-US" dirty="0"/>
              <a:t>とれすば</a:t>
            </a:r>
            <a:r>
              <a:rPr lang="en-US" altLang="ja-JP" dirty="0"/>
              <a:t>OK</a:t>
            </a:r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D8850D8-C05F-AF56-9248-072D434CA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824C-5405-49EC-BF48-3D02A469506D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7723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D6B721-3423-4324-CC07-CEEBC011A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1" lang="ja-JP" altLang="en-US" dirty="0"/>
              <a:t>環境構築とは？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76E7B34-0457-0EC7-01EF-BADF235B35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2400" dirty="0"/>
              <a:t>プログラミング</a:t>
            </a:r>
            <a:r>
              <a:rPr kumimoji="1" lang="ja-JP" altLang="en-US" sz="2400" dirty="0"/>
              <a:t>を安全・快適に行うための準備を整えること</a:t>
            </a:r>
            <a:endParaRPr kumimoji="1" lang="en-US" altLang="ja-JP" sz="2400" dirty="0"/>
          </a:p>
          <a:p>
            <a:pPr marL="0" indent="0">
              <a:buNone/>
            </a:pPr>
            <a:endParaRPr lang="en-US" altLang="ja-JP" sz="2400" dirty="0"/>
          </a:p>
          <a:p>
            <a:pPr marL="0" indent="0">
              <a:buNone/>
            </a:pPr>
            <a:r>
              <a:rPr kumimoji="1" lang="en-US" altLang="ja-JP" sz="2400" u="sng" dirty="0"/>
              <a:t>Python</a:t>
            </a:r>
          </a:p>
          <a:p>
            <a:pPr marL="0" indent="0">
              <a:buNone/>
            </a:pPr>
            <a:r>
              <a:rPr kumimoji="1" lang="ja-JP" altLang="en-US" sz="2400" dirty="0"/>
              <a:t>・文法がシンプル</a:t>
            </a:r>
            <a:endParaRPr kumimoji="1" lang="en-US" altLang="ja-JP" sz="2400" dirty="0"/>
          </a:p>
          <a:p>
            <a:pPr marL="0" indent="0">
              <a:buNone/>
            </a:pPr>
            <a:r>
              <a:rPr lang="ja-JP" altLang="en-US" sz="2400" dirty="0"/>
              <a:t>・さまざな分野で使われている</a:t>
            </a:r>
            <a:endParaRPr lang="en-US" altLang="ja-JP" sz="2400" dirty="0"/>
          </a:p>
          <a:p>
            <a:pPr marL="0" indent="0">
              <a:buNone/>
            </a:pPr>
            <a:r>
              <a:rPr kumimoji="1" lang="ja-JP" altLang="en-US" sz="2400" dirty="0"/>
              <a:t>・ライブラリが充実している</a:t>
            </a:r>
            <a:endParaRPr kumimoji="1" lang="en-US" altLang="ja-JP" sz="2400" dirty="0"/>
          </a:p>
          <a:p>
            <a:pPr marL="0" indent="0">
              <a:buNone/>
            </a:pPr>
            <a:endParaRPr lang="en-US" altLang="ja-JP" sz="2400" dirty="0"/>
          </a:p>
          <a:p>
            <a:pPr marL="0" indent="0">
              <a:buNone/>
            </a:pPr>
            <a:r>
              <a:rPr kumimoji="1" lang="ja-JP" altLang="en-US" sz="2400" u="sng" dirty="0"/>
              <a:t>進化が速いのでライブラリのバージョン不一致が起こりやすい</a:t>
            </a:r>
            <a:endParaRPr kumimoji="1" lang="en-US" altLang="ja-JP" sz="2400" u="sng" dirty="0"/>
          </a:p>
          <a:p>
            <a:pPr marL="0" indent="0">
              <a:buNone/>
            </a:pPr>
            <a:r>
              <a:rPr kumimoji="1" lang="ja-JP" altLang="en-US" sz="2400" dirty="0"/>
              <a:t>・</a:t>
            </a:r>
            <a:r>
              <a:rPr lang="ja-JP" altLang="en-US" sz="2400" dirty="0"/>
              <a:t>仮想環境で，この講義専用の実行環境をつくる</a:t>
            </a:r>
            <a:endParaRPr kumimoji="1" lang="en-US" altLang="ja-JP" sz="2400" dirty="0"/>
          </a:p>
          <a:p>
            <a:pPr marL="0" indent="0">
              <a:buNone/>
            </a:pPr>
            <a:endParaRPr kumimoji="1" lang="ja-JP" altLang="en-US" sz="2400" dirty="0"/>
          </a:p>
        </p:txBody>
      </p:sp>
      <p:pic>
        <p:nvPicPr>
          <p:cNvPr id="1026" name="Picture 2" descr="Python logo">
            <a:extLst>
              <a:ext uri="{FF2B5EF4-FFF2-40B4-BE49-F238E27FC236}">
                <a16:creationId xmlns:a16="http://schemas.microsoft.com/office/drawing/2014/main" id="{FE1695F5-1642-016A-94B2-E4AD12B818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4324" y="2290812"/>
            <a:ext cx="7327676" cy="3101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0039637-8305-200E-A898-8A6BF218D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824C-5405-49EC-BF48-3D02A469506D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30451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D6B721-3423-4324-CC07-CEEBC011A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1" lang="ja-JP" altLang="en-US" dirty="0"/>
              <a:t>環境を指定する理由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76E7B34-0457-0EC7-01EF-BADF235B35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2400" dirty="0"/>
              <a:t>演習課題を解くために，</a:t>
            </a:r>
            <a:r>
              <a:rPr lang="en-US" altLang="ja-JP" sz="2400" dirty="0"/>
              <a:t>Python</a:t>
            </a:r>
            <a:r>
              <a:rPr lang="ja-JP" altLang="en-US" sz="2400" dirty="0"/>
              <a:t>のバージョン，提出方法を揃えておかないと</a:t>
            </a:r>
            <a:endParaRPr lang="en-US" altLang="ja-JP" sz="2400" dirty="0"/>
          </a:p>
          <a:p>
            <a:pPr marL="0" indent="0">
              <a:buNone/>
            </a:pPr>
            <a:r>
              <a:rPr lang="ja-JP" altLang="en-US" sz="2400" dirty="0"/>
              <a:t>採点できない．</a:t>
            </a:r>
            <a:endParaRPr lang="en-US" altLang="ja-JP" sz="2400" dirty="0"/>
          </a:p>
          <a:p>
            <a:r>
              <a:rPr kumimoji="1" lang="en-US" altLang="ja-JP" sz="2400" u="sng" dirty="0"/>
              <a:t>Python3.11.7</a:t>
            </a:r>
          </a:p>
          <a:p>
            <a:r>
              <a:rPr kumimoji="1" lang="ja-JP" altLang="en-US" sz="2400" u="sng" dirty="0"/>
              <a:t>仮想環境 </a:t>
            </a:r>
            <a:r>
              <a:rPr kumimoji="1" lang="en-US" altLang="ja-JP" sz="2400" u="sng" dirty="0" err="1"/>
              <a:t>venv</a:t>
            </a:r>
            <a:endParaRPr kumimoji="1" lang="en-US" altLang="ja-JP" sz="2400" u="sng" dirty="0"/>
          </a:p>
          <a:p>
            <a:r>
              <a:rPr kumimoji="1" lang="en-US" altLang="ja-JP" sz="2400" u="sng" dirty="0" err="1"/>
              <a:t>Jupyter</a:t>
            </a:r>
            <a:r>
              <a:rPr kumimoji="1" lang="en-US" altLang="ja-JP" sz="2400" u="sng" dirty="0"/>
              <a:t> Notebook</a:t>
            </a:r>
          </a:p>
          <a:p>
            <a:pPr marL="0" indent="0">
              <a:buNone/>
            </a:pPr>
            <a:r>
              <a:rPr lang="ja-JP" altLang="en-US" sz="2400" dirty="0"/>
              <a:t>を使用．</a:t>
            </a:r>
            <a:endParaRPr lang="en-US" altLang="ja-JP" sz="2400" dirty="0"/>
          </a:p>
          <a:p>
            <a:pPr marL="0" indent="0">
              <a:buNone/>
            </a:pPr>
            <a:endParaRPr kumimoji="1" lang="en-US" altLang="ja-JP" sz="2400" dirty="0"/>
          </a:p>
          <a:p>
            <a:pPr marL="0" indent="0">
              <a:buNone/>
            </a:pPr>
            <a:r>
              <a:rPr kumimoji="1" lang="ja-JP" altLang="en-US" sz="2400" dirty="0"/>
              <a:t>出力されたグラフや図は，環境により結果が異なることがあるので，</a:t>
            </a:r>
            <a:br>
              <a:rPr kumimoji="1" lang="en-US" altLang="ja-JP" sz="2400" dirty="0"/>
            </a:br>
            <a:r>
              <a:rPr kumimoji="1" lang="ja-JP" altLang="en-US" sz="2400" dirty="0"/>
              <a:t>公平に採点するため，環境を指定します．</a:t>
            </a:r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0039637-8305-200E-A898-8A6BF218D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824C-5405-49EC-BF48-3D02A469506D}" type="slidenum">
              <a:rPr kumimoji="1" lang="ja-JP" altLang="en-US" smtClean="0"/>
              <a:t>3</a:t>
            </a:fld>
            <a:endParaRPr kumimoji="1" lang="ja-JP" altLang="en-US"/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7342C17D-D2AF-67BB-D20F-33843B24EC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278" y="2634081"/>
            <a:ext cx="1867602" cy="216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2350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D2F8E8-367A-6215-B32D-AE0FBCBD61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1" lang="en-US" altLang="ja-JP" dirty="0"/>
              <a:t>Python</a:t>
            </a:r>
            <a:r>
              <a:rPr kumimoji="1" lang="ja-JP" altLang="en-US" dirty="0"/>
              <a:t>をインストールする前に確認</a:t>
            </a:r>
          </a:p>
        </p:txBody>
      </p:sp>
      <p:pic>
        <p:nvPicPr>
          <p:cNvPr id="5" name="コンテンツ プレースホルダー 4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4B931B88-C900-3435-8A56-E2F45C2B2F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1720" y="3190155"/>
            <a:ext cx="6202080" cy="1576906"/>
          </a:xfrm>
          <a:prstGeom prst="rect">
            <a:avLst/>
          </a:prstGeom>
        </p:spPr>
      </p:pic>
      <p:sp>
        <p:nvSpPr>
          <p:cNvPr id="6" name="コンテンツ プレースホルダー 2">
            <a:extLst>
              <a:ext uri="{FF2B5EF4-FFF2-40B4-BE49-F238E27FC236}">
                <a16:creationId xmlns:a16="http://schemas.microsoft.com/office/drawing/2014/main" id="{4D7B8911-BB64-B772-779E-4BEE1A3D4755}"/>
              </a:ext>
            </a:extLst>
          </p:cNvPr>
          <p:cNvSpPr txBox="1">
            <a:spLocks/>
          </p:cNvSpPr>
          <p:nvPr/>
        </p:nvSpPr>
        <p:spPr>
          <a:xfrm>
            <a:off x="838199" y="2068517"/>
            <a:ext cx="10515600" cy="4108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ja-JP" sz="2400" dirty="0"/>
              <a:t>OS</a:t>
            </a:r>
            <a:r>
              <a:rPr lang="ja-JP" altLang="en-US" sz="2400" dirty="0"/>
              <a:t>の</a:t>
            </a:r>
            <a:r>
              <a:rPr lang="en-US" altLang="ja-JP" sz="2400" dirty="0"/>
              <a:t>bit</a:t>
            </a:r>
            <a:r>
              <a:rPr lang="ja-JP" altLang="en-US" sz="2400" dirty="0"/>
              <a:t>数を確認する→</a:t>
            </a:r>
            <a:r>
              <a:rPr lang="en-US" altLang="ja-JP" sz="2400" dirty="0"/>
              <a:t>32bit</a:t>
            </a:r>
            <a:r>
              <a:rPr lang="ja-JP" altLang="en-US" sz="2400" dirty="0"/>
              <a:t>か</a:t>
            </a:r>
            <a:r>
              <a:rPr lang="en-US" altLang="ja-JP" sz="2400" dirty="0"/>
              <a:t>64bit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2400" u="sng" dirty="0"/>
              <a:t>手順</a:t>
            </a:r>
            <a:endParaRPr lang="en-US" altLang="ja-JP" sz="2400" u="sng" dirty="0"/>
          </a:p>
          <a:p>
            <a:pPr marL="0" indent="0">
              <a:buNone/>
            </a:pPr>
            <a:r>
              <a:rPr lang="en-US" altLang="ja-JP" sz="2400" dirty="0"/>
              <a:t>1. </a:t>
            </a:r>
            <a:r>
              <a:rPr lang="ja-JP" altLang="en-US" sz="2400" dirty="0"/>
              <a:t>スタートボタン　</a:t>
            </a:r>
            <a:endParaRPr lang="en-US" altLang="ja-JP" sz="2400" dirty="0"/>
          </a:p>
          <a:p>
            <a:pPr marL="0" indent="0">
              <a:buNone/>
            </a:pPr>
            <a:r>
              <a:rPr lang="en-US" altLang="ja-JP" sz="2400" dirty="0"/>
              <a:t>2. &gt;</a:t>
            </a:r>
            <a:r>
              <a:rPr lang="ja-JP" altLang="en-US" sz="2400" dirty="0"/>
              <a:t>設定</a:t>
            </a:r>
            <a:endParaRPr lang="en-US" altLang="ja-JP" sz="2400" dirty="0"/>
          </a:p>
          <a:p>
            <a:pPr marL="0" indent="0">
              <a:buNone/>
            </a:pPr>
            <a:r>
              <a:rPr lang="en-US" altLang="ja-JP" sz="2400" dirty="0"/>
              <a:t>3. &gt;</a:t>
            </a:r>
            <a:r>
              <a:rPr lang="ja-JP" altLang="en-US" sz="2400" dirty="0"/>
              <a:t>システム</a:t>
            </a:r>
            <a:endParaRPr lang="en-US" altLang="ja-JP" sz="2400" dirty="0"/>
          </a:p>
          <a:p>
            <a:pPr marL="0" indent="0">
              <a:buNone/>
            </a:pPr>
            <a:r>
              <a:rPr lang="en-US" altLang="ja-JP" sz="2400" dirty="0"/>
              <a:t>4. &gt;</a:t>
            </a:r>
            <a:r>
              <a:rPr lang="ja-JP" altLang="en-US" sz="2400" dirty="0"/>
              <a:t>バージョン情報</a:t>
            </a:r>
            <a:endParaRPr lang="en-US" altLang="ja-JP" sz="2400" dirty="0"/>
          </a:p>
          <a:p>
            <a:pPr marL="0" indent="0">
              <a:buNone/>
            </a:pPr>
            <a:r>
              <a:rPr lang="en-US" altLang="ja-JP" sz="2400" dirty="0"/>
              <a:t>5. </a:t>
            </a:r>
            <a:r>
              <a:rPr lang="ja-JP" altLang="en-US" sz="2400" dirty="0"/>
              <a:t>システムの種類を確認</a:t>
            </a:r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8192E2A0-7250-D95E-5129-AC8B963534D3}"/>
              </a:ext>
            </a:extLst>
          </p:cNvPr>
          <p:cNvSpPr/>
          <p:nvPr/>
        </p:nvSpPr>
        <p:spPr>
          <a:xfrm>
            <a:off x="6523075" y="4423144"/>
            <a:ext cx="728330" cy="3439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8221E71-3801-855D-78A5-43CC958DAA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48" t="22020" r="34151" b="21023"/>
          <a:stretch/>
        </p:blipFill>
        <p:spPr bwMode="auto">
          <a:xfrm>
            <a:off x="3224464" y="3190155"/>
            <a:ext cx="837398" cy="900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755CCEB-56F3-92C8-111F-C5D051672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824C-5405-49EC-BF48-3D02A469506D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68597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1B26B9-04D2-9BF7-23CF-061570724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1" lang="en-US" altLang="ja-JP" dirty="0"/>
              <a:t>Python</a:t>
            </a:r>
            <a:r>
              <a:rPr kumimoji="1" lang="ja-JP" altLang="en-US" dirty="0"/>
              <a:t>のインストール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C82DFF3-3E97-CFD2-49DF-33032AF290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en-US" altLang="ja-JP" sz="2400" dirty="0"/>
              <a:t>Python</a:t>
            </a:r>
            <a:r>
              <a:rPr kumimoji="1" lang="ja-JP" altLang="en-US" sz="2400" dirty="0"/>
              <a:t>の公式サイトにアクセス</a:t>
            </a:r>
            <a:endParaRPr kumimoji="1" lang="en-US" altLang="ja-JP" sz="2400" dirty="0"/>
          </a:p>
          <a:p>
            <a:pPr marL="0" indent="0">
              <a:buNone/>
            </a:pPr>
            <a:r>
              <a:rPr kumimoji="1" lang="en-US" altLang="ja-JP" sz="2400" dirty="0"/>
              <a:t>&gt;Downloads</a:t>
            </a:r>
          </a:p>
          <a:p>
            <a:pPr marL="0" indent="0">
              <a:buNone/>
            </a:pPr>
            <a:r>
              <a:rPr kumimoji="1" lang="en-US" altLang="ja-JP" sz="2400" dirty="0"/>
              <a:t>&gt;Windows</a:t>
            </a:r>
          </a:p>
          <a:p>
            <a:pPr marL="0" indent="0">
              <a:buNone/>
            </a:pPr>
            <a:r>
              <a:rPr lang="en-US" altLang="ja-JP" sz="2400" dirty="0">
                <a:hlinkClick r:id="rId2"/>
              </a:rPr>
              <a:t>https://www.python.org/</a:t>
            </a:r>
            <a:endParaRPr lang="en-US" altLang="ja-JP" sz="2400" dirty="0"/>
          </a:p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5" name="図 4" descr="グラフィカル ユーザー インターフェイス, Web サイト&#10;&#10;AI 生成コンテンツは誤りを含む可能性があります。">
            <a:extLst>
              <a:ext uri="{FF2B5EF4-FFF2-40B4-BE49-F238E27FC236}">
                <a16:creationId xmlns:a16="http://schemas.microsoft.com/office/drawing/2014/main" id="{67D96FE7-30FB-C35B-117C-3E38B90E2A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778" y="2748516"/>
            <a:ext cx="7359427" cy="3620388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8ED0125A-4616-95DF-A206-98C1B6A8AE73}"/>
              </a:ext>
            </a:extLst>
          </p:cNvPr>
          <p:cNvSpPr/>
          <p:nvPr/>
        </p:nvSpPr>
        <p:spPr>
          <a:xfrm>
            <a:off x="6096000" y="3689498"/>
            <a:ext cx="770861" cy="3934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FE52332-ED44-5201-3121-3C8FE65C2A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824C-5405-49EC-BF48-3D02A469506D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6037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EACF44B-9D5D-B674-4A5A-49C95253AF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1" lang="en-US" altLang="ja-JP" dirty="0"/>
              <a:t>Python</a:t>
            </a:r>
            <a:r>
              <a:rPr kumimoji="1" lang="ja-JP" altLang="en-US" dirty="0"/>
              <a:t>のインストール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36E7FA7-C439-565C-ED40-2F09FBCAD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kumimoji="1" lang="ja-JP" altLang="en-US" sz="2400" dirty="0"/>
              <a:t>端末のシステムの種類に対応しているものをクリック</a:t>
            </a:r>
            <a:endParaRPr kumimoji="1" lang="en-US" altLang="ja-JP" sz="2400" dirty="0"/>
          </a:p>
          <a:p>
            <a:pPr marL="0" indent="0">
              <a:buNone/>
            </a:pPr>
            <a:r>
              <a:rPr lang="en-US" altLang="ja-JP" sz="2400" dirty="0"/>
              <a:t>&gt;</a:t>
            </a:r>
            <a:r>
              <a:rPr lang="ja-JP" altLang="en-US" sz="2400" dirty="0"/>
              <a:t>　</a:t>
            </a:r>
            <a:r>
              <a:rPr lang="en-US" altLang="ja-JP" sz="2400" dirty="0"/>
              <a:t>python-3.11.7-amd64.exe</a:t>
            </a:r>
            <a:r>
              <a:rPr lang="ja-JP" altLang="en-US" sz="2400" dirty="0"/>
              <a:t>　を実行</a:t>
            </a:r>
            <a:endParaRPr kumimoji="1" lang="ja-JP" altLang="en-US" sz="2400" dirty="0"/>
          </a:p>
        </p:txBody>
      </p:sp>
      <p:pic>
        <p:nvPicPr>
          <p:cNvPr id="5" name="図 4" descr="テーブル&#10;&#10;AI 生成コンテンツは誤りを含む可能性があります。">
            <a:extLst>
              <a:ext uri="{FF2B5EF4-FFF2-40B4-BE49-F238E27FC236}">
                <a16:creationId xmlns:a16="http://schemas.microsoft.com/office/drawing/2014/main" id="{906DC777-5CC2-0624-0D19-0DA50414E2F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029" y="3429000"/>
            <a:ext cx="5127296" cy="2747962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289198E3-2C82-7470-5174-E7C109D09AB8}"/>
              </a:ext>
            </a:extLst>
          </p:cNvPr>
          <p:cNvSpPr/>
          <p:nvPr/>
        </p:nvSpPr>
        <p:spPr>
          <a:xfrm>
            <a:off x="3566146" y="4253023"/>
            <a:ext cx="617765" cy="2977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042260F5-0C77-CDC6-E2CD-C854B5A72E0B}"/>
              </a:ext>
            </a:extLst>
          </p:cNvPr>
          <p:cNvSpPr/>
          <p:nvPr/>
        </p:nvSpPr>
        <p:spPr>
          <a:xfrm>
            <a:off x="3566146" y="4563169"/>
            <a:ext cx="617765" cy="2977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39334CB-D860-7498-7B7C-1BEC56D481BC}"/>
              </a:ext>
            </a:extLst>
          </p:cNvPr>
          <p:cNvSpPr txBox="1"/>
          <p:nvPr/>
        </p:nvSpPr>
        <p:spPr>
          <a:xfrm>
            <a:off x="4390740" y="4253023"/>
            <a:ext cx="9236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64bit</a:t>
            </a:r>
            <a:r>
              <a:rPr kumimoji="1" lang="ja-JP" altLang="en-US" sz="1400" dirty="0"/>
              <a:t>の方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1287F45-F878-6877-789C-7CF744F4F8FD}"/>
              </a:ext>
            </a:extLst>
          </p:cNvPr>
          <p:cNvSpPr txBox="1"/>
          <p:nvPr/>
        </p:nvSpPr>
        <p:spPr>
          <a:xfrm>
            <a:off x="4390740" y="4560800"/>
            <a:ext cx="9236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/>
              <a:t>32bit</a:t>
            </a:r>
            <a:r>
              <a:rPr kumimoji="1" lang="ja-JP" altLang="en-US" sz="1400" dirty="0"/>
              <a:t>の方</a:t>
            </a:r>
          </a:p>
        </p:txBody>
      </p:sp>
      <p:pic>
        <p:nvPicPr>
          <p:cNvPr id="11" name="図 10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EED4AE52-FC43-211C-A57F-E7801F3DE0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9622" y="3954268"/>
            <a:ext cx="3489897" cy="1246919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D764CA93-49EE-C2F1-92D3-AA095382B7FA}"/>
              </a:ext>
            </a:extLst>
          </p:cNvPr>
          <p:cNvSpPr txBox="1"/>
          <p:nvPr/>
        </p:nvSpPr>
        <p:spPr>
          <a:xfrm>
            <a:off x="7065334" y="5511333"/>
            <a:ext cx="202767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/>
              <a:t>exe</a:t>
            </a:r>
            <a:r>
              <a:rPr kumimoji="1" lang="ja-JP" altLang="en-US" sz="1600" dirty="0"/>
              <a:t>ファイルをクリック</a:t>
            </a:r>
          </a:p>
        </p:txBody>
      </p: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0527905C-CEE1-E4F8-200E-18A07BA5347A}"/>
              </a:ext>
            </a:extLst>
          </p:cNvPr>
          <p:cNvCxnSpPr>
            <a:stCxn id="12" idx="0"/>
          </p:cNvCxnSpPr>
          <p:nvPr/>
        </p:nvCxnSpPr>
        <p:spPr>
          <a:xfrm flipV="1">
            <a:off x="8079170" y="5201187"/>
            <a:ext cx="400295" cy="310146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吹き出し: 角を丸めた四角形 3">
            <a:extLst>
              <a:ext uri="{FF2B5EF4-FFF2-40B4-BE49-F238E27FC236}">
                <a16:creationId xmlns:a16="http://schemas.microsoft.com/office/drawing/2014/main" id="{9808A8B1-1DFD-76AC-C272-86C55A6A2B8E}"/>
              </a:ext>
            </a:extLst>
          </p:cNvPr>
          <p:cNvSpPr/>
          <p:nvPr/>
        </p:nvSpPr>
        <p:spPr>
          <a:xfrm>
            <a:off x="6537497" y="2580182"/>
            <a:ext cx="3001139" cy="1023330"/>
          </a:xfrm>
          <a:prstGeom prst="wedgeRoundRectCallout">
            <a:avLst>
              <a:gd name="adj1" fmla="val -90526"/>
              <a:gd name="adj2" fmla="val -38142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バージョンを固定</a:t>
            </a:r>
          </a:p>
        </p:txBody>
      </p:sp>
      <p:sp>
        <p:nvSpPr>
          <p:cNvPr id="10" name="フローチャート: 代替処理 9">
            <a:extLst>
              <a:ext uri="{FF2B5EF4-FFF2-40B4-BE49-F238E27FC236}">
                <a16:creationId xmlns:a16="http://schemas.microsoft.com/office/drawing/2014/main" id="{1F0246FA-2954-8309-75C0-DAD668FE5F13}"/>
              </a:ext>
            </a:extLst>
          </p:cNvPr>
          <p:cNvSpPr/>
          <p:nvPr/>
        </p:nvSpPr>
        <p:spPr>
          <a:xfrm>
            <a:off x="1251858" y="2502568"/>
            <a:ext cx="3345711" cy="529390"/>
          </a:xfrm>
          <a:prstGeom prst="flowChartAlternateProcess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スライド番号プレースホルダー 12">
            <a:extLst>
              <a:ext uri="{FF2B5EF4-FFF2-40B4-BE49-F238E27FC236}">
                <a16:creationId xmlns:a16="http://schemas.microsoft.com/office/drawing/2014/main" id="{A6B2E536-2AE4-2DEC-99E4-E9E681B9B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824C-5405-49EC-BF48-3D02A469506D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87159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ABB9904-857B-8383-0468-06F0945C9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1" lang="en-US" altLang="ja-JP" dirty="0"/>
              <a:t>Python</a:t>
            </a:r>
            <a:r>
              <a:rPr kumimoji="1" lang="ja-JP" altLang="en-US" dirty="0"/>
              <a:t>のインストール</a:t>
            </a:r>
          </a:p>
        </p:txBody>
      </p:sp>
      <p:sp>
        <p:nvSpPr>
          <p:cNvPr id="7" name="コンテンツ プレースホルダー 6">
            <a:extLst>
              <a:ext uri="{FF2B5EF4-FFF2-40B4-BE49-F238E27FC236}">
                <a16:creationId xmlns:a16="http://schemas.microsoft.com/office/drawing/2014/main" id="{6698712A-D242-275D-A7EA-BB1B7BAB5E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ja-JP" sz="2400" dirty="0"/>
              <a:t>2</a:t>
            </a:r>
            <a:r>
              <a:rPr lang="ja-JP" altLang="en-US" sz="2400" dirty="0"/>
              <a:t>つのボックスにチェックを入れて</a:t>
            </a:r>
            <a:r>
              <a:rPr lang="en-US" altLang="ja-JP" sz="2400" dirty="0"/>
              <a:t>Install Now</a:t>
            </a:r>
            <a:r>
              <a:rPr lang="ja-JP" altLang="en-US" sz="2400" dirty="0"/>
              <a:t>をクリック</a:t>
            </a:r>
            <a:endParaRPr lang="en-US" altLang="ja-JP" sz="2400" dirty="0"/>
          </a:p>
          <a:p>
            <a:pPr marL="0" indent="0">
              <a:buNone/>
            </a:pPr>
            <a:r>
              <a:rPr lang="en-US" altLang="ja-JP" sz="2400" dirty="0"/>
              <a:t>&gt;Close</a:t>
            </a:r>
            <a:r>
              <a:rPr lang="ja-JP" altLang="en-US" sz="2400" dirty="0"/>
              <a:t>をクリックして完了</a:t>
            </a: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3EDDAEE7-8AE7-4FB8-D480-99425BF199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2" t="1361" r="557" b="3030"/>
          <a:stretch>
            <a:fillRect/>
          </a:stretch>
        </p:blipFill>
        <p:spPr>
          <a:xfrm>
            <a:off x="976259" y="3247404"/>
            <a:ext cx="4598302" cy="2998333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FDFFA1D3-9D42-E1F4-7FCB-BE281BECD5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31" t="-514" b="1378"/>
          <a:stretch>
            <a:fillRect/>
          </a:stretch>
        </p:blipFill>
        <p:spPr>
          <a:xfrm>
            <a:off x="6932428" y="3213016"/>
            <a:ext cx="4245935" cy="2998334"/>
          </a:xfrm>
          <a:prstGeom prst="rect">
            <a:avLst/>
          </a:prstGeom>
        </p:spPr>
      </p:pic>
      <p:sp>
        <p:nvSpPr>
          <p:cNvPr id="10" name="矢印: 右 9">
            <a:extLst>
              <a:ext uri="{FF2B5EF4-FFF2-40B4-BE49-F238E27FC236}">
                <a16:creationId xmlns:a16="http://schemas.microsoft.com/office/drawing/2014/main" id="{76E87A08-5BDF-7FE1-42DD-86E4FA76AD87}"/>
              </a:ext>
            </a:extLst>
          </p:cNvPr>
          <p:cNvSpPr/>
          <p:nvPr/>
        </p:nvSpPr>
        <p:spPr>
          <a:xfrm>
            <a:off x="6049926" y="4566684"/>
            <a:ext cx="430618" cy="30834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楕円 10">
            <a:extLst>
              <a:ext uri="{FF2B5EF4-FFF2-40B4-BE49-F238E27FC236}">
                <a16:creationId xmlns:a16="http://schemas.microsoft.com/office/drawing/2014/main" id="{F46A7E8A-19EB-FE23-D605-F93E7E59EA78}"/>
              </a:ext>
            </a:extLst>
          </p:cNvPr>
          <p:cNvSpPr/>
          <p:nvPr/>
        </p:nvSpPr>
        <p:spPr>
          <a:xfrm>
            <a:off x="2055324" y="5725633"/>
            <a:ext cx="2333846" cy="52010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楕円 11">
            <a:extLst>
              <a:ext uri="{FF2B5EF4-FFF2-40B4-BE49-F238E27FC236}">
                <a16:creationId xmlns:a16="http://schemas.microsoft.com/office/drawing/2014/main" id="{45D8759B-1CC5-7393-6425-4C01ED2978EC}"/>
              </a:ext>
            </a:extLst>
          </p:cNvPr>
          <p:cNvSpPr/>
          <p:nvPr/>
        </p:nvSpPr>
        <p:spPr>
          <a:xfrm>
            <a:off x="1949969" y="4236600"/>
            <a:ext cx="3004804" cy="73563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ABAFAF69-1DC6-2C50-92E0-DAD225C38988}"/>
              </a:ext>
            </a:extLst>
          </p:cNvPr>
          <p:cNvSpPr/>
          <p:nvPr/>
        </p:nvSpPr>
        <p:spPr>
          <a:xfrm>
            <a:off x="10435856" y="5862611"/>
            <a:ext cx="699977" cy="3315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0456E8B2-1FF4-AA48-7DB1-ABA9ADB8C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824C-5405-49EC-BF48-3D02A469506D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849836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378C262-A901-3956-4511-399AC878CC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1" lang="ja-JP" altLang="en-US" dirty="0"/>
              <a:t>ライブラリ取得ツール </a:t>
            </a:r>
            <a:r>
              <a:rPr kumimoji="1" lang="en-US" altLang="ja-JP" dirty="0"/>
              <a:t>pip </a:t>
            </a:r>
            <a:r>
              <a:rPr kumimoji="1" lang="ja-JP" altLang="en-US" dirty="0"/>
              <a:t>のインストール</a:t>
            </a:r>
          </a:p>
        </p:txBody>
      </p:sp>
      <p:pic>
        <p:nvPicPr>
          <p:cNvPr id="5" name="コンテンツ プレースホルダー 4" descr="グラフィカル ユーザー インターフェイス, テキスト, アプリケーション&#10;&#10;AI 生成コンテンツは誤りを含む可能性があります。">
            <a:extLst>
              <a:ext uri="{FF2B5EF4-FFF2-40B4-BE49-F238E27FC236}">
                <a16:creationId xmlns:a16="http://schemas.microsoft.com/office/drawing/2014/main" id="{A7E08EFB-B74C-82BE-92E2-8AA5B403D4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902" y="2590174"/>
            <a:ext cx="4147457" cy="2807839"/>
          </a:xfrm>
          <a:prstGeom prst="rect">
            <a:avLst/>
          </a:prstGeom>
        </p:spPr>
      </p:pic>
      <p:sp>
        <p:nvSpPr>
          <p:cNvPr id="6" name="コンテンツ プレースホルダー 2">
            <a:extLst>
              <a:ext uri="{FF2B5EF4-FFF2-40B4-BE49-F238E27FC236}">
                <a16:creationId xmlns:a16="http://schemas.microsoft.com/office/drawing/2014/main" id="{5E2DBEF2-8DD5-96EA-0D50-94AD53DA8D41}"/>
              </a:ext>
            </a:extLst>
          </p:cNvPr>
          <p:cNvSpPr txBox="1">
            <a:spLocks/>
          </p:cNvSpPr>
          <p:nvPr/>
        </p:nvSpPr>
        <p:spPr>
          <a:xfrm>
            <a:off x="838200" y="2068517"/>
            <a:ext cx="10515600" cy="443816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altLang="ja-JP" sz="2400" dirty="0" err="1"/>
              <a:t>cmd</a:t>
            </a:r>
            <a:r>
              <a:rPr lang="ja-JP" altLang="en-US" sz="2400" dirty="0"/>
              <a:t>と検索してコマンドプロンプトを起動</a:t>
            </a:r>
            <a:endParaRPr lang="en-US" altLang="ja-JP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2400" dirty="0"/>
          </a:p>
          <a:p>
            <a:pPr marL="0" indent="0">
              <a:buFont typeface="Arial" panose="020B0604020202020204" pitchFamily="34" charset="0"/>
              <a:buNone/>
            </a:pPr>
            <a:endParaRPr lang="en-US" altLang="ja-JP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ja-JP" sz="2400" dirty="0"/>
              <a:t>&gt;</a:t>
            </a:r>
            <a:r>
              <a:rPr lang="ja-JP" altLang="en-US" sz="2400" dirty="0"/>
              <a:t>　</a:t>
            </a:r>
            <a:r>
              <a:rPr lang="en-US" altLang="ja-JP" sz="2400" dirty="0"/>
              <a:t>pip install –upgrade pip</a:t>
            </a:r>
            <a:r>
              <a:rPr lang="ja-JP" altLang="en-US" sz="2400" dirty="0"/>
              <a:t>　もしくは，</a:t>
            </a:r>
            <a:endParaRPr lang="en-US" altLang="ja-JP" sz="24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ja-JP" sz="2400" dirty="0"/>
              <a:t>&gt;</a:t>
            </a:r>
            <a:r>
              <a:rPr lang="ja-JP" altLang="en-US" sz="2400" dirty="0"/>
              <a:t>　</a:t>
            </a:r>
            <a:r>
              <a:rPr lang="en-US" altLang="ja-JP" sz="2400" dirty="0"/>
              <a:t>python –m pip install –upgrade pip</a:t>
            </a:r>
            <a:r>
              <a:rPr lang="ja-JP" altLang="en-US" sz="2400" dirty="0"/>
              <a:t>　を実行して </a:t>
            </a:r>
            <a:r>
              <a:rPr lang="en-US" altLang="ja-JP" sz="2400" dirty="0"/>
              <a:t>pip </a:t>
            </a:r>
            <a:r>
              <a:rPr lang="ja-JP" altLang="en-US" sz="2400" dirty="0"/>
              <a:t>を最新に</a:t>
            </a:r>
            <a:endParaRPr lang="en-US" altLang="ja-JP" sz="2400" dirty="0"/>
          </a:p>
        </p:txBody>
      </p:sp>
      <p:pic>
        <p:nvPicPr>
          <p:cNvPr id="8" name="図 7" descr="テキスト&#10;&#10;AI 生成コンテンツは誤りを含む可能性があります。">
            <a:extLst>
              <a:ext uri="{FF2B5EF4-FFF2-40B4-BE49-F238E27FC236}">
                <a16:creationId xmlns:a16="http://schemas.microsoft.com/office/drawing/2014/main" id="{F57321FD-7B32-8F28-8DDB-E47DD55F1A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776" y="2590174"/>
            <a:ext cx="5722088" cy="2509456"/>
          </a:xfrm>
          <a:prstGeom prst="rect">
            <a:avLst/>
          </a:prstGeom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376DAF2-8235-88DD-A6E7-5C470CC3E467}"/>
              </a:ext>
            </a:extLst>
          </p:cNvPr>
          <p:cNvSpPr/>
          <p:nvPr/>
        </p:nvSpPr>
        <p:spPr>
          <a:xfrm>
            <a:off x="6708483" y="3490557"/>
            <a:ext cx="435935" cy="1913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900" dirty="0"/>
              <a:t>名前</a:t>
            </a:r>
          </a:p>
        </p:txBody>
      </p:sp>
      <p:sp>
        <p:nvSpPr>
          <p:cNvPr id="10" name="楕円 9">
            <a:extLst>
              <a:ext uri="{FF2B5EF4-FFF2-40B4-BE49-F238E27FC236}">
                <a16:creationId xmlns:a16="http://schemas.microsoft.com/office/drawing/2014/main" id="{EF4702DD-946C-BC0E-A231-3C734C02F588}"/>
              </a:ext>
            </a:extLst>
          </p:cNvPr>
          <p:cNvSpPr/>
          <p:nvPr/>
        </p:nvSpPr>
        <p:spPr>
          <a:xfrm>
            <a:off x="838200" y="3367070"/>
            <a:ext cx="1780162" cy="49611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矢印: 右 10">
            <a:extLst>
              <a:ext uri="{FF2B5EF4-FFF2-40B4-BE49-F238E27FC236}">
                <a16:creationId xmlns:a16="http://schemas.microsoft.com/office/drawing/2014/main" id="{FEF8C88F-8BC7-4DD2-79F2-2A4CE11FE1D3}"/>
              </a:ext>
            </a:extLst>
          </p:cNvPr>
          <p:cNvSpPr/>
          <p:nvPr/>
        </p:nvSpPr>
        <p:spPr>
          <a:xfrm>
            <a:off x="5287758" y="3740010"/>
            <a:ext cx="430618" cy="30834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7D034C43-204F-6B3C-B7CE-F32DBB2904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824C-5405-49EC-BF48-3D02A469506D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32933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951ECF-59EF-4E44-09CB-C2CEE8F6FE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kumimoji="1" lang="en-US" altLang="ja-JP" dirty="0" err="1"/>
              <a:t>Jupyter</a:t>
            </a:r>
            <a:r>
              <a:rPr kumimoji="1" lang="en-US" altLang="ja-JP" dirty="0"/>
              <a:t> Notebook</a:t>
            </a:r>
            <a:r>
              <a:rPr kumimoji="1" lang="ja-JP" altLang="en-US" dirty="0"/>
              <a:t>とは？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4DFFF10-7E89-C0CF-050A-8BD736AE1F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kumimoji="1" lang="ja-JP" altLang="en-US" sz="2400" dirty="0"/>
              <a:t>コード、実行結果、説明文を</a:t>
            </a:r>
            <a:r>
              <a:rPr kumimoji="1" lang="en-US" altLang="ja-JP" sz="2400" dirty="0"/>
              <a:t>1</a:t>
            </a:r>
            <a:r>
              <a:rPr kumimoji="1" lang="ja-JP" altLang="en-US" sz="2400" dirty="0"/>
              <a:t>つの画面で扱える実行環境</a:t>
            </a:r>
            <a:endParaRPr kumimoji="1" lang="en-US" altLang="ja-JP" sz="2400" dirty="0"/>
          </a:p>
          <a:p>
            <a:pPr marL="0" indent="0">
              <a:buNone/>
            </a:pPr>
            <a:r>
              <a:rPr lang="ja-JP" altLang="en-US" sz="2000" dirty="0"/>
              <a:t>拡張子：</a:t>
            </a:r>
            <a:r>
              <a:rPr lang="en-US" altLang="ja-JP" sz="2000" dirty="0"/>
              <a:t>.</a:t>
            </a:r>
            <a:r>
              <a:rPr kumimoji="1" lang="en-US" altLang="ja-JP" sz="2000" dirty="0" err="1"/>
              <a:t>ipynb</a:t>
            </a:r>
            <a:endParaRPr lang="en-US" altLang="ja-JP" sz="2000" dirty="0"/>
          </a:p>
          <a:p>
            <a:pPr marL="0" indent="0">
              <a:buNone/>
            </a:pPr>
            <a:endParaRPr lang="en-US" altLang="ja-JP" sz="2400" dirty="0"/>
          </a:p>
          <a:p>
            <a:pPr marL="0" indent="0">
              <a:buNone/>
            </a:pPr>
            <a:r>
              <a:rPr kumimoji="1" lang="ja-JP" altLang="en-US" sz="2000" u="sng" dirty="0"/>
              <a:t>何ができるの？</a:t>
            </a:r>
            <a:endParaRPr kumimoji="1" lang="en-US" altLang="ja-JP" sz="2000" u="sng" dirty="0"/>
          </a:p>
          <a:p>
            <a:pPr marL="0" indent="0">
              <a:buNone/>
            </a:pPr>
            <a:r>
              <a:rPr lang="ja-JP" altLang="en-US" sz="2000" dirty="0"/>
              <a:t>・</a:t>
            </a:r>
            <a:r>
              <a:rPr lang="en-US" altLang="ja-JP" sz="2000" dirty="0"/>
              <a:t>Python</a:t>
            </a:r>
            <a:r>
              <a:rPr lang="ja-JP" altLang="en-US" sz="2000" dirty="0"/>
              <a:t>コードを書く</a:t>
            </a:r>
            <a:endParaRPr lang="en-US" altLang="ja-JP" sz="2000" dirty="0"/>
          </a:p>
          <a:p>
            <a:pPr marL="0" indent="0">
              <a:buNone/>
            </a:pPr>
            <a:r>
              <a:rPr lang="ja-JP" altLang="en-US" sz="2000" dirty="0"/>
              <a:t>・その場で実行する</a:t>
            </a:r>
            <a:endParaRPr lang="en-US" altLang="ja-JP" sz="2000" dirty="0"/>
          </a:p>
          <a:p>
            <a:pPr marL="0" indent="0">
              <a:buNone/>
            </a:pPr>
            <a:r>
              <a:rPr lang="ja-JP" altLang="en-US" sz="2000" dirty="0"/>
              <a:t>・結果（数値、表、グラフ）を見る</a:t>
            </a:r>
            <a:endParaRPr lang="en-US" altLang="ja-JP" sz="2000" dirty="0"/>
          </a:p>
          <a:p>
            <a:pPr marL="0" indent="0">
              <a:buNone/>
            </a:pPr>
            <a:endParaRPr lang="en-US" altLang="ja-JP" sz="2000" dirty="0"/>
          </a:p>
          <a:p>
            <a:pPr marL="0" indent="0">
              <a:buNone/>
            </a:pPr>
            <a:r>
              <a:rPr lang="en-US" altLang="ja-JP" sz="2000" u="sng" dirty="0" err="1"/>
              <a:t>Vscode</a:t>
            </a:r>
            <a:r>
              <a:rPr lang="ja-JP" altLang="en-US" sz="2000" u="sng" dirty="0"/>
              <a:t>との違い</a:t>
            </a:r>
            <a:endParaRPr lang="en-US" altLang="ja-JP" sz="2000" u="sng" dirty="0"/>
          </a:p>
          <a:p>
            <a:pPr marL="0" indent="0">
              <a:buNone/>
            </a:pPr>
            <a:r>
              <a:rPr lang="ja-JP" altLang="en-US" sz="2000" dirty="0"/>
              <a:t>・実行結果やグラフが</a:t>
            </a:r>
            <a:r>
              <a:rPr lang="en-US" altLang="ja-JP" sz="2000" dirty="0"/>
              <a:t>PDF</a:t>
            </a:r>
            <a:r>
              <a:rPr lang="ja-JP" altLang="en-US" sz="2000" dirty="0"/>
              <a:t>で保存できる</a:t>
            </a:r>
            <a:endParaRPr lang="en-US" altLang="ja-JP" sz="2000" dirty="0"/>
          </a:p>
          <a:p>
            <a:pPr marL="0" indent="0">
              <a:buNone/>
            </a:pPr>
            <a:r>
              <a:rPr lang="ja-JP" altLang="en-US" sz="2000" dirty="0"/>
              <a:t>・ノートとしてそのまま使える</a:t>
            </a:r>
            <a:endParaRPr lang="en-US" altLang="ja-JP" sz="2000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3C5990E-EA02-AD52-E5E9-FA9B2DF88065}"/>
              </a:ext>
            </a:extLst>
          </p:cNvPr>
          <p:cNvSpPr txBox="1"/>
          <p:nvPr/>
        </p:nvSpPr>
        <p:spPr>
          <a:xfrm>
            <a:off x="6277258" y="3152552"/>
            <a:ext cx="3329758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 u="sng" dirty="0"/>
              <a:t>セルの種類</a:t>
            </a:r>
            <a:endParaRPr kumimoji="1" lang="en-US" altLang="ja-JP" sz="2000" u="sng" dirty="0"/>
          </a:p>
          <a:p>
            <a:r>
              <a:rPr kumimoji="1" lang="en-US" altLang="ja-JP" sz="2000" dirty="0"/>
              <a:t>1. </a:t>
            </a:r>
            <a:r>
              <a:rPr kumimoji="1" lang="ja-JP" altLang="en-US" sz="2000" dirty="0"/>
              <a:t>コードセル</a:t>
            </a:r>
            <a:endParaRPr kumimoji="1" lang="en-US" altLang="ja-JP" sz="2000" dirty="0"/>
          </a:p>
          <a:p>
            <a:r>
              <a:rPr kumimoji="1" lang="en-US" altLang="ja-JP" sz="2000" dirty="0"/>
              <a:t>&gt;Shift + Enter</a:t>
            </a:r>
            <a:r>
              <a:rPr kumimoji="1" lang="ja-JP" altLang="en-US" sz="2000" dirty="0"/>
              <a:t>で実行</a:t>
            </a:r>
            <a:endParaRPr kumimoji="1" lang="en-US" altLang="ja-JP" sz="2000" dirty="0"/>
          </a:p>
          <a:p>
            <a:r>
              <a:rPr kumimoji="1" lang="ja-JP" altLang="en-US" sz="2000" dirty="0"/>
              <a:t>→結果がすぐ下に表示される</a:t>
            </a:r>
            <a:endParaRPr kumimoji="1" lang="en-US" altLang="ja-JP" sz="2000" dirty="0"/>
          </a:p>
          <a:p>
            <a:endParaRPr kumimoji="1" lang="en-US" altLang="ja-JP" sz="2000" dirty="0"/>
          </a:p>
          <a:p>
            <a:r>
              <a:rPr kumimoji="1" lang="en-US" altLang="ja-JP" sz="2000" dirty="0"/>
              <a:t>2. Markdown</a:t>
            </a:r>
            <a:r>
              <a:rPr kumimoji="1" lang="ja-JP" altLang="en-US" sz="2000" dirty="0"/>
              <a:t>セル</a:t>
            </a:r>
            <a:endParaRPr kumimoji="1" lang="en-US" altLang="ja-JP" sz="2000" dirty="0"/>
          </a:p>
          <a:p>
            <a:r>
              <a:rPr kumimoji="1" lang="ja-JP" altLang="en-US" sz="2000" dirty="0"/>
              <a:t>ノートとして使える</a:t>
            </a:r>
            <a:endParaRPr kumimoji="1" lang="ja-JP" altLang="en-US" sz="2400" dirty="0"/>
          </a:p>
        </p:txBody>
      </p:sp>
      <p:sp>
        <p:nvSpPr>
          <p:cNvPr id="5" name="吹き出し: 角を丸めた四角形 4">
            <a:extLst>
              <a:ext uri="{FF2B5EF4-FFF2-40B4-BE49-F238E27FC236}">
                <a16:creationId xmlns:a16="http://schemas.microsoft.com/office/drawing/2014/main" id="{6F716BAB-FEFB-9B15-A5CA-7AC0771E7782}"/>
              </a:ext>
            </a:extLst>
          </p:cNvPr>
          <p:cNvSpPr/>
          <p:nvPr/>
        </p:nvSpPr>
        <p:spPr>
          <a:xfrm>
            <a:off x="5469707" y="5460026"/>
            <a:ext cx="1615102" cy="1023330"/>
          </a:xfrm>
          <a:prstGeom prst="wedgeRoundRectCallout">
            <a:avLst>
              <a:gd name="adj1" fmla="val -79462"/>
              <a:gd name="adj2" fmla="val -42845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レポートに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必須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E5AE5C4-3E34-76EA-48B3-07449D96F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A824C-5405-49EC-BF48-3D02A469506D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4840372"/>
      </p:ext>
    </p:extLst>
  </p:cSld>
  <p:clrMapOvr>
    <a:masterClrMapping/>
  </p:clrMapOvr>
</p:sld>
</file>

<file path=ppt/theme/theme1.xml><?xml version="1.0" encoding="utf-8"?>
<a:theme xmlns:a="http://schemas.openxmlformats.org/drawingml/2006/main" name="テーマ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テーマ1" id="{E5DC2F57-3C48-4F73-BCD9-9AC00430A7DF}" vid="{1E1EFCDF-A0F6-4449-AD5C-B4CC3B95897E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20260219_yasuda</Template>
  <TotalTime>1095</TotalTime>
  <Words>939</Words>
  <Application>Microsoft Office PowerPoint</Application>
  <PresentationFormat>ワイド画面</PresentationFormat>
  <Paragraphs>194</Paragraphs>
  <Slides>19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19</vt:i4>
      </vt:variant>
    </vt:vector>
  </HeadingPairs>
  <TitlesOfParts>
    <vt:vector size="24" baseType="lpstr">
      <vt:lpstr>游ゴシック</vt:lpstr>
      <vt:lpstr>Arial</vt:lpstr>
      <vt:lpstr>Calibri</vt:lpstr>
      <vt:lpstr>Wingdings</vt:lpstr>
      <vt:lpstr>テーマ1</vt:lpstr>
      <vt:lpstr>Python仮想環境構築</vt:lpstr>
      <vt:lpstr>環境構築とは？</vt:lpstr>
      <vt:lpstr>環境を指定する理由</vt:lpstr>
      <vt:lpstr>Pythonをインストールする前に確認</vt:lpstr>
      <vt:lpstr>Pythonのインストール</vt:lpstr>
      <vt:lpstr>Pythonのインストール</vt:lpstr>
      <vt:lpstr>Pythonのインストール</vt:lpstr>
      <vt:lpstr>ライブラリ取得ツール pip のインストール</vt:lpstr>
      <vt:lpstr>Jupyter Notebookとは？</vt:lpstr>
      <vt:lpstr>Jupyter Notebookのインストールと実行</vt:lpstr>
      <vt:lpstr>Virtualenvとは？</vt:lpstr>
      <vt:lpstr>Virtualenvをpipで取得</vt:lpstr>
      <vt:lpstr>Virtualenv　をインストール</vt:lpstr>
      <vt:lpstr>virtualenv　を起動</vt:lpstr>
      <vt:lpstr>仮想環境内にJupyter Notebookを入れる</vt:lpstr>
      <vt:lpstr>宿題を解くために jupyter notebook起動</vt:lpstr>
      <vt:lpstr>宿題を解く</vt:lpstr>
      <vt:lpstr>以下の画面で，コードを埋め，考察する</vt:lpstr>
      <vt:lpstr>Macをお使いの方へ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凌真 安田</dc:creator>
  <cp:lastModifiedBy>博光 島川</cp:lastModifiedBy>
  <cp:revision>29</cp:revision>
  <dcterms:created xsi:type="dcterms:W3CDTF">2026-02-24T09:18:27Z</dcterms:created>
  <dcterms:modified xsi:type="dcterms:W3CDTF">2026-04-30T12:34:53Z</dcterms:modified>
</cp:coreProperties>
</file>