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2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ags/tag28.xml" ContentType="application/vnd.openxmlformats-officedocument.presentationml.tags+xml"/>
  <Override PartName="/ppt/notesSlides/notesSlide4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5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6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7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8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9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10.xml" ContentType="application/vnd.openxmlformats-officedocument.presentationml.notesSlide+xml"/>
  <Override PartName="/ppt/tags/tag123.xml" ContentType="application/vnd.openxmlformats-officedocument.presentationml.tags+xml"/>
  <Override PartName="/ppt/notesSlides/notesSlide11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notesSlides/notesSlide12.xml" ContentType="application/vnd.openxmlformats-officedocument.presentationml.notesSlid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notesSlides/notesSlide13.xml" ContentType="application/vnd.openxmlformats-officedocument.presentationml.notesSlide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93" r:id="rId3"/>
    <p:sldId id="270" r:id="rId4"/>
    <p:sldId id="276" r:id="rId5"/>
    <p:sldId id="292" r:id="rId6"/>
    <p:sldId id="282" r:id="rId7"/>
    <p:sldId id="294" r:id="rId8"/>
    <p:sldId id="283" r:id="rId9"/>
    <p:sldId id="297" r:id="rId10"/>
    <p:sldId id="265" r:id="rId11"/>
    <p:sldId id="279" r:id="rId12"/>
    <p:sldId id="266" r:id="rId13"/>
    <p:sldId id="298" r:id="rId14"/>
    <p:sldId id="284" r:id="rId15"/>
    <p:sldId id="285" r:id="rId16"/>
    <p:sldId id="286" r:id="rId17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80270" autoAdjust="0"/>
  </p:normalViewPr>
  <p:slideViewPr>
    <p:cSldViewPr>
      <p:cViewPr varScale="1">
        <p:scale>
          <a:sx n="114" d="100"/>
          <a:sy n="114" d="100"/>
        </p:scale>
        <p:origin x="786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86B6A975-0B43-4E31-8255-54C1B186ED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A1FE7F2-5546-40CB-93DC-29713DB2D9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750" y="1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094D2FB-9B76-4013-980D-4A821393D2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9305"/>
            <a:ext cx="2945406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ADC6139-8B96-490F-8BDD-432789392B9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750" y="9429305"/>
            <a:ext cx="2945405" cy="497333"/>
          </a:xfrm>
          <a:prstGeom prst="rect">
            <a:avLst/>
          </a:prstGeom>
        </p:spPr>
        <p:txBody>
          <a:bodyPr vert="horz" lIns="88194" tIns="44097" rIns="88194" bIns="44097" rtlCol="0" anchor="b"/>
          <a:lstStyle>
            <a:lvl1pPr algn="r">
              <a:defRPr sz="1200"/>
            </a:lvl1pPr>
          </a:lstStyle>
          <a:p>
            <a:fld id="{2026A82D-92F1-4B7A-A5C5-E67C2C29FF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24336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/>
          <a:lstStyle>
            <a:lvl1pPr algn="r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8" tIns="47779" rIns="95558" bIns="4777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5558" tIns="47779" rIns="95558" bIns="4777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5558" tIns="47779" rIns="95558" bIns="47779" rtlCol="0" anchor="b"/>
          <a:lstStyle>
            <a:lvl1pPr algn="r">
              <a:defRPr sz="1300"/>
            </a:lvl1pPr>
          </a:lstStyle>
          <a:p>
            <a:fld id="{16AEFCCC-1BB9-4422-BEFB-8ED15B184CD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941126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209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r>
              <a:rPr kumimoji="1" lang="ja-JP" altLang="en-US" dirty="0"/>
              <a:t>岡谷貴之</a:t>
            </a:r>
            <a:r>
              <a:rPr kumimoji="1" lang="en-US" altLang="ja-JP" dirty="0"/>
              <a:t>, </a:t>
            </a:r>
            <a:r>
              <a:rPr kumimoji="1" lang="ja-JP" altLang="en-US" dirty="0"/>
              <a:t>深層学習</a:t>
            </a:r>
            <a:r>
              <a:rPr kumimoji="1" lang="en-US" altLang="ja-JP" dirty="0"/>
              <a:t>, </a:t>
            </a:r>
            <a:r>
              <a:rPr kumimoji="1" lang="ja-JP" altLang="en-US" dirty="0"/>
              <a:t>講談社</a:t>
            </a:r>
            <a:r>
              <a:rPr kumimoji="1" lang="en-US" altLang="ja-JP" dirty="0"/>
              <a:t>, 2015, pp.16-21</a:t>
            </a:r>
          </a:p>
          <a:p>
            <a:pPr defTabSz="955580">
              <a:defRPr/>
            </a:pPr>
            <a:endParaRPr kumimoji="1" lang="en-US" altLang="ja-JP" dirty="0"/>
          </a:p>
          <a:p>
            <a:pPr defTabSz="955580">
              <a:defRPr/>
            </a:pPr>
            <a:r>
              <a:rPr kumimoji="1" lang="ja-JP" altLang="en-US" dirty="0"/>
              <a:t>確率の積に対数をとったものは対数尤度．これは確率が大きくなると大きくなる．</a:t>
            </a:r>
            <a:br>
              <a:rPr kumimoji="1" lang="en-US" altLang="ja-JP" dirty="0"/>
            </a:br>
            <a:r>
              <a:rPr kumimoji="1" lang="ja-JP" altLang="en-US" dirty="0"/>
              <a:t>対数尤度✕</a:t>
            </a:r>
            <a:r>
              <a:rPr kumimoji="1" lang="en-US" altLang="ja-JP" dirty="0"/>
              <a:t>(-1)</a:t>
            </a:r>
            <a:r>
              <a:rPr kumimoji="1" lang="ja-JP" altLang="en-US" dirty="0"/>
              <a:t>は確率が大きくなると，つまり，真実を表すと小さくなる値．</a:t>
            </a:r>
            <a:br>
              <a:rPr kumimoji="1" lang="en-US" altLang="ja-JP" dirty="0"/>
            </a:br>
            <a:r>
              <a:rPr kumimoji="1" lang="ja-JP" altLang="en-US" dirty="0"/>
              <a:t>これは，確率を使って，誤差をあらわわしていると考える．</a:t>
            </a:r>
            <a:endParaRPr kumimoji="1" lang="en-US" altLang="ja-JP" dirty="0"/>
          </a:p>
          <a:p>
            <a:pPr defTabSz="955580">
              <a:defRPr/>
            </a:pP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6766E-D002-4541-8F11-66E25490211B}" type="slidenum">
              <a:rPr kumimoji="1" lang="ja-JP" altLang="en-US" smtClean="0"/>
              <a:t>3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D938FD4-D897-45B8-9ECE-FB935539393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470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r>
              <a:rPr kumimoji="1" lang="ja-JP" altLang="en-US" dirty="0"/>
              <a:t>伊藤真，機械学習の教科書</a:t>
            </a:r>
            <a:r>
              <a:rPr kumimoji="1" lang="en-US" altLang="ja-JP" dirty="0"/>
              <a:t>, </a:t>
            </a:r>
            <a:r>
              <a:rPr kumimoji="1" lang="ja-JP" altLang="en-US" dirty="0"/>
              <a:t>翔泳社</a:t>
            </a:r>
            <a:r>
              <a:rPr kumimoji="1" lang="en-US" altLang="ja-JP" dirty="0"/>
              <a:t>, 2018  pp.219</a:t>
            </a:r>
          </a:p>
          <a:p>
            <a:pPr defTabSz="955580">
              <a:defRPr/>
            </a:pPr>
            <a:endParaRPr kumimoji="1" lang="en-US" altLang="ja-JP" dirty="0"/>
          </a:p>
          <a:p>
            <a:pPr defTabSz="955580">
              <a:defRPr/>
            </a:pPr>
            <a:r>
              <a:rPr kumimoji="1" lang="en-US" altLang="ja-JP" b="1" i="1" dirty="0"/>
              <a:t>W</a:t>
            </a:r>
            <a:r>
              <a:rPr kumimoji="1" lang="en-US" altLang="ja-JP" dirty="0"/>
              <a:t> </a:t>
            </a:r>
            <a:r>
              <a:rPr kumimoji="1" lang="ja-JP" altLang="en-US" dirty="0"/>
              <a:t>が変動するということは法線の向きが変わるということ</a:t>
            </a:r>
            <a:endParaRPr kumimoji="1" lang="en-US" altLang="ja-JP" dirty="0"/>
          </a:p>
          <a:p>
            <a:pPr defTabSz="955580">
              <a:defRPr/>
            </a:pPr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4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65C3613-7A80-4BFA-925C-9CD12258661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0461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r>
              <a:rPr kumimoji="1" lang="ja-JP" altLang="en-US" dirty="0"/>
              <a:t>伊藤真，機械学習の教科書</a:t>
            </a:r>
            <a:r>
              <a:rPr kumimoji="1" lang="en-US" altLang="ja-JP" dirty="0"/>
              <a:t>, </a:t>
            </a:r>
            <a:r>
              <a:rPr kumimoji="1" lang="ja-JP" altLang="en-US" dirty="0"/>
              <a:t>翔泳社</a:t>
            </a:r>
            <a:r>
              <a:rPr kumimoji="1" lang="en-US" altLang="ja-JP" dirty="0"/>
              <a:t>, 2018  pp.222</a:t>
            </a:r>
            <a:br>
              <a:rPr kumimoji="1" lang="en-US" altLang="ja-JP" dirty="0"/>
            </a:br>
            <a:endParaRPr kumimoji="1" lang="en-US" altLang="ja-JP" dirty="0"/>
          </a:p>
          <a:p>
            <a:r>
              <a:rPr kumimoji="1" lang="ja-JP" altLang="en-US" dirty="0"/>
              <a:t>この図は，</a:t>
            </a:r>
            <a:r>
              <a:rPr kumimoji="1" lang="en-US" altLang="ja-JP" dirty="0"/>
              <a:t>y</a:t>
            </a:r>
            <a:r>
              <a:rPr kumimoji="1" lang="ja-JP" altLang="en-US" dirty="0"/>
              <a:t>が望ましい値</a:t>
            </a:r>
            <a:r>
              <a:rPr kumimoji="1" lang="en-US" altLang="ja-JP" dirty="0"/>
              <a:t>d</a:t>
            </a:r>
            <a:r>
              <a:rPr kumimoji="1" lang="ja-JP" altLang="en-US" dirty="0"/>
              <a:t>よりも大きい場合を示している．</a:t>
            </a:r>
            <a:endParaRPr kumimoji="1" lang="en-US" altLang="ja-JP" dirty="0"/>
          </a:p>
          <a:p>
            <a:r>
              <a:rPr kumimoji="1" lang="ja-JP" altLang="en-US" dirty="0"/>
              <a:t>つまり，誤差が正の場合である．</a:t>
            </a:r>
            <a:endParaRPr kumimoji="1" lang="en-US" altLang="ja-JP" dirty="0"/>
          </a:p>
          <a:p>
            <a:r>
              <a:rPr kumimoji="1" lang="ja-JP" altLang="en-US" dirty="0"/>
              <a:t>これは，</a:t>
            </a:r>
            <a:r>
              <a:rPr kumimoji="1" lang="en-US" altLang="ja-JP" b="1" i="1" dirty="0"/>
              <a:t>w</a:t>
            </a:r>
            <a:r>
              <a:rPr kumimoji="1" lang="ja-JP" altLang="en-US" b="1" i="1" dirty="0"/>
              <a:t>が最小点より右にある</a:t>
            </a:r>
            <a:r>
              <a:rPr kumimoji="1" lang="ja-JP" altLang="en-US" b="0" i="1" dirty="0"/>
              <a:t>ことに相当する．</a:t>
            </a:r>
            <a:endParaRPr kumimoji="1" lang="en-US" altLang="ja-JP" b="0" i="1" dirty="0"/>
          </a:p>
          <a:p>
            <a:r>
              <a:rPr kumimoji="1" lang="ja-JP" altLang="en-US" b="0" i="1" dirty="0"/>
              <a:t>この場合は，</a:t>
            </a:r>
            <a:r>
              <a:rPr kumimoji="1" lang="ja-JP" altLang="en-US" dirty="0"/>
              <a:t>横軸の</a:t>
            </a:r>
            <a:r>
              <a:rPr kumimoji="1" lang="en-US" altLang="ja-JP" b="1" i="1" dirty="0"/>
              <a:t>w</a:t>
            </a:r>
            <a:r>
              <a:rPr kumimoji="1" lang="ja-JP" altLang="en-US" dirty="0"/>
              <a:t>を小さくする．</a:t>
            </a:r>
            <a:br>
              <a:rPr kumimoji="1" lang="en-US" altLang="ja-JP" b="0" dirty="0"/>
            </a:br>
            <a:r>
              <a:rPr kumimoji="1" lang="ja-JP" altLang="en-US" dirty="0"/>
              <a:t>その幅は，入力と誤差の大きさの積に比例させる．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lang="en-US" altLang="ja-JP" b="0" dirty="0"/>
              <a:t>Newton-Raphson</a:t>
            </a:r>
            <a:r>
              <a:rPr lang="ja-JP" altLang="en-US" b="0" dirty="0"/>
              <a:t>法</a:t>
            </a:r>
            <a:r>
              <a:rPr lang="en-US" altLang="ja-JP" b="0" dirty="0"/>
              <a:t>(</a:t>
            </a:r>
            <a:r>
              <a:rPr lang="ja-JP" altLang="en-US" b="0" dirty="0"/>
              <a:t>単に</a:t>
            </a:r>
            <a:r>
              <a:rPr lang="en-US" altLang="ja-JP" b="0" dirty="0"/>
              <a:t>Newton</a:t>
            </a:r>
            <a:r>
              <a:rPr lang="ja-JP" altLang="en-US" b="0" dirty="0"/>
              <a:t>法</a:t>
            </a:r>
            <a:r>
              <a:rPr lang="en-US" altLang="ja-JP" b="0" dirty="0"/>
              <a:t>)</a:t>
            </a:r>
            <a:r>
              <a:rPr lang="ja-JP" altLang="en-US" b="0" dirty="0"/>
              <a:t>はある関数</a:t>
            </a:r>
            <a:r>
              <a:rPr lang="en-US" altLang="ja-JP" b="0" dirty="0"/>
              <a:t>f(x)</a:t>
            </a:r>
            <a:r>
              <a:rPr lang="ja-JP" altLang="en-US" b="0" dirty="0"/>
              <a:t>について、</a:t>
            </a:r>
            <a:r>
              <a:rPr lang="en-US" altLang="ja-JP" b="0" dirty="0"/>
              <a:t>f(x)=0</a:t>
            </a:r>
            <a:r>
              <a:rPr lang="ja-JP" altLang="en-US" b="0" dirty="0"/>
              <a:t>となるような解</a:t>
            </a:r>
            <a:r>
              <a:rPr lang="en-US" altLang="ja-JP" b="0" dirty="0"/>
              <a:t>x</a:t>
            </a:r>
            <a:r>
              <a:rPr lang="ja-JP" altLang="en-US" b="0" dirty="0"/>
              <a:t>を繰り返し計算で求める手法</a:t>
            </a:r>
            <a:endParaRPr lang="en-US" altLang="ja-JP" b="0" dirty="0"/>
          </a:p>
          <a:p>
            <a:r>
              <a:rPr kumimoji="1" lang="ja-JP" altLang="en-US" b="0" dirty="0"/>
              <a:t>今回は，これを最小値を求めることに応用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5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AAB3B6B-EC43-4B14-A103-06756477F27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879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r>
              <a:rPr kumimoji="1" lang="ja-JP" altLang="en-US" dirty="0"/>
              <a:t>伊藤真，機械学習の教科書</a:t>
            </a:r>
            <a:r>
              <a:rPr kumimoji="1" lang="en-US" altLang="ja-JP" dirty="0"/>
              <a:t>, </a:t>
            </a:r>
            <a:r>
              <a:rPr kumimoji="1" lang="ja-JP" altLang="en-US" dirty="0"/>
              <a:t>翔泳社</a:t>
            </a:r>
            <a:r>
              <a:rPr kumimoji="1" lang="en-US" altLang="ja-JP" dirty="0"/>
              <a:t>, 2018  pp.234</a:t>
            </a:r>
          </a:p>
          <a:p>
            <a:pPr defTabSz="955580">
              <a:defRPr/>
            </a:pPr>
            <a:endParaRPr kumimoji="1" lang="en-US" altLang="ja-JP" dirty="0"/>
          </a:p>
          <a:p>
            <a:pPr defTabSz="955580">
              <a:defRPr/>
            </a:pPr>
            <a:r>
              <a:rPr kumimoji="1" lang="ja-JP" altLang="en-US" dirty="0"/>
              <a:t>ベクトルで微分するとは，対象関数をベクトルの各要素で微分し，その結果からベクトルを作れば良い．</a:t>
            </a:r>
            <a:endParaRPr kumimoji="1" lang="en-US" altLang="ja-JP" dirty="0"/>
          </a:p>
          <a:p>
            <a:pPr defTabSz="955580">
              <a:defRPr/>
            </a:pPr>
            <a:endParaRPr kumimoji="1" lang="en-US" altLang="ja-JP" dirty="0"/>
          </a:p>
          <a:p>
            <a:pPr defTabSz="955580">
              <a:defRPr/>
            </a:pPr>
            <a:r>
              <a:rPr kumimoji="1" lang="ja-JP" altLang="en-US" dirty="0"/>
              <a:t>第</a:t>
            </a:r>
            <a:r>
              <a:rPr kumimoji="1" lang="en-US" altLang="ja-JP" i="1" dirty="0"/>
              <a:t>n</a:t>
            </a:r>
            <a:r>
              <a:rPr kumimoji="1" lang="ja-JP" altLang="en-US" dirty="0"/>
              <a:t>標本に対する対数尤度を</a:t>
            </a:r>
            <a:r>
              <a:rPr kumimoji="1" lang="en-US" altLang="ja-JP" i="1" dirty="0" err="1"/>
              <a:t>E</a:t>
            </a:r>
            <a:r>
              <a:rPr kumimoji="1" lang="en-US" altLang="ja-JP" i="1" baseline="-25000" dirty="0" err="1"/>
              <a:t>n</a:t>
            </a:r>
            <a:r>
              <a:rPr kumimoji="1" lang="en-US" altLang="ja-JP" dirty="0"/>
              <a:t>(</a:t>
            </a:r>
            <a:r>
              <a:rPr kumimoji="1" lang="en-US" altLang="ja-JP" i="1" dirty="0"/>
              <a:t>w</a:t>
            </a:r>
            <a:r>
              <a:rPr kumimoji="1" lang="en-US" altLang="ja-JP" dirty="0"/>
              <a:t>)</a:t>
            </a:r>
            <a:r>
              <a:rPr kumimoji="1" lang="ja-JP" altLang="en-US" dirty="0"/>
              <a:t>として，これを</a:t>
            </a:r>
            <a:r>
              <a:rPr kumimoji="1" lang="en-US" altLang="ja-JP" i="1" dirty="0"/>
              <a:t>w</a:t>
            </a:r>
            <a:r>
              <a:rPr kumimoji="1" lang="en-US" altLang="ja-JP" baseline="-25000" dirty="0"/>
              <a:t>0</a:t>
            </a:r>
            <a:r>
              <a:rPr kumimoji="1" lang="ja-JP" altLang="en-US" dirty="0" err="1"/>
              <a:t>で偏</a:t>
            </a:r>
            <a:r>
              <a:rPr kumimoji="1" lang="ja-JP" altLang="en-US" dirty="0"/>
              <a:t>微分し，それをすべての標本に対して平均を取るという方針</a:t>
            </a:r>
            <a:br>
              <a:rPr kumimoji="1" lang="en-US" altLang="ja-JP" dirty="0"/>
            </a:b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6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C06823-5C2F-461B-9A60-41FE58318B4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1220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5580">
              <a:defRPr/>
            </a:pPr>
            <a:r>
              <a:rPr kumimoji="1" lang="ja-JP" altLang="en-US" dirty="0"/>
              <a:t>伊藤真，機械学習の教科書</a:t>
            </a:r>
            <a:r>
              <a:rPr kumimoji="1" lang="en-US" altLang="ja-JP" dirty="0"/>
              <a:t>, </a:t>
            </a:r>
            <a:r>
              <a:rPr kumimoji="1" lang="ja-JP" altLang="en-US" dirty="0"/>
              <a:t>翔泳社</a:t>
            </a:r>
            <a:r>
              <a:rPr kumimoji="1" lang="en-US" altLang="ja-JP" dirty="0"/>
              <a:t>, 2018  pp.234</a:t>
            </a:r>
          </a:p>
          <a:p>
            <a:pPr defTabSz="955580">
              <a:defRPr/>
            </a:pPr>
            <a:endParaRPr kumimoji="1" lang="en-US" altLang="ja-JP" dirty="0"/>
          </a:p>
          <a:p>
            <a:pPr defTabSz="955580">
              <a:defRPr/>
            </a:pPr>
            <a:r>
              <a:rPr kumimoji="1" lang="ja-JP" altLang="en-US" i="1" u="none" dirty="0"/>
              <a:t>第１項 </a:t>
            </a:r>
            <a:r>
              <a:rPr kumimoji="1" lang="ja-JP" altLang="en-US" i="1" u="sng" dirty="0"/>
              <a:t>∂</a:t>
            </a:r>
            <a:r>
              <a:rPr kumimoji="1" lang="en-US" altLang="ja-JP" i="1" u="sng" dirty="0" err="1"/>
              <a:t>E</a:t>
            </a:r>
            <a:r>
              <a:rPr kumimoji="1" lang="en-US" altLang="ja-JP" i="1" u="none" baseline="-25000" dirty="0" err="1"/>
              <a:t>n</a:t>
            </a:r>
            <a:endParaRPr kumimoji="1" lang="en-US" altLang="ja-JP" i="1" u="none" baseline="-25000" dirty="0"/>
          </a:p>
          <a:p>
            <a:pPr defTabSz="955580">
              <a:defRPr/>
            </a:pPr>
            <a:r>
              <a:rPr kumimoji="1" lang="ja-JP" altLang="en-US" i="1" dirty="0"/>
              <a:t>          ∂</a:t>
            </a:r>
            <a:r>
              <a:rPr kumimoji="1" lang="en-US" altLang="ja-JP" i="1" dirty="0" err="1"/>
              <a:t>y</a:t>
            </a:r>
            <a:r>
              <a:rPr kumimoji="1" lang="en-US" altLang="ja-JP" i="1" baseline="-25000" dirty="0" err="1"/>
              <a:t>n</a:t>
            </a:r>
            <a:r>
              <a:rPr kumimoji="1" lang="en-US" altLang="ja-JP" i="1" baseline="-25000" dirty="0"/>
              <a:t> </a:t>
            </a:r>
            <a:r>
              <a:rPr kumimoji="1" lang="ja-JP" altLang="en-US" baseline="0" dirty="0"/>
              <a:t>は，前スライドの</a:t>
            </a:r>
            <a:r>
              <a:rPr kumimoji="1" lang="en-US" altLang="ja-JP" i="1" baseline="0" dirty="0" err="1"/>
              <a:t>E</a:t>
            </a:r>
            <a:r>
              <a:rPr kumimoji="1" lang="en-US" altLang="ja-JP" i="1" baseline="-25000" dirty="0" err="1"/>
              <a:t>n</a:t>
            </a:r>
            <a:r>
              <a:rPr kumimoji="1" lang="ja-JP" altLang="en-US" baseline="0" dirty="0"/>
              <a:t>の定義式を</a:t>
            </a:r>
            <a:r>
              <a:rPr kumimoji="1" lang="en-US" altLang="ja-JP" i="1" baseline="0" dirty="0" err="1"/>
              <a:t>y</a:t>
            </a:r>
            <a:r>
              <a:rPr kumimoji="1" lang="en-US" altLang="ja-JP" i="1" baseline="-25000" dirty="0" err="1"/>
              <a:t>n</a:t>
            </a:r>
            <a:r>
              <a:rPr kumimoji="1" lang="ja-JP" altLang="en-US" baseline="0" dirty="0"/>
              <a:t>で微分しただけ．</a:t>
            </a:r>
            <a:endParaRPr kumimoji="1" lang="en-US" altLang="ja-JP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7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0C06823-5C2F-461B-9A60-41FE58318B4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3807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これらの計算は，ニューラルネットワークの学習のときに，もう一度，現れる．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8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A618151-481E-420D-94F2-1E5CAD2F4DD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51481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ja-JP" altLang="en-US" dirty="0"/>
                  <a:t>∇</a:t>
                </a:r>
                <a:r>
                  <a:rPr kumimoji="1" lang="en-US" altLang="ja-JP" dirty="0"/>
                  <a:t>E</a:t>
                </a:r>
                <a:r>
                  <a:rPr kumimoji="1" lang="ja-JP" altLang="en-US" dirty="0"/>
                  <a:t>は，</a:t>
                </a:r>
                <a:r>
                  <a:rPr kumimoji="1" lang="en-US" altLang="ja-JP" dirty="0"/>
                  <a:t>E(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を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kumimoji="1" lang="ja-JP" altLang="en-US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で</m:t>
                    </m:r>
                  </m:oMath>
                </a14:m>
                <a:r>
                  <a:rPr kumimoji="1" lang="ja-JP" altLang="en-US" dirty="0"/>
                  <a:t>微分したもの．</a:t>
                </a:r>
                <a:r>
                  <a:rPr kumimoji="1" lang="en-US" altLang="ja-JP" dirty="0"/>
                  <a:t>E(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を最小にするのにいかに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kumimoji="1" lang="ja-JP" altLang="en-US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を</m:t>
                    </m:r>
                  </m:oMath>
                </a14:m>
                <a:r>
                  <a:rPr kumimoji="1" lang="ja-JP" altLang="en-US" baseline="0" dirty="0"/>
                  <a:t>動かす</a:t>
                </a:r>
                <a:r>
                  <a:rPr kumimoji="1" lang="ja-JP" altLang="en-US" dirty="0"/>
                  <a:t>べきかを示している．</a:t>
                </a:r>
                <a:endParaRPr kumimoji="1" lang="en-US" altLang="ja-JP" dirty="0"/>
              </a:p>
              <a:p>
                <a:r>
                  <a:rPr kumimoji="1" lang="en-US" altLang="ja-JP" i="1" dirty="0"/>
                  <a:t>x</a:t>
                </a:r>
                <a:r>
                  <a:rPr kumimoji="1" lang="en-US" altLang="ja-JP" baseline="-25000" dirty="0"/>
                  <a:t>0</a:t>
                </a:r>
                <a:r>
                  <a:rPr kumimoji="1" lang="ja-JP" altLang="en-US" dirty="0"/>
                  <a:t>が常に１だとすると，∇</a:t>
                </a:r>
                <a:r>
                  <a:rPr kumimoji="1" lang="en-US" altLang="ja-JP" dirty="0"/>
                  <a:t>E</a:t>
                </a:r>
                <a:r>
                  <a:rPr kumimoji="1" lang="ja-JP" altLang="en-US" dirty="0"/>
                  <a:t>の式は，</a:t>
                </a:r>
                <a:r>
                  <a:rPr kumimoji="1" lang="en-US" altLang="ja-JP" dirty="0"/>
                  <a:t>(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1" dirty="0" err="1"/>
                  <a:t>-d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0" dirty="0"/>
                  <a:t>)</a:t>
                </a:r>
                <a:r>
                  <a:rPr kumimoji="1" lang="ja-JP" altLang="en-US" i="0" dirty="0"/>
                  <a:t>と</a:t>
                </a:r>
                <a:r>
                  <a:rPr kumimoji="1" lang="ja-JP" altLang="en-US" dirty="0"/>
                  <a:t>入力</a:t>
                </a:r>
                <a:r>
                  <a:rPr kumimoji="1" lang="en-US" altLang="ja-JP" dirty="0"/>
                  <a:t>(1, </a:t>
                </a:r>
                <a:r>
                  <a:rPr kumimoji="1" lang="en-US" altLang="ja-JP" i="1" dirty="0"/>
                  <a:t>x</a:t>
                </a:r>
                <a:r>
                  <a:rPr kumimoji="1" lang="en-US" altLang="ja-JP" i="0" baseline="-25000" dirty="0"/>
                  <a:t>1</a:t>
                </a:r>
                <a:r>
                  <a:rPr kumimoji="1" lang="en-US" altLang="ja-JP" dirty="0"/>
                  <a:t>, </a:t>
                </a:r>
                <a:r>
                  <a:rPr kumimoji="1" lang="en-US" altLang="ja-JP" i="1" dirty="0"/>
                  <a:t>x</a:t>
                </a:r>
                <a:r>
                  <a:rPr kumimoji="1" lang="en-US" altLang="ja-JP" baseline="-25000" dirty="0"/>
                  <a:t>2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の積✕</a:t>
                </a:r>
                <a:r>
                  <a:rPr kumimoji="1" lang="en-US" altLang="ja-JP" dirty="0"/>
                  <a:t>(-1)</a:t>
                </a:r>
                <a:r>
                  <a:rPr kumimoji="1" lang="ja-JP" altLang="en-US" dirty="0"/>
                  <a:t>で，</a:t>
                </a:r>
                <a:endParaRPr kumimoji="1" lang="en-US" altLang="ja-JP" dirty="0"/>
              </a:p>
              <a:p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1" dirty="0" err="1"/>
                  <a:t>-d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は</a:t>
                </a:r>
                <a:r>
                  <a:rPr kumimoji="1" lang="ja-JP" altLang="en-US" dirty="0"/>
                  <a:t>図の右側の差．</a:t>
                </a:r>
                <a:endParaRPr kumimoji="1" lang="en-US" altLang="ja-JP" dirty="0"/>
              </a:p>
              <a:p>
                <a:r>
                  <a:rPr kumimoji="1" lang="en-US" altLang="ja-JP" dirty="0"/>
                  <a:t>(-1)</a:t>
                </a:r>
                <a:r>
                  <a:rPr kumimoji="1" lang="ja-JP" altLang="en-US" dirty="0"/>
                  <a:t>があるので，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1" dirty="0" err="1"/>
                  <a:t>-d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の符号の反対側に，入力に比例して，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kumimoji="1" lang="ja-JP" altLang="en-US" baseline="0" dirty="0"/>
                  <a:t>を動かせと言っている．</a:t>
                </a:r>
                <a:endParaRPr kumimoji="1" lang="en-US" altLang="ja-JP" baseline="0" dirty="0"/>
              </a:p>
              <a:p>
                <a:r>
                  <a:rPr kumimoji="1" lang="ja-JP" altLang="en-US" baseline="0" dirty="0"/>
                  <a:t>図では，</a:t>
                </a:r>
                <a:endParaRPr kumimoji="1" lang="en-US" altLang="ja-JP" baseline="0" dirty="0"/>
              </a:p>
              <a:p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なら</a:t>
                </a:r>
                <a:r>
                  <a:rPr kumimoji="1" lang="en-US" altLang="ja-JP" i="1" baseline="0" dirty="0"/>
                  <a:t>(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より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大きけば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入力が強すぎたので，入力を絞り，</a:t>
                </a:r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881939">
                  <a:defRPr/>
                </a:pP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なら</a:t>
                </a:r>
                <a:r>
                  <a:rPr kumimoji="1" lang="en-US" altLang="ja-JP" i="1" baseline="0" dirty="0"/>
                  <a:t>(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より小さけ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れば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入力が弱すぎたので，入力を強めろ</a:t>
                </a:r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881939">
                  <a:defRPr/>
                </a:pP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と言っている．</a:t>
                </a:r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defTabSz="881939">
                  <a:defRPr/>
                </a:pPr>
                <a:endParaRPr kumimoji="1" lang="ja-JP" altLang="en-US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ja-JP" altLang="en-US" dirty="0"/>
                  <a:t>∇</a:t>
                </a:r>
                <a:r>
                  <a:rPr kumimoji="1" lang="en-US" altLang="ja-JP" dirty="0"/>
                  <a:t>E</a:t>
                </a:r>
                <a:r>
                  <a:rPr kumimoji="1" lang="ja-JP" altLang="en-US" dirty="0"/>
                  <a:t>は，</a:t>
                </a:r>
                <a:r>
                  <a:rPr kumimoji="1" lang="en-US" altLang="ja-JP" dirty="0"/>
                  <a:t>E(</a:t>
                </a:r>
                <a:r>
                  <a:rPr lang="en-US" altLang="ja-JP" i="0" dirty="0">
                    <a:latin typeface="Cambria Math"/>
                    <a:cs typeface="Times New Roman" panose="02020603050405020304" pitchFamily="18" charset="0"/>
                  </a:rPr>
                  <a:t>𝑤</a:t>
                </a:r>
                <a:r>
                  <a:rPr lang="ja-JP" altLang="en-US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 ⃗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を</a:t>
                </a:r>
                <a:r>
                  <a:rPr lang="en-US" altLang="ja-JP" i="0" dirty="0">
                    <a:latin typeface="Cambria Math"/>
                    <a:cs typeface="Times New Roman" panose="02020603050405020304" pitchFamily="18" charset="0"/>
                  </a:rPr>
                  <a:t>𝑤</a:t>
                </a:r>
                <a:r>
                  <a:rPr lang="ja-JP" altLang="en-US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 ⃗</a:t>
                </a:r>
                <a:r>
                  <a:rPr kumimoji="1" lang="ja-JP" altLang="en-US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で</a:t>
                </a:r>
                <a:r>
                  <a:rPr kumimoji="1" lang="ja-JP" altLang="en-US" dirty="0"/>
                  <a:t>微分したもの．</a:t>
                </a:r>
                <a:r>
                  <a:rPr kumimoji="1" lang="en-US" altLang="ja-JP" dirty="0"/>
                  <a:t>E(</a:t>
                </a:r>
                <a:r>
                  <a:rPr lang="en-US" altLang="ja-JP" i="0" dirty="0">
                    <a:latin typeface="Cambria Math"/>
                    <a:cs typeface="Times New Roman" panose="02020603050405020304" pitchFamily="18" charset="0"/>
                  </a:rPr>
                  <a:t>𝑤</a:t>
                </a:r>
                <a:r>
                  <a:rPr lang="ja-JP" altLang="en-US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 ⃗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を最小にするのにいかに</a:t>
                </a:r>
                <a:r>
                  <a:rPr lang="en-US" altLang="ja-JP" i="0" dirty="0">
                    <a:latin typeface="Cambria Math"/>
                    <a:cs typeface="Times New Roman" panose="02020603050405020304" pitchFamily="18" charset="0"/>
                  </a:rPr>
                  <a:t>𝑤</a:t>
                </a:r>
                <a:r>
                  <a:rPr lang="ja-JP" altLang="en-US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 ⃗</a:t>
                </a:r>
                <a:r>
                  <a:rPr kumimoji="1" lang="ja-JP" altLang="en-US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を</a:t>
                </a:r>
                <a:r>
                  <a:rPr kumimoji="1" lang="ja-JP" altLang="en-US" baseline="0" dirty="0"/>
                  <a:t>動かす</a:t>
                </a:r>
                <a:r>
                  <a:rPr kumimoji="1" lang="ja-JP" altLang="en-US" dirty="0"/>
                  <a:t>べきかを示している．</a:t>
                </a:r>
                <a:endParaRPr kumimoji="1" lang="en-US" altLang="ja-JP" dirty="0"/>
              </a:p>
              <a:p>
                <a:r>
                  <a:rPr kumimoji="1" lang="en-US" altLang="ja-JP" i="1" dirty="0"/>
                  <a:t>x</a:t>
                </a:r>
                <a:r>
                  <a:rPr kumimoji="1" lang="en-US" altLang="ja-JP" baseline="-25000" dirty="0"/>
                  <a:t>0</a:t>
                </a:r>
                <a:r>
                  <a:rPr kumimoji="1" lang="ja-JP" altLang="en-US" dirty="0"/>
                  <a:t>が常に１だとすると，∇</a:t>
                </a:r>
                <a:r>
                  <a:rPr kumimoji="1" lang="en-US" altLang="ja-JP" dirty="0"/>
                  <a:t>E</a:t>
                </a:r>
                <a:r>
                  <a:rPr kumimoji="1" lang="ja-JP" altLang="en-US" dirty="0"/>
                  <a:t>の式は，</a:t>
                </a:r>
                <a:r>
                  <a:rPr kumimoji="1" lang="en-US" altLang="ja-JP" dirty="0"/>
                  <a:t>(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1" dirty="0" err="1"/>
                  <a:t>-d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0" dirty="0"/>
                  <a:t>)</a:t>
                </a:r>
                <a:r>
                  <a:rPr kumimoji="1" lang="ja-JP" altLang="en-US" i="0" dirty="0"/>
                  <a:t>と</a:t>
                </a:r>
                <a:r>
                  <a:rPr kumimoji="1" lang="ja-JP" altLang="en-US" dirty="0"/>
                  <a:t>入力</a:t>
                </a:r>
                <a:r>
                  <a:rPr kumimoji="1" lang="en-US" altLang="ja-JP" dirty="0"/>
                  <a:t>(1, </a:t>
                </a:r>
                <a:r>
                  <a:rPr kumimoji="1" lang="en-US" altLang="ja-JP" i="1" dirty="0"/>
                  <a:t>x</a:t>
                </a:r>
                <a:r>
                  <a:rPr kumimoji="1" lang="en-US" altLang="ja-JP" i="0" baseline="-25000" dirty="0"/>
                  <a:t>1</a:t>
                </a:r>
                <a:r>
                  <a:rPr kumimoji="1" lang="en-US" altLang="ja-JP" dirty="0"/>
                  <a:t>, </a:t>
                </a:r>
                <a:r>
                  <a:rPr kumimoji="1" lang="en-US" altLang="ja-JP" i="1" dirty="0"/>
                  <a:t>x</a:t>
                </a:r>
                <a:r>
                  <a:rPr kumimoji="1" lang="en-US" altLang="ja-JP" baseline="-25000" dirty="0"/>
                  <a:t>2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の積✕</a:t>
                </a:r>
                <a:r>
                  <a:rPr kumimoji="1" lang="en-US" altLang="ja-JP" dirty="0"/>
                  <a:t>(-1)</a:t>
                </a:r>
                <a:r>
                  <a:rPr kumimoji="1" lang="ja-JP" altLang="en-US" dirty="0"/>
                  <a:t>で，</a:t>
                </a:r>
                <a:endParaRPr kumimoji="1" lang="en-US" altLang="ja-JP" dirty="0"/>
              </a:p>
              <a:p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1" dirty="0" err="1"/>
                  <a:t>-d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は</a:t>
                </a:r>
                <a:r>
                  <a:rPr kumimoji="1" lang="ja-JP" altLang="en-US" dirty="0"/>
                  <a:t>図の右上の差．</a:t>
                </a:r>
                <a:endParaRPr kumimoji="1" lang="en-US" altLang="ja-JP" dirty="0"/>
              </a:p>
              <a:p>
                <a:r>
                  <a:rPr kumimoji="1" lang="en-US" altLang="ja-JP" dirty="0"/>
                  <a:t>(-1)</a:t>
                </a:r>
                <a:r>
                  <a:rPr kumimoji="1" lang="ja-JP" altLang="en-US" dirty="0"/>
                  <a:t>があるので，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en-US" altLang="ja-JP" i="1" dirty="0" err="1"/>
                  <a:t>-d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の符号の反対側に，入力に比例して，</a:t>
                </a:r>
                <a:r>
                  <a:rPr lang="en-US" altLang="ja-JP" i="0" dirty="0">
                    <a:latin typeface="Cambria Math"/>
                    <a:cs typeface="Times New Roman" panose="02020603050405020304" pitchFamily="18" charset="0"/>
                  </a:rPr>
                  <a:t>𝑤</a:t>
                </a:r>
                <a:r>
                  <a:rPr lang="ja-JP" altLang="en-US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 ⃗</a:t>
                </a:r>
                <a:r>
                  <a:rPr kumimoji="1" lang="ja-JP" altLang="en-US" baseline="0" dirty="0"/>
                  <a:t>を動かせと言っている．</a:t>
                </a:r>
                <a:endParaRPr kumimoji="1" lang="en-US" altLang="ja-JP" baseline="0" dirty="0"/>
              </a:p>
              <a:p>
                <a:r>
                  <a:rPr kumimoji="1" lang="ja-JP" altLang="en-US" baseline="0" dirty="0"/>
                  <a:t>図では，</a:t>
                </a:r>
                <a:endParaRPr kumimoji="1" lang="en-US" altLang="ja-JP" baseline="0" dirty="0"/>
              </a:p>
              <a:p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&gt;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なら</a:t>
                </a:r>
                <a:r>
                  <a:rPr kumimoji="1" lang="en-US" altLang="ja-JP" i="1" baseline="0" dirty="0"/>
                  <a:t>(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ja-JP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より</a:t>
                </a:r>
                <a:r>
                  <a:rPr lang="ja-JP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大きけば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ja-JP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入力が強すぎたので，入力を絞り，</a:t>
                </a:r>
                <a:endPara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&lt;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なら</a:t>
                </a:r>
                <a:r>
                  <a:rPr kumimoji="1" lang="en-US" altLang="ja-JP" i="1" baseline="0" dirty="0"/>
                  <a:t>(</a:t>
                </a:r>
                <a:r>
                  <a:rPr kumimoji="1" lang="en-US" altLang="ja-JP" i="1" dirty="0" err="1"/>
                  <a:t>y</a:t>
                </a:r>
                <a:r>
                  <a:rPr kumimoji="1" lang="en-US" altLang="ja-JP" i="1" baseline="-25000" dirty="0" err="1"/>
                  <a:t>n</a:t>
                </a:r>
                <a:r>
                  <a:rPr lang="ja-JP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</a:t>
                </a:r>
                <a:r>
                  <a:rPr kumimoji="1" lang="en-US" altLang="ja-JP" i="1" dirty="0" err="1"/>
                  <a:t>d</a:t>
                </a:r>
                <a:r>
                  <a:rPr kumimoji="1" lang="en-US" altLang="ja-JP" i="1" baseline="-25000" dirty="0" err="1"/>
                  <a:t>n</a:t>
                </a:r>
                <a:r>
                  <a:rPr kumimoji="1" lang="ja-JP" altLang="en-US" i="1" baseline="0" dirty="0"/>
                  <a:t>より小さけ</a:t>
                </a:r>
                <a:r>
                  <a:rPr lang="ja-JP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れば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12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r>
                  <a:rPr lang="ja-JP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入力が弱すぎたので，入力を強めろ</a:t>
                </a:r>
                <a:endPara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ja-JP" altLang="en-US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と言っている．</a:t>
                </a:r>
                <a:endParaRPr lang="en-US" altLang="ja-JP" sz="1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dirty="0"/>
              </a:p>
              <a:p>
                <a:endParaRPr kumimoji="1" lang="ja-JP" altLang="en-US" dirty="0"/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888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伊藤真，機械学習の教科書</a:t>
            </a:r>
            <a:r>
              <a:rPr kumimoji="1" lang="en-US" altLang="ja-JP" dirty="0"/>
              <a:t>, </a:t>
            </a:r>
            <a:r>
              <a:rPr kumimoji="1" lang="ja-JP" altLang="en-US" dirty="0"/>
              <a:t>翔泳社</a:t>
            </a:r>
            <a:r>
              <a:rPr kumimoji="1" lang="en-US" altLang="ja-JP" dirty="0"/>
              <a:t>, 2018  pp.238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03B80E8-351B-4813-998E-C52B2F78E39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93625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訓練する前では，</a:t>
            </a:r>
            <a:r>
              <a:rPr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3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ja-JP" sz="13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3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3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ja-JP" sz="13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,..., </a:t>
            </a:r>
            <a:r>
              <a:rPr lang="en-US" altLang="ja-JP" sz="1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3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nK</a:t>
            </a:r>
            <a:r>
              <a:rPr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のなかのどれが最高の値になるかわからない．</a:t>
            </a:r>
            <a:endParaRPr lang="en-US" altLang="ja-JP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訓練して，教師ラベルで</a:t>
            </a:r>
            <a:r>
              <a:rPr lang="ja-JP" altLang="en-US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ｊ</a:t>
            </a:r>
            <a:r>
              <a:rPr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番目が１のとき</a:t>
            </a:r>
            <a:r>
              <a:rPr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つまり，</a:t>
            </a:r>
            <a:r>
              <a:rPr lang="en-US" altLang="ja-JP" sz="1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13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</a:t>
            </a:r>
            <a:r>
              <a:rPr lang="en-US" altLang="ja-JP" sz="13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のとき，それに対応する</a:t>
            </a:r>
            <a:r>
              <a:rPr lang="en-US" altLang="ja-JP" sz="13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3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</a:t>
            </a:r>
            <a:r>
              <a:rPr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が</a:t>
            </a:r>
            <a:r>
              <a:rPr lang="en-US" altLang="ja-JP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ja-JP" alt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の中で一番大きな値になるようにする．</a:t>
            </a:r>
            <a:endParaRPr kumimoji="1" lang="ja-JP" altLang="en-US" i="0" baseline="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12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3C9DD5F-6803-42E4-B937-42B825AAE86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7158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ja-JP" altLang="en-US" dirty="0"/>
                  <a:t>最後の式にあるように，平均交差エントロピーを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で微分することは，</a:t>
                </a:r>
                <a:endParaRPr kumimoji="1" lang="en-US" altLang="ja-JP" dirty="0"/>
              </a:p>
              <a:p>
                <a:r>
                  <a:rPr kumimoji="1" lang="ja-JP" altLang="en-US" dirty="0"/>
                  <a:t>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番目の標本における</a:t>
                </a:r>
                <a:r>
                  <a:rPr kumimoji="1" lang="en-US" altLang="ja-JP" dirty="0"/>
                  <a:t>(-1</a:t>
                </a:r>
                <a:r>
                  <a:rPr kumimoji="1" lang="ja-JP" altLang="en-US" dirty="0"/>
                  <a:t>をかけていない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対数尤度</a:t>
                </a:r>
                <a:r>
                  <a:rPr lang="en-US" altLang="ja-JP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kumimoji="1" lang="ja-JP" altLang="en-US" dirty="0"/>
                  <a:t>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で微分し，それらをすべての標本で平均すること</a:t>
                </a:r>
                <a:endParaRPr kumimoji="1" lang="en-US" altLang="ja-JP" dirty="0"/>
              </a:p>
              <a:p>
                <a:endParaRPr kumimoji="1" lang="en-US" altLang="ja-JP" dirty="0"/>
              </a:p>
              <a:p>
                <a:r>
                  <a:rPr kumimoji="1" lang="ja-JP" altLang="en-US" dirty="0"/>
                  <a:t>よって，第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標本の交差エントロピーの微分を先にして，その結果を平均するという方針をとる．</a:t>
                </a:r>
                <a:br>
                  <a:rPr kumimoji="1" lang="en-US" altLang="ja-JP" dirty="0"/>
                </a:br>
                <a:r>
                  <a:rPr kumimoji="1" lang="ja-JP" altLang="en-US" dirty="0"/>
                  <a:t>これは</a:t>
                </a:r>
                <a:r>
                  <a:rPr kumimoji="1" lang="en-US" altLang="ja-JP" dirty="0"/>
                  <a:t>2</a:t>
                </a:r>
                <a:r>
                  <a:rPr kumimoji="1" lang="ja-JP" altLang="en-US" dirty="0"/>
                  <a:t>クラス分類のときと同じ方針</a:t>
                </a:r>
                <a:endParaRPr kumimoji="1"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ja-JP" altLang="en-US" dirty="0"/>
                  <a:t>最後の式にあるように，平均交差エントロピーを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で微分することは，</a:t>
                </a:r>
                <a:endParaRPr kumimoji="1" lang="en-US" altLang="ja-JP" dirty="0"/>
              </a:p>
              <a:p>
                <a:r>
                  <a:rPr kumimoji="1" lang="ja-JP" altLang="en-US" dirty="0"/>
                  <a:t>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番目の標本における</a:t>
                </a:r>
                <a:r>
                  <a:rPr kumimoji="1" lang="en-US" altLang="ja-JP" dirty="0"/>
                  <a:t>(-1</a:t>
                </a:r>
                <a:r>
                  <a:rPr kumimoji="1" lang="ja-JP" altLang="en-US" dirty="0"/>
                  <a:t>をかけていない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対数尤度</a:t>
                </a:r>
                <a:r>
                  <a:rPr lang="en-US" altLang="ja-JP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12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ja-JP" sz="1200" i="0" dirty="0">
                    <a:latin typeface="Cambria Math"/>
                    <a:cs typeface="Times New Roman" panose="02020603050405020304" pitchFamily="18" charset="0"/>
                  </a:rPr>
                  <a:t>𝑤</a:t>
                </a:r>
                <a:r>
                  <a:rPr lang="ja-JP" altLang="en-US" sz="1200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 ⃗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kumimoji="1" lang="ja-JP" altLang="en-US" dirty="0"/>
                  <a:t>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で微分し，それらをすべての標本で平均すること</a:t>
                </a:r>
                <a:endParaRPr kumimoji="1" lang="en-US" altLang="ja-JP" dirty="0"/>
              </a:p>
              <a:p>
                <a:endParaRPr kumimoji="1" lang="en-US" altLang="ja-JP" dirty="0"/>
              </a:p>
              <a:p>
                <a:r>
                  <a:rPr kumimoji="1" lang="ja-JP" altLang="en-US" dirty="0"/>
                  <a:t>よって，第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標本の交差エントロピーの微分を先にして，その結果を平均するという方針をとる．</a:t>
                </a:r>
                <a:br>
                  <a:rPr kumimoji="1" lang="en-US" altLang="ja-JP" dirty="0"/>
                </a:br>
                <a:r>
                  <a:rPr kumimoji="1" lang="ja-JP" altLang="en-US" dirty="0"/>
                  <a:t>これは</a:t>
                </a:r>
                <a:r>
                  <a:rPr kumimoji="1" lang="en-US" altLang="ja-JP" dirty="0"/>
                  <a:t>2</a:t>
                </a:r>
                <a:r>
                  <a:rPr kumimoji="1" lang="ja-JP" altLang="en-US" dirty="0"/>
                  <a:t>クラス分類のときと同じ方針</a:t>
                </a:r>
                <a:endParaRPr kumimoji="1" lang="en-US" altLang="ja-JP" dirty="0"/>
              </a:p>
              <a:p>
                <a:endParaRPr kumimoji="1" lang="ja-JP" altLang="en-US" dirty="0"/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13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0DA504-6158-4A3A-B4EC-496A8E0B040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69055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ja-JP" altLang="en-US" dirty="0"/>
                  <a:t>最後の式にあるように，平均交差エントロピーを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で微分することは，</a:t>
                </a:r>
                <a:endParaRPr kumimoji="1" lang="en-US" altLang="ja-JP" dirty="0"/>
              </a:p>
              <a:p>
                <a:r>
                  <a:rPr kumimoji="1" lang="ja-JP" altLang="en-US" dirty="0"/>
                  <a:t>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番目の標本における</a:t>
                </a:r>
                <a:r>
                  <a:rPr kumimoji="1" lang="en-US" altLang="ja-JP" dirty="0"/>
                  <a:t>(-1</a:t>
                </a:r>
                <a:r>
                  <a:rPr kumimoji="1" lang="ja-JP" altLang="en-US" dirty="0"/>
                  <a:t>をかけていない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対数尤度</a:t>
                </a:r>
                <a:r>
                  <a:rPr lang="en-US" altLang="ja-JP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kumimoji="1" lang="ja-JP" altLang="en-US" dirty="0"/>
                  <a:t>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で微分し，それらをすべての標本で平均すること</a:t>
                </a:r>
                <a:endParaRPr kumimoji="1" lang="en-US" altLang="ja-JP" dirty="0"/>
              </a:p>
              <a:p>
                <a:endParaRPr kumimoji="1" lang="en-US" altLang="ja-JP" dirty="0"/>
              </a:p>
              <a:p>
                <a:r>
                  <a:rPr kumimoji="1" lang="ja-JP" altLang="en-US" dirty="0"/>
                  <a:t>よって，第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標本の交差エントロピーの微分を先にして，その結果を平均するという方針をとる．</a:t>
                </a:r>
                <a:br>
                  <a:rPr kumimoji="1" lang="en-US" altLang="ja-JP" dirty="0"/>
                </a:br>
                <a:r>
                  <a:rPr kumimoji="1" lang="ja-JP" altLang="en-US" dirty="0"/>
                  <a:t>これは</a:t>
                </a:r>
                <a:r>
                  <a:rPr kumimoji="1" lang="en-US" altLang="ja-JP" dirty="0"/>
                  <a:t>2</a:t>
                </a:r>
                <a:r>
                  <a:rPr kumimoji="1" lang="ja-JP" altLang="en-US" dirty="0"/>
                  <a:t>クラス分類のときと同じ方針</a:t>
                </a:r>
                <a:endParaRPr kumimoji="1"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ノート プレースホルダー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kumimoji="1" lang="ja-JP" altLang="en-US" dirty="0"/>
                  <a:t>最後の式にあるように，平均交差エントロピーを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で微分することは，</a:t>
                </a:r>
                <a:endParaRPr kumimoji="1" lang="en-US" altLang="ja-JP" dirty="0"/>
              </a:p>
              <a:p>
                <a:r>
                  <a:rPr kumimoji="1" lang="ja-JP" altLang="en-US" dirty="0"/>
                  <a:t>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番目の標本における</a:t>
                </a:r>
                <a:r>
                  <a:rPr kumimoji="1" lang="en-US" altLang="ja-JP" dirty="0"/>
                  <a:t>(-1</a:t>
                </a:r>
                <a:r>
                  <a:rPr kumimoji="1" lang="ja-JP" altLang="en-US" dirty="0"/>
                  <a:t>をかけていない</a:t>
                </a:r>
                <a:r>
                  <a:rPr kumimoji="1" lang="en-US" altLang="ja-JP" dirty="0"/>
                  <a:t>)</a:t>
                </a:r>
                <a:r>
                  <a:rPr kumimoji="1" lang="ja-JP" altLang="en-US" dirty="0"/>
                  <a:t>対数尤度</a:t>
                </a:r>
                <a:r>
                  <a:rPr lang="en-US" altLang="ja-JP" sz="12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12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ja-JP" sz="1200" i="0" dirty="0">
                    <a:latin typeface="Cambria Math"/>
                    <a:cs typeface="Times New Roman" panose="02020603050405020304" pitchFamily="18" charset="0"/>
                  </a:rPr>
                  <a:t>𝑤</a:t>
                </a:r>
                <a:r>
                  <a:rPr lang="ja-JP" altLang="en-US" sz="1200" i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 ⃗</a:t>
                </a:r>
                <a:r>
                  <a:rPr lang="en-US" altLang="ja-JP" sz="1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kumimoji="1" lang="ja-JP" altLang="en-US" dirty="0"/>
                  <a:t>を</a:t>
                </a:r>
                <a:r>
                  <a:rPr kumimoji="1" lang="en-US" altLang="ja-JP" i="1" dirty="0" err="1"/>
                  <a:t>w</a:t>
                </a:r>
                <a:r>
                  <a:rPr kumimoji="1" lang="en-US" altLang="ja-JP" i="1" baseline="-25000" dirty="0" err="1"/>
                  <a:t>km</a:t>
                </a:r>
                <a:r>
                  <a:rPr kumimoji="1" lang="ja-JP" altLang="en-US" dirty="0"/>
                  <a:t>で微分し，それらをすべての標本で平均すること</a:t>
                </a:r>
                <a:endParaRPr kumimoji="1" lang="en-US" altLang="ja-JP" dirty="0"/>
              </a:p>
              <a:p>
                <a:endParaRPr kumimoji="1" lang="en-US" altLang="ja-JP" dirty="0"/>
              </a:p>
              <a:p>
                <a:r>
                  <a:rPr kumimoji="1" lang="ja-JP" altLang="en-US" dirty="0"/>
                  <a:t>よって，第</a:t>
                </a:r>
                <a:r>
                  <a:rPr kumimoji="1" lang="en-US" altLang="ja-JP" dirty="0"/>
                  <a:t>n</a:t>
                </a:r>
                <a:r>
                  <a:rPr kumimoji="1" lang="ja-JP" altLang="en-US" dirty="0"/>
                  <a:t>標本の交差エントロピーの微分を先にして，その結果を平均するという方針をとる．</a:t>
                </a:r>
                <a:br>
                  <a:rPr kumimoji="1" lang="en-US" altLang="ja-JP" dirty="0"/>
                </a:br>
                <a:r>
                  <a:rPr kumimoji="1" lang="ja-JP" altLang="en-US" dirty="0"/>
                  <a:t>これは</a:t>
                </a:r>
                <a:r>
                  <a:rPr kumimoji="1" lang="en-US" altLang="ja-JP" dirty="0"/>
                  <a:t>2</a:t>
                </a:r>
                <a:r>
                  <a:rPr kumimoji="1" lang="ja-JP" altLang="en-US" dirty="0"/>
                  <a:t>クラス分類のときと同じ方針</a:t>
                </a:r>
                <a:endParaRPr kumimoji="1" lang="en-US" altLang="ja-JP" dirty="0"/>
              </a:p>
              <a:p>
                <a:endParaRPr kumimoji="1" lang="ja-JP" altLang="en-US" dirty="0"/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14</a:t>
            </a:fld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0DA504-6158-4A3A-B4EC-496A8E0B040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621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/>
              <a:t>1</a:t>
            </a:r>
            <a:r>
              <a:rPr kumimoji="1" lang="ja-JP" altLang="en-US" dirty="0"/>
              <a:t>行目は，２つ前のスライドにある</a:t>
            </a:r>
            <a:r>
              <a:rPr kumimoji="1" lang="en-US" altLang="ja-JP" dirty="0" err="1"/>
              <a:t>En</a:t>
            </a:r>
            <a:r>
              <a:rPr kumimoji="1" lang="ja-JP" altLang="en-US" dirty="0"/>
              <a:t>の定義を展開しただけ</a:t>
            </a:r>
            <a:endParaRPr kumimoji="1" lang="en-US" altLang="ja-JP" dirty="0"/>
          </a:p>
          <a:p>
            <a:r>
              <a:rPr kumimoji="1" lang="en-US" altLang="ja-JP" dirty="0"/>
              <a:t>2</a:t>
            </a:r>
            <a:r>
              <a:rPr kumimoji="1" lang="ja-JP" altLang="en-US" dirty="0"/>
              <a:t>行目は，</a:t>
            </a:r>
            <a:r>
              <a:rPr kumimoji="1" lang="en-US" altLang="ja-JP" dirty="0"/>
              <a:t>log</a:t>
            </a:r>
            <a:r>
              <a:rPr kumimoji="1" lang="ja-JP" altLang="en-US" dirty="0"/>
              <a:t>の微分．この式で</a:t>
            </a:r>
            <a:r>
              <a:rPr kumimoji="1" lang="en-US" altLang="ja-JP" dirty="0"/>
              <a:t>y</a:t>
            </a:r>
            <a:r>
              <a:rPr kumimoji="1" lang="en-US" altLang="ja-JP" baseline="-25000" dirty="0"/>
              <a:t>1</a:t>
            </a:r>
            <a:r>
              <a:rPr kumimoji="1" lang="ja-JP" altLang="en-US" dirty="0"/>
              <a:t>が</a:t>
            </a:r>
            <a:r>
              <a:rPr kumimoji="1" lang="en-US" altLang="ja-JP" dirty="0"/>
              <a:t>a</a:t>
            </a:r>
            <a:r>
              <a:rPr kumimoji="1" lang="en-US" altLang="ja-JP" baseline="-25000" dirty="0"/>
              <a:t>1</a:t>
            </a:r>
            <a:r>
              <a:rPr kumimoji="1" lang="ja-JP" altLang="en-US" dirty="0" err="1"/>
              <a:t>に依</a:t>
            </a:r>
            <a:r>
              <a:rPr kumimoji="1" lang="ja-JP" altLang="en-US" dirty="0"/>
              <a:t>存し，</a:t>
            </a:r>
            <a:r>
              <a:rPr kumimoji="1" lang="en-US" altLang="ja-JP" dirty="0"/>
              <a:t>y</a:t>
            </a:r>
            <a:r>
              <a:rPr kumimoji="1" lang="en-US" altLang="ja-JP" baseline="-25000" dirty="0"/>
              <a:t>2</a:t>
            </a:r>
            <a:r>
              <a:rPr kumimoji="1" lang="ja-JP" altLang="en-US" dirty="0"/>
              <a:t>と</a:t>
            </a:r>
            <a:r>
              <a:rPr kumimoji="1" lang="en-US" altLang="ja-JP" dirty="0"/>
              <a:t>y</a:t>
            </a:r>
            <a:r>
              <a:rPr kumimoji="1" lang="en-US" altLang="ja-JP" baseline="-25000" dirty="0"/>
              <a:t>2</a:t>
            </a:r>
            <a:r>
              <a:rPr kumimoji="1" lang="ja-JP" altLang="en-US" baseline="0" dirty="0"/>
              <a:t>も</a:t>
            </a:r>
            <a:r>
              <a:rPr kumimoji="1" lang="en-US" altLang="ja-JP" dirty="0"/>
              <a:t>a</a:t>
            </a:r>
            <a:r>
              <a:rPr kumimoji="1" lang="en-US" altLang="ja-JP" baseline="-25000" dirty="0"/>
              <a:t>1</a:t>
            </a:r>
            <a:r>
              <a:rPr kumimoji="1" lang="ja-JP" altLang="en-US" dirty="0" err="1"/>
              <a:t>に依</a:t>
            </a:r>
            <a:r>
              <a:rPr kumimoji="1" lang="ja-JP" altLang="en-US" dirty="0"/>
              <a:t>存することに注意</a:t>
            </a:r>
            <a:endParaRPr kumimoji="1" lang="en-US" altLang="ja-JP" dirty="0"/>
          </a:p>
          <a:p>
            <a:r>
              <a:rPr kumimoji="1" lang="ja-JP" altLang="en-US" dirty="0"/>
              <a:t>３行目は，ソフトマックする関数の微分．</a:t>
            </a:r>
            <a:br>
              <a:rPr kumimoji="1" lang="en-US" altLang="ja-JP" dirty="0"/>
            </a:br>
            <a:r>
              <a:rPr kumimoji="1" lang="ja-JP" altLang="en-US" dirty="0"/>
              <a:t>４行目で，分母が消える．</a:t>
            </a:r>
            <a:endParaRPr kumimoji="1" lang="en-US" altLang="ja-JP" dirty="0"/>
          </a:p>
          <a:p>
            <a:r>
              <a:rPr kumimoji="1" lang="ja-JP" altLang="en-US" dirty="0"/>
              <a:t>５行目で，</a:t>
            </a:r>
            <a:r>
              <a:rPr kumimoji="1" lang="en-US" altLang="ja-JP" dirty="0"/>
              <a:t>y</a:t>
            </a:r>
            <a:r>
              <a:rPr kumimoji="1" lang="en-US" altLang="ja-JP" baseline="-25000" dirty="0"/>
              <a:t>1</a:t>
            </a:r>
            <a:r>
              <a:rPr kumimoji="1" lang="ja-JP" altLang="en-US" dirty="0"/>
              <a:t>で括ると，その係数</a:t>
            </a:r>
            <a:r>
              <a:rPr kumimoji="1" lang="en-US" altLang="ja-JP" dirty="0"/>
              <a:t>d</a:t>
            </a:r>
            <a:r>
              <a:rPr kumimoji="1" lang="en-US" altLang="ja-JP" baseline="-25000" dirty="0"/>
              <a:t>1</a:t>
            </a:r>
            <a:r>
              <a:rPr kumimoji="1" lang="en-US" altLang="ja-JP" dirty="0"/>
              <a:t>+d</a:t>
            </a:r>
            <a:r>
              <a:rPr kumimoji="1" lang="en-US" altLang="ja-JP" baseline="-25000" dirty="0"/>
              <a:t>2</a:t>
            </a:r>
            <a:r>
              <a:rPr kumimoji="1" lang="en-US" altLang="ja-JP" dirty="0"/>
              <a:t>+d</a:t>
            </a:r>
            <a:r>
              <a:rPr kumimoji="1" lang="en-US" altLang="ja-JP" baseline="-25000" dirty="0"/>
              <a:t>3</a:t>
            </a:r>
            <a:r>
              <a:rPr kumimoji="1" lang="en-US" altLang="ja-JP" dirty="0"/>
              <a:t>=1</a:t>
            </a:r>
            <a:r>
              <a:rPr kumimoji="1" lang="ja-JP" altLang="en-US" dirty="0"/>
              <a:t>であることに注意</a:t>
            </a:r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9796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/>
              <a:t>誤差が正の場合，横軸の</a:t>
            </a:r>
            <a:r>
              <a:rPr kumimoji="1" lang="en-US" altLang="ja-JP" b="1" i="1" dirty="0"/>
              <a:t>w</a:t>
            </a:r>
            <a:r>
              <a:rPr kumimoji="1" lang="ja-JP" altLang="en-US" dirty="0"/>
              <a:t>を小さくする．</a:t>
            </a:r>
            <a:endParaRPr kumimoji="1" lang="en-US" altLang="ja-JP" dirty="0"/>
          </a:p>
          <a:p>
            <a:r>
              <a:rPr kumimoji="1" lang="ja-JP" altLang="en-US" dirty="0"/>
              <a:t>これは，</a:t>
            </a:r>
            <a:r>
              <a:rPr kumimoji="1" lang="en-US" altLang="ja-JP" b="1" i="1" dirty="0"/>
              <a:t>w</a:t>
            </a:r>
            <a:r>
              <a:rPr kumimoji="1" lang="ja-JP" altLang="en-US" b="1" i="1" dirty="0"/>
              <a:t>が最小点より右にある</a:t>
            </a:r>
            <a:r>
              <a:rPr kumimoji="1" lang="ja-JP" altLang="en-US" b="0" i="1" dirty="0"/>
              <a:t>ことに相当する．</a:t>
            </a:r>
            <a:br>
              <a:rPr kumimoji="1" lang="en-US" altLang="ja-JP" b="0" dirty="0"/>
            </a:br>
            <a:r>
              <a:rPr kumimoji="1" lang="ja-JP" altLang="en-US" dirty="0"/>
              <a:t>その幅は，入力と誤差の大きさの積に比例させる．</a:t>
            </a:r>
            <a:endParaRPr kumimoji="1" lang="en-US" altLang="ja-JP" dirty="0"/>
          </a:p>
          <a:p>
            <a:endParaRPr kumimoji="1" lang="en-US" altLang="ja-JP" dirty="0"/>
          </a:p>
          <a:p>
            <a:r>
              <a:rPr kumimoji="1" lang="ja-JP" altLang="en-US" dirty="0"/>
              <a:t>誤差が負の場合，横軸の</a:t>
            </a:r>
            <a:r>
              <a:rPr kumimoji="1" lang="en-US" altLang="ja-JP" b="1" i="1" dirty="0"/>
              <a:t>w</a:t>
            </a:r>
            <a:r>
              <a:rPr kumimoji="1" lang="ja-JP" altLang="en-US" dirty="0"/>
              <a:t>を大きくする．</a:t>
            </a:r>
            <a:br>
              <a:rPr kumimoji="1" lang="en-US" altLang="ja-JP" dirty="0"/>
            </a:br>
            <a:r>
              <a:rPr kumimoji="1" lang="ja-JP" altLang="en-US" dirty="0"/>
              <a:t>これは，</a:t>
            </a:r>
            <a:r>
              <a:rPr kumimoji="1" lang="en-US" altLang="ja-JP" b="1" i="1" dirty="0"/>
              <a:t>w</a:t>
            </a:r>
            <a:r>
              <a:rPr kumimoji="1" lang="ja-JP" altLang="en-US" b="1" i="1" dirty="0"/>
              <a:t>が最小点より左にある</a:t>
            </a:r>
            <a:r>
              <a:rPr kumimoji="1" lang="ja-JP" altLang="en-US" b="0" i="1" dirty="0"/>
              <a:t>ことに相当する．</a:t>
            </a:r>
            <a:br>
              <a:rPr kumimoji="1" lang="en-US" altLang="ja-JP" b="0" dirty="0"/>
            </a:b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EFCCC-1BB9-4422-BEFB-8ED15B184CD3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3418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05285-98A4-4553-89BA-01EADA2B0DEB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C141-6B2B-4FE7-98B5-BEA3328888E4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ECE24-587E-49C9-BFAB-08B390FD7D7B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D8AA0-38AB-412B-AEEE-84F6918BDE47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A5EB0-353F-4EC1-95CC-A4828558F6BB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2D9E87-772E-40AB-836F-4F0F49F1ED79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791B-1464-4832-89BC-FBF6AE9762E1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E558CA-DF52-46B6-8469-8E044A51CC1F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4DBD3-6AAC-4F7C-8C4A-CCD27F6B128A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EC0A2-9058-481D-816C-CF153ACBA3C9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C56E4-2E71-4C7C-8EDD-65C65684E1CE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479647-4559-451C-B08B-F1874FAAF492}" type="datetime1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0.png"/><Relationship Id="rId5" Type="http://schemas.openxmlformats.org/officeDocument/2006/relationships/image" Target="../media/image851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image" Target="../media/image3.png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image" Target="../media/image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image" Target="../media/image5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image" Target="../media/image4.png"/><Relationship Id="rId30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26.xml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3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0.png"/><Relationship Id="rId4" Type="http://schemas.openxmlformats.org/officeDocument/2006/relationships/tags" Target="../tags/tag27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1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1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9.png"/><Relationship Id="rId5" Type="http://schemas.openxmlformats.org/officeDocument/2006/relationships/tags" Target="../tags/tag33.xml"/><Relationship Id="rId10" Type="http://schemas.openxmlformats.org/officeDocument/2006/relationships/image" Target="../media/image17.png"/><Relationship Id="rId4" Type="http://schemas.openxmlformats.org/officeDocument/2006/relationships/tags" Target="../tags/tag32.xml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0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19.png"/><Relationship Id="rId5" Type="http://schemas.openxmlformats.org/officeDocument/2006/relationships/image" Target="../media/image130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13" Type="http://schemas.openxmlformats.org/officeDocument/2006/relationships/tags" Target="../tags/tag48.xml"/><Relationship Id="rId18" Type="http://schemas.openxmlformats.org/officeDocument/2006/relationships/tags" Target="../tags/tag53.xml"/><Relationship Id="rId26" Type="http://schemas.openxmlformats.org/officeDocument/2006/relationships/image" Target="../media/image24.png"/><Relationship Id="rId3" Type="http://schemas.openxmlformats.org/officeDocument/2006/relationships/tags" Target="../tags/tag38.xml"/><Relationship Id="rId21" Type="http://schemas.openxmlformats.org/officeDocument/2006/relationships/notesSlide" Target="../notesSlides/notesSlide7.xml"/><Relationship Id="rId7" Type="http://schemas.openxmlformats.org/officeDocument/2006/relationships/tags" Target="../tags/tag42.xml"/><Relationship Id="rId12" Type="http://schemas.openxmlformats.org/officeDocument/2006/relationships/tags" Target="../tags/tag47.xml"/><Relationship Id="rId17" Type="http://schemas.openxmlformats.org/officeDocument/2006/relationships/tags" Target="../tags/tag52.xml"/><Relationship Id="rId25" Type="http://schemas.openxmlformats.org/officeDocument/2006/relationships/image" Target="../media/image23.png"/><Relationship Id="rId2" Type="http://schemas.openxmlformats.org/officeDocument/2006/relationships/tags" Target="../tags/tag37.xml"/><Relationship Id="rId16" Type="http://schemas.openxmlformats.org/officeDocument/2006/relationships/tags" Target="../tags/tag51.xml"/><Relationship Id="rId20" Type="http://schemas.openxmlformats.org/officeDocument/2006/relationships/slideLayout" Target="../slideLayouts/slideLayout2.xml"/><Relationship Id="rId29" Type="http://schemas.openxmlformats.org/officeDocument/2006/relationships/image" Target="../media/image27.png"/><Relationship Id="rId1" Type="http://schemas.openxmlformats.org/officeDocument/2006/relationships/tags" Target="../tags/tag36.xml"/><Relationship Id="rId6" Type="http://schemas.openxmlformats.org/officeDocument/2006/relationships/tags" Target="../tags/tag41.xml"/><Relationship Id="rId11" Type="http://schemas.openxmlformats.org/officeDocument/2006/relationships/tags" Target="../tags/tag46.xml"/><Relationship Id="rId24" Type="http://schemas.openxmlformats.org/officeDocument/2006/relationships/image" Target="../media/image22.png"/><Relationship Id="rId5" Type="http://schemas.openxmlformats.org/officeDocument/2006/relationships/tags" Target="../tags/tag40.xml"/><Relationship Id="rId15" Type="http://schemas.openxmlformats.org/officeDocument/2006/relationships/tags" Target="../tags/tag50.xml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tags" Target="../tags/tag45.xml"/><Relationship Id="rId19" Type="http://schemas.openxmlformats.org/officeDocument/2006/relationships/tags" Target="../tags/tag54.xml"/><Relationship Id="rId4" Type="http://schemas.openxmlformats.org/officeDocument/2006/relationships/tags" Target="../tags/tag39.xml"/><Relationship Id="rId9" Type="http://schemas.openxmlformats.org/officeDocument/2006/relationships/tags" Target="../tags/tag44.xml"/><Relationship Id="rId14" Type="http://schemas.openxmlformats.org/officeDocument/2006/relationships/tags" Target="../tags/tag49.xml"/><Relationship Id="rId22" Type="http://schemas.openxmlformats.org/officeDocument/2006/relationships/image" Target="../media/image520.png"/><Relationship Id="rId27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28.png"/><Relationship Id="rId5" Type="http://schemas.openxmlformats.org/officeDocument/2006/relationships/image" Target="../media/image250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26" Type="http://schemas.openxmlformats.org/officeDocument/2006/relationships/tags" Target="../tags/tag82.xml"/><Relationship Id="rId21" Type="http://schemas.openxmlformats.org/officeDocument/2006/relationships/tags" Target="../tags/tag77.xml"/><Relationship Id="rId34" Type="http://schemas.openxmlformats.org/officeDocument/2006/relationships/notesSlide" Target="../notesSlides/notesSlide9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5" Type="http://schemas.openxmlformats.org/officeDocument/2006/relationships/tags" Target="../tags/tag81.xml"/><Relationship Id="rId3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tags" Target="../tags/tag76.xml"/><Relationship Id="rId29" Type="http://schemas.openxmlformats.org/officeDocument/2006/relationships/tags" Target="../tags/tag85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24" Type="http://schemas.openxmlformats.org/officeDocument/2006/relationships/tags" Target="../tags/tag80.xml"/><Relationship Id="rId32" Type="http://schemas.openxmlformats.org/officeDocument/2006/relationships/tags" Target="../tags/tag88.xml"/><Relationship Id="rId37" Type="http://schemas.openxmlformats.org/officeDocument/2006/relationships/image" Target="../media/image30.png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23" Type="http://schemas.openxmlformats.org/officeDocument/2006/relationships/tags" Target="../tags/tag79.xml"/><Relationship Id="rId28" Type="http://schemas.openxmlformats.org/officeDocument/2006/relationships/tags" Target="../tags/tag84.xml"/><Relationship Id="rId36" Type="http://schemas.openxmlformats.org/officeDocument/2006/relationships/image" Target="../media/image29.png"/><Relationship Id="rId10" Type="http://schemas.openxmlformats.org/officeDocument/2006/relationships/tags" Target="../tags/tag66.xml"/><Relationship Id="rId19" Type="http://schemas.openxmlformats.org/officeDocument/2006/relationships/tags" Target="../tags/tag75.xml"/><Relationship Id="rId31" Type="http://schemas.openxmlformats.org/officeDocument/2006/relationships/tags" Target="../tags/tag87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tags" Target="../tags/tag78.xml"/><Relationship Id="rId27" Type="http://schemas.openxmlformats.org/officeDocument/2006/relationships/tags" Target="../tags/tag83.xml"/><Relationship Id="rId30" Type="http://schemas.openxmlformats.org/officeDocument/2006/relationships/tags" Target="../tags/tag86.xml"/><Relationship Id="rId35" Type="http://schemas.openxmlformats.org/officeDocument/2006/relationships/image" Target="../media/image600.png"/><Relationship Id="rId8" Type="http://schemas.openxmlformats.org/officeDocument/2006/relationships/tags" Target="../tags/tag64.xml"/><Relationship Id="rId3" Type="http://schemas.openxmlformats.org/officeDocument/2006/relationships/tags" Target="../tags/tag59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tags" Target="../tags/tag101.xml"/><Relationship Id="rId18" Type="http://schemas.openxmlformats.org/officeDocument/2006/relationships/tags" Target="../tags/tag106.xml"/><Relationship Id="rId26" Type="http://schemas.openxmlformats.org/officeDocument/2006/relationships/tags" Target="../tags/tag114.xml"/><Relationship Id="rId21" Type="http://schemas.openxmlformats.org/officeDocument/2006/relationships/tags" Target="../tags/tag109.xml"/><Relationship Id="rId34" Type="http://schemas.openxmlformats.org/officeDocument/2006/relationships/image" Target="../media/image32.png"/><Relationship Id="rId7" Type="http://schemas.openxmlformats.org/officeDocument/2006/relationships/tags" Target="../tags/tag95.xml"/><Relationship Id="rId12" Type="http://schemas.openxmlformats.org/officeDocument/2006/relationships/tags" Target="../tags/tag100.xml"/><Relationship Id="rId17" Type="http://schemas.openxmlformats.org/officeDocument/2006/relationships/tags" Target="../tags/tag105.xml"/><Relationship Id="rId25" Type="http://schemas.openxmlformats.org/officeDocument/2006/relationships/tags" Target="../tags/tag113.xml"/><Relationship Id="rId33" Type="http://schemas.openxmlformats.org/officeDocument/2006/relationships/image" Target="../media/image31.png"/><Relationship Id="rId2" Type="http://schemas.openxmlformats.org/officeDocument/2006/relationships/tags" Target="../tags/tag90.xml"/><Relationship Id="rId16" Type="http://schemas.openxmlformats.org/officeDocument/2006/relationships/tags" Target="../tags/tag104.xml"/><Relationship Id="rId20" Type="http://schemas.openxmlformats.org/officeDocument/2006/relationships/tags" Target="../tags/tag108.xml"/><Relationship Id="rId29" Type="http://schemas.openxmlformats.org/officeDocument/2006/relationships/tags" Target="../tags/tag117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tags" Target="../tags/tag99.xml"/><Relationship Id="rId24" Type="http://schemas.openxmlformats.org/officeDocument/2006/relationships/tags" Target="../tags/tag112.xml"/><Relationship Id="rId32" Type="http://schemas.openxmlformats.org/officeDocument/2006/relationships/slideLayout" Target="../slideLayouts/slideLayout2.xml"/><Relationship Id="rId37" Type="http://schemas.openxmlformats.org/officeDocument/2006/relationships/image" Target="../media/image35.png"/><Relationship Id="rId5" Type="http://schemas.openxmlformats.org/officeDocument/2006/relationships/tags" Target="../tags/tag93.xml"/><Relationship Id="rId15" Type="http://schemas.openxmlformats.org/officeDocument/2006/relationships/tags" Target="../tags/tag103.xml"/><Relationship Id="rId23" Type="http://schemas.openxmlformats.org/officeDocument/2006/relationships/tags" Target="../tags/tag111.xml"/><Relationship Id="rId28" Type="http://schemas.openxmlformats.org/officeDocument/2006/relationships/tags" Target="../tags/tag116.xml"/><Relationship Id="rId36" Type="http://schemas.openxmlformats.org/officeDocument/2006/relationships/image" Target="../media/image34.png"/><Relationship Id="rId10" Type="http://schemas.openxmlformats.org/officeDocument/2006/relationships/tags" Target="../tags/tag98.xml"/><Relationship Id="rId19" Type="http://schemas.openxmlformats.org/officeDocument/2006/relationships/tags" Target="../tags/tag107.xml"/><Relationship Id="rId31" Type="http://schemas.openxmlformats.org/officeDocument/2006/relationships/tags" Target="../tags/tag119.xml"/><Relationship Id="rId4" Type="http://schemas.openxmlformats.org/officeDocument/2006/relationships/tags" Target="../tags/tag92.xml"/><Relationship Id="rId9" Type="http://schemas.openxmlformats.org/officeDocument/2006/relationships/tags" Target="../tags/tag97.xml"/><Relationship Id="rId14" Type="http://schemas.openxmlformats.org/officeDocument/2006/relationships/tags" Target="../tags/tag102.xml"/><Relationship Id="rId22" Type="http://schemas.openxmlformats.org/officeDocument/2006/relationships/tags" Target="../tags/tag110.xml"/><Relationship Id="rId27" Type="http://schemas.openxmlformats.org/officeDocument/2006/relationships/tags" Target="../tags/tag115.xml"/><Relationship Id="rId30" Type="http://schemas.openxmlformats.org/officeDocument/2006/relationships/tags" Target="../tags/tag118.xml"/><Relationship Id="rId35" Type="http://schemas.openxmlformats.org/officeDocument/2006/relationships/image" Target="../media/image33.png"/><Relationship Id="rId8" Type="http://schemas.openxmlformats.org/officeDocument/2006/relationships/tags" Target="../tags/tag96.xml"/><Relationship Id="rId3" Type="http://schemas.openxmlformats.org/officeDocument/2006/relationships/tags" Target="../tags/tag9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tags" Target="../tags/tag122.xml"/><Relationship Id="rId7" Type="http://schemas.openxmlformats.org/officeDocument/2006/relationships/image" Target="../media/image36.png"/><Relationship Id="rId2" Type="http://schemas.openxmlformats.org/officeDocument/2006/relationships/tags" Target="../tags/tag121.xml"/><Relationship Id="rId1" Type="http://schemas.openxmlformats.org/officeDocument/2006/relationships/tags" Target="../tags/tag120.xml"/><Relationship Id="rId6" Type="http://schemas.openxmlformats.org/officeDocument/2006/relationships/image" Target="../media/image70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3.xml"/><Relationship Id="rId5" Type="http://schemas.openxmlformats.org/officeDocument/2006/relationships/image" Target="../media/image39.png"/><Relationship Id="rId4" Type="http://schemas.openxmlformats.org/officeDocument/2006/relationships/image" Target="../media/image3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tags" Target="../tags/tag126.xml"/><Relationship Id="rId7" Type="http://schemas.openxmlformats.org/officeDocument/2006/relationships/image" Target="../media/image40.png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6" Type="http://schemas.openxmlformats.org/officeDocument/2006/relationships/image" Target="../media/image370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29.xml"/><Relationship Id="rId7" Type="http://schemas.openxmlformats.org/officeDocument/2006/relationships/image" Target="../media/image760.png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43.png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13" Type="http://schemas.openxmlformats.org/officeDocument/2006/relationships/image" Target="../media/image50.png"/><Relationship Id="rId3" Type="http://schemas.openxmlformats.org/officeDocument/2006/relationships/tags" Target="../tags/tag132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9.png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tags" Target="../tags/tag135.xml"/><Relationship Id="rId11" Type="http://schemas.openxmlformats.org/officeDocument/2006/relationships/image" Target="../media/image48.png"/><Relationship Id="rId5" Type="http://schemas.openxmlformats.org/officeDocument/2006/relationships/tags" Target="../tags/tag134.xml"/><Relationship Id="rId10" Type="http://schemas.openxmlformats.org/officeDocument/2006/relationships/image" Target="../media/image47.png"/><Relationship Id="rId4" Type="http://schemas.openxmlformats.org/officeDocument/2006/relationships/tags" Target="../tags/tag133.xml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ロジスティック回帰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確率で分類する判別法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3945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E625B5F-E65F-F6FF-AA89-44A1BE0BA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387" y="56046"/>
            <a:ext cx="8229600" cy="1143000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/>
              <a:t>ロジスティック回帰</a:t>
            </a:r>
            <a:br>
              <a:rPr kumimoji="1" lang="en-US" altLang="ja-JP" dirty="0"/>
            </a:br>
            <a:r>
              <a:rPr kumimoji="1" lang="ja-JP" altLang="en-US" sz="2700" dirty="0"/>
              <a:t>境界を回帰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D8A104A-F8D1-2E3C-4E37-B3B8ACE0AD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4797" y="1335087"/>
                <a:ext cx="8363272" cy="5257800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平均交差エントロピー誤差 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最小点 を求めることは，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対数尤度を最大にする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を求めること．このとき，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算出されたモデル</a:t>
                </a:r>
                <a14:m>
                  <m:oMath xmlns:m="http://schemas.openxmlformats.org/officeDocument/2006/math">
                    <m:r>
                      <a:rPr lang="en-US" altLang="ja-JP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altLang="ja-JP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は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眼前の標本の境界からの距離を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表していると考えられる．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acc>
                      <m:accPr>
                        <m:chr m:val="⃗"/>
                        <m:ctrlP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は境界線を表す．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シグモイド関数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σ</m:t>
                    </m:r>
                    <m:r>
                      <a:rPr lang="en-US" altLang="ja-JP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d>
                      <m:dPr>
                        <m:ctrlP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altLang="ja-JP" sz="2400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400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𝑤</m:t>
                            </m:r>
                          </m:e>
                        </m:acc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,</m:t>
                        </m:r>
                        <m:acc>
                          <m:accPr>
                            <m:chr m:val="⃗"/>
                            <m:ctrlPr>
                              <a:rPr lang="en-US" altLang="ja-JP" sz="2400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ja-JP" sz="2400" i="1" dirty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</m:e>
                    </m:d>
                    <m:r>
                      <a:rPr lang="en-US" altLang="ja-JP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ja-JP" altLang="en-US" sz="2400" b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 は</a:t>
                </a:r>
                <a:br>
                  <a:rPr lang="en-US" altLang="ja-JP" sz="2400" b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標本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ja-JP" altLang="en-US" sz="240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と重み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ja-JP" altLang="en-US" sz="240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のもとで</a:t>
                </a:r>
                <a:r>
                  <a:rPr lang="ja-JP" altLang="en-US" sz="2400" b="0" dirty="0"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出力が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𝑑</m:t>
                    </m:r>
                    <m:r>
                      <a:rPr lang="en-US" altLang="ja-JP" sz="2400" i="1" baseline="-250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になる条件付き確率 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を表し，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境界線上では，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0.5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で，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境界線より右上に遠ざかると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は 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に近づき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境界線より左下に遠ざかると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は 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に近づく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9D8A104A-F8D1-2E3C-4E37-B3B8ACE0AD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4797" y="1335087"/>
                <a:ext cx="8363272" cy="5257800"/>
              </a:xfrm>
              <a:blipFill>
                <a:blip r:embed="rId2"/>
                <a:stretch>
                  <a:fillRect l="-1093" t="-1275" r="-3499" b="-18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F5294C2-C36E-ADC2-272C-9706D09EA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2</a:t>
            </a:fld>
            <a:endParaRPr kumimoji="1" lang="ja-JP" altLang="en-US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C52DA2D-FFFA-1659-DBDE-F4555500FB17}"/>
              </a:ext>
            </a:extLst>
          </p:cNvPr>
          <p:cNvGrpSpPr/>
          <p:nvPr/>
        </p:nvGrpSpPr>
        <p:grpSpPr>
          <a:xfrm>
            <a:off x="5629013" y="1666875"/>
            <a:ext cx="2489130" cy="1385214"/>
            <a:chOff x="4716016" y="3695725"/>
            <a:chExt cx="4579937" cy="2751137"/>
          </a:xfrm>
        </p:grpSpPr>
        <p:pic>
          <p:nvPicPr>
            <p:cNvPr id="10" name="Picture 3">
              <a:extLst>
                <a:ext uri="{FF2B5EF4-FFF2-40B4-BE49-F238E27FC236}">
                  <a16:creationId xmlns:a16="http://schemas.microsoft.com/office/drawing/2014/main" id="{C59BABA8-FFB8-9ACE-C1CE-30D781FF1D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6016" y="3695725"/>
              <a:ext cx="4579937" cy="27511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1" name="直線コネクタ 10">
              <a:extLst>
                <a:ext uri="{FF2B5EF4-FFF2-40B4-BE49-F238E27FC236}">
                  <a16:creationId xmlns:a16="http://schemas.microsoft.com/office/drawing/2014/main" id="{393FA2CB-05CF-708D-EE61-4CC7ECABF54E}"/>
                </a:ext>
              </a:extLst>
            </p:cNvPr>
            <p:cNvCxnSpPr/>
            <p:nvPr/>
          </p:nvCxnSpPr>
          <p:spPr>
            <a:xfrm>
              <a:off x="5724128" y="3861048"/>
              <a:ext cx="1368152" cy="23042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2905CCB-D9D7-E3FF-1A6B-F6429D001338}"/>
              </a:ext>
            </a:extLst>
          </p:cNvPr>
          <p:cNvSpPr/>
          <p:nvPr/>
        </p:nvSpPr>
        <p:spPr>
          <a:xfrm>
            <a:off x="6417858" y="2256941"/>
            <a:ext cx="502620" cy="25112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1BF9D005-AE5B-EDAD-29DF-7AD7CF9F754A}"/>
              </a:ext>
            </a:extLst>
          </p:cNvPr>
          <p:cNvCxnSpPr>
            <a:cxnSpLocks/>
          </p:cNvCxnSpPr>
          <p:nvPr/>
        </p:nvCxnSpPr>
        <p:spPr>
          <a:xfrm flipH="1">
            <a:off x="5798792" y="2122330"/>
            <a:ext cx="2243371" cy="1529933"/>
          </a:xfrm>
          <a:prstGeom prst="line">
            <a:avLst/>
          </a:prstGeom>
          <a:ln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6AEAD3F-5C06-8152-1712-66A534ADF428}"/>
              </a:ext>
            </a:extLst>
          </p:cNvPr>
          <p:cNvSpPr txBox="1"/>
          <p:nvPr/>
        </p:nvSpPr>
        <p:spPr>
          <a:xfrm>
            <a:off x="8129343" y="1845331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>
                <a:solidFill>
                  <a:srgbClr val="00B0F0"/>
                </a:solidFill>
              </a:rPr>
              <a:t>法線</a:t>
            </a:r>
          </a:p>
        </p:txBody>
      </p:sp>
      <p:pic>
        <p:nvPicPr>
          <p:cNvPr id="23" name="図 22" descr="ランプ, ミラー が含まれている画像&#10;&#10;自動的に生成された説明">
            <a:extLst>
              <a:ext uri="{FF2B5EF4-FFF2-40B4-BE49-F238E27FC236}">
                <a16:creationId xmlns:a16="http://schemas.microsoft.com/office/drawing/2014/main" id="{07AE9ADC-AB27-D3B8-3D24-F9015FB28B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0526">
            <a:off x="5976378" y="3208462"/>
            <a:ext cx="2737507" cy="664897"/>
          </a:xfrm>
          <a:prstGeom prst="rect">
            <a:avLst/>
          </a:prstGeom>
        </p:spPr>
      </p:pic>
      <p:cxnSp>
        <p:nvCxnSpPr>
          <p:cNvPr id="25" name="直線コネクタ 24">
            <a:extLst>
              <a:ext uri="{FF2B5EF4-FFF2-40B4-BE49-F238E27FC236}">
                <a16:creationId xmlns:a16="http://schemas.microsoft.com/office/drawing/2014/main" id="{2F73EF67-1971-4C81-390E-B5472628C75E}"/>
              </a:ext>
            </a:extLst>
          </p:cNvPr>
          <p:cNvCxnSpPr>
            <a:cxnSpLocks/>
          </p:cNvCxnSpPr>
          <p:nvPr/>
        </p:nvCxnSpPr>
        <p:spPr>
          <a:xfrm>
            <a:off x="6176907" y="1750116"/>
            <a:ext cx="1349224" cy="206814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1EC752F-C912-7569-F6EA-6CF620C0579A}"/>
                  </a:ext>
                </a:extLst>
              </p:cNvPr>
              <p:cNvSpPr txBox="1"/>
              <p:nvPr/>
            </p:nvSpPr>
            <p:spPr>
              <a:xfrm rot="19628856">
                <a:off x="8158407" y="3069257"/>
                <a:ext cx="95340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𝑓</m:t>
                      </m:r>
                      <m:r>
                        <a:rPr lang="en-US" altLang="ja-JP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altLang="ja-JP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ja-JP" i="1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altLang="ja-JP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altLang="ja-JP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acc>
                        <m:accPr>
                          <m:chr m:val="⃗"/>
                          <m:ctrlPr>
                            <a:rPr lang="en-US" altLang="ja-JP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altLang="ja-JP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,</m:t>
                      </m:r>
                      <m:acc>
                        <m:accPr>
                          <m:chr m:val="⃗"/>
                          <m:ctrlPr>
                            <a:rPr lang="en-US" altLang="ja-JP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altLang="ja-JP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D1EC752F-C912-7569-F6EA-6CF620C057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28856">
                <a:off x="8158407" y="3069257"/>
                <a:ext cx="953403" cy="646331"/>
              </a:xfrm>
              <a:prstGeom prst="rect">
                <a:avLst/>
              </a:prstGeom>
              <a:blipFill>
                <a:blip r:embed="rId5"/>
                <a:stretch>
                  <a:fillRect t="-5714" r="-100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6C08DABD-AD5E-5C76-BAA0-01F4814A5FCE}"/>
                  </a:ext>
                </a:extLst>
              </p:cNvPr>
              <p:cNvSpPr txBox="1"/>
              <p:nvPr/>
            </p:nvSpPr>
            <p:spPr>
              <a:xfrm rot="19439223">
                <a:off x="5257913" y="3650158"/>
                <a:ext cx="14578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𝑝</m:t>
                      </m:r>
                      <m:d>
                        <m:dPr>
                          <m:endChr m:val="|"/>
                          <m:ctrlPr>
                            <a:rPr lang="en-US" altLang="ja-JP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ja-JP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  <m:r>
                            <a:rPr lang="en-US" altLang="ja-JP" sz="1800" b="0" i="1" baseline="-250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  <m:r>
                            <a:rPr lang="en-US" altLang="ja-JP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e>
                      </m:d>
                      <m:acc>
                        <m:accPr>
                          <m:chr m:val="⃗"/>
                          <m:ctrlPr>
                            <a:rPr lang="en-US" altLang="ja-JP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US" altLang="ja-JP" sz="1800" b="0" i="1" baseline="-25000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𝑛</m:t>
                          </m:r>
                        </m:e>
                      </m:acc>
                      <m:r>
                        <a:rPr lang="en-US" altLang="ja-JP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; </m:t>
                      </m:r>
                      <m:acc>
                        <m:accPr>
                          <m:chr m:val="⃗"/>
                          <m:ctrlPr>
                            <a:rPr lang="en-US" altLang="ja-JP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sz="1800" b="0" i="1" smtClean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</m:acc>
                      <m:r>
                        <a:rPr lang="en-US" altLang="ja-JP" sz="1800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kumimoji="1" lang="ja-JP" altLang="en-US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6C08DABD-AD5E-5C76-BAA0-01F4814A5F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439223">
                <a:off x="5257913" y="3650158"/>
                <a:ext cx="1457835" cy="369332"/>
              </a:xfrm>
              <a:prstGeom prst="rect">
                <a:avLst/>
              </a:prstGeom>
              <a:blipFill>
                <a:blip r:embed="rId6"/>
                <a:stretch>
                  <a:fillRect r="-130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60145FD-A509-A1C4-6BBB-91443F259511}"/>
              </a:ext>
            </a:extLst>
          </p:cNvPr>
          <p:cNvSpPr txBox="1"/>
          <p:nvPr/>
        </p:nvSpPr>
        <p:spPr>
          <a:xfrm>
            <a:off x="5813079" y="1413749"/>
            <a:ext cx="6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200" dirty="0">
                <a:solidFill>
                  <a:srgbClr val="00B0F0"/>
                </a:solidFill>
              </a:rPr>
              <a:t>境界</a:t>
            </a:r>
            <a:r>
              <a:rPr kumimoji="1" lang="ja-JP" altLang="en-US" sz="1200" dirty="0">
                <a:solidFill>
                  <a:srgbClr val="00B0F0"/>
                </a:solidFill>
              </a:rPr>
              <a:t>線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760F953C-3675-B380-6FA6-9AC952F5EA64}"/>
              </a:ext>
            </a:extLst>
          </p:cNvPr>
          <p:cNvSpPr/>
          <p:nvPr/>
        </p:nvSpPr>
        <p:spPr>
          <a:xfrm>
            <a:off x="541810" y="1750116"/>
            <a:ext cx="1005854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EE925F97-F108-4881-8651-93D2C8E0F4A7}"/>
              </a:ext>
            </a:extLst>
          </p:cNvPr>
          <p:cNvSpPr/>
          <p:nvPr/>
        </p:nvSpPr>
        <p:spPr>
          <a:xfrm>
            <a:off x="2092495" y="2080571"/>
            <a:ext cx="607297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29E203FA-3BB9-FE8D-839F-AB330AEAEB56}"/>
              </a:ext>
            </a:extLst>
          </p:cNvPr>
          <p:cNvSpPr/>
          <p:nvPr/>
        </p:nvSpPr>
        <p:spPr>
          <a:xfrm>
            <a:off x="541810" y="2478182"/>
            <a:ext cx="357782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549BBDB-56CB-803A-E13D-DC4FD1C20546}"/>
              </a:ext>
            </a:extLst>
          </p:cNvPr>
          <p:cNvSpPr/>
          <p:nvPr/>
        </p:nvSpPr>
        <p:spPr>
          <a:xfrm>
            <a:off x="1619672" y="4077072"/>
            <a:ext cx="322907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1757D507-A5D7-BACA-6A0E-AF30B3058C93}"/>
              </a:ext>
            </a:extLst>
          </p:cNvPr>
          <p:cNvSpPr/>
          <p:nvPr/>
        </p:nvSpPr>
        <p:spPr>
          <a:xfrm>
            <a:off x="2915817" y="4579763"/>
            <a:ext cx="720080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2E397E89-FD27-03DE-DBA4-04DEE28040E3}"/>
              </a:ext>
            </a:extLst>
          </p:cNvPr>
          <p:cNvSpPr/>
          <p:nvPr/>
        </p:nvSpPr>
        <p:spPr>
          <a:xfrm>
            <a:off x="3911228" y="5281582"/>
            <a:ext cx="432048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4F869420-702D-8F59-AB05-0BDF704EFE1C}"/>
              </a:ext>
            </a:extLst>
          </p:cNvPr>
          <p:cNvSpPr/>
          <p:nvPr/>
        </p:nvSpPr>
        <p:spPr>
          <a:xfrm>
            <a:off x="5744859" y="5733149"/>
            <a:ext cx="282417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302383B8-3E90-AC2B-090D-9D488AC9115A}"/>
              </a:ext>
            </a:extLst>
          </p:cNvPr>
          <p:cNvSpPr/>
          <p:nvPr/>
        </p:nvSpPr>
        <p:spPr>
          <a:xfrm>
            <a:off x="5744859" y="6123345"/>
            <a:ext cx="282417" cy="3556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315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</p:spPr>
        <p:txBody>
          <a:bodyPr>
            <a:normAutofit/>
          </a:bodyPr>
          <a:lstStyle/>
          <a:p>
            <a:r>
              <a:rPr lang="ja-JP" altLang="en-US" dirty="0"/>
              <a:t>平均</a:t>
            </a:r>
            <a:r>
              <a:rPr kumimoji="1" lang="ja-JP" altLang="en-US" dirty="0"/>
              <a:t>交差エントロピー誤差</a:t>
            </a:r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18357" y="1600200"/>
                <a:ext cx="8435280" cy="5141168"/>
              </a:xfrm>
            </p:spPr>
            <p:txBody>
              <a:bodyPr>
                <a:normAutofit lnSpcReduction="10000"/>
              </a:bodyPr>
              <a:lstStyle/>
              <a:p>
                <a:pPr marL="342900" lvl="2" indent="-342900"/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身長と体重からなる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b="0" i="1" dirty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と男女を示すラベル 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 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で構成された</a:t>
                </a:r>
                <a:b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dirty="0"/>
                  <a:t>個の訓練標本                                     に対して，</a:t>
                </a:r>
                <a:br>
                  <a:rPr lang="en-US" altLang="ja-JP" dirty="0"/>
                </a:br>
                <a:r>
                  <a:rPr lang="ja-JP" altLang="en-US" dirty="0"/>
                  <a:t>期待される出力が得られる確率 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</a:t>
                </a:r>
                <a:r>
                  <a:rPr lang="en-US" altLang="ja-JP" dirty="0"/>
                  <a:t> </a:t>
                </a:r>
                <a:r>
                  <a:rPr lang="ja-JP" altLang="en-US" dirty="0"/>
                  <a:t>は</a:t>
                </a:r>
                <a:endParaRPr lang="en-US" altLang="ja-JP" dirty="0"/>
              </a:p>
              <a:p>
                <a:pPr marL="0" indent="0">
                  <a:buNone/>
                </a:pPr>
                <a:endParaRPr lang="en-US" altLang="ja-JP" sz="2400" dirty="0"/>
              </a:p>
              <a:p>
                <a:pPr marL="0" indent="0">
                  <a:buNone/>
                </a:pPr>
                <a:endParaRPr lang="en-US" altLang="ja-JP" sz="2400" dirty="0"/>
              </a:p>
              <a:p>
                <a:r>
                  <a:rPr lang="en-US" altLang="ja-JP" sz="2400" dirty="0"/>
                  <a:t>log</a:t>
                </a:r>
                <a:r>
                  <a:rPr lang="ja-JP" altLang="en-US" sz="2400" dirty="0"/>
                  <a:t>をとって和に変換</a:t>
                </a:r>
                <a:br>
                  <a:rPr lang="en-US" altLang="ja-JP" sz="2400" dirty="0"/>
                </a:br>
                <a:r>
                  <a:rPr lang="ja-JP" altLang="en-US" sz="2400" dirty="0"/>
                  <a:t>標本数に依存しないように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1/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br>
                  <a:rPr lang="en-US" altLang="ja-JP" sz="2400" dirty="0"/>
                </a:br>
                <a:r>
                  <a:rPr lang="ja-JP" altLang="en-US" sz="2400" dirty="0"/>
                  <a:t>確率の対数は負の値なので　✕</a:t>
                </a:r>
                <a:r>
                  <a:rPr lang="en-US" altLang="ja-JP" sz="2400" dirty="0"/>
                  <a:t>(-1)</a:t>
                </a:r>
                <a:br>
                  <a:rPr lang="en-US" altLang="ja-JP" sz="2400" dirty="0"/>
                </a:br>
                <a:br>
                  <a:rPr lang="en-US" altLang="ja-JP" sz="2400" dirty="0"/>
                </a:br>
                <a:br>
                  <a:rPr lang="en-US" altLang="ja-JP" sz="2400" dirty="0"/>
                </a:br>
                <a:endParaRPr lang="en-US" altLang="ja-JP" sz="2400" dirty="0"/>
              </a:p>
              <a:p>
                <a:r>
                  <a:rPr lang="ja-JP" altLang="en-US" sz="2400" dirty="0"/>
                  <a:t>正解が増えると</a:t>
                </a:r>
                <a:r>
                  <a:rPr lang="en-US" altLang="ja-JP" sz="2400" dirty="0"/>
                  <a:t>0</a:t>
                </a:r>
                <a:r>
                  <a:rPr lang="ja-JP" altLang="en-US" sz="2400" dirty="0"/>
                  <a:t>に近づく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は誤差．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こ</a:t>
                </a:r>
                <a:r>
                  <a:rPr lang="ja-JP" altLang="en-US" sz="2400" dirty="0"/>
                  <a:t>の最小化を目指す．</a:t>
                </a:r>
                <a:endParaRPr lang="en-US" altLang="ja-JP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8357" y="1600200"/>
                <a:ext cx="8435280" cy="5141168"/>
              </a:xfrm>
              <a:blipFill>
                <a:blip r:embed="rId26"/>
                <a:stretch>
                  <a:fillRect l="-939" t="-225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414357" y="6356350"/>
            <a:ext cx="213360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3</a:t>
            </a:fld>
            <a:endParaRPr kumimoji="1" lang="ja-JP" altLang="en-US"/>
          </a:p>
        </p:txBody>
      </p:sp>
      <p:grpSp>
        <p:nvGrpSpPr>
          <p:cNvPr id="213" name="グループ化 212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20989" y="1987502"/>
            <a:ext cx="2216150" cy="268288"/>
            <a:chOff x="3368675" y="1703388"/>
            <a:chExt cx="2216150" cy="268288"/>
          </a:xfrm>
        </p:grpSpPr>
        <p:sp>
          <p:nvSpPr>
            <p:cNvPr id="192" name="Freeform 111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3368675" y="1703388"/>
              <a:ext cx="80963" cy="268288"/>
            </a:xfrm>
            <a:custGeom>
              <a:avLst/>
              <a:gdLst>
                <a:gd name="T0" fmla="*/ 105 w 177"/>
                <a:gd name="T1" fmla="*/ 67 h 499"/>
                <a:gd name="T2" fmla="*/ 172 w 177"/>
                <a:gd name="T3" fmla="*/ 11 h 499"/>
                <a:gd name="T4" fmla="*/ 177 w 177"/>
                <a:gd name="T5" fmla="*/ 6 h 499"/>
                <a:gd name="T6" fmla="*/ 167 w 177"/>
                <a:gd name="T7" fmla="*/ 0 h 499"/>
                <a:gd name="T8" fmla="*/ 72 w 177"/>
                <a:gd name="T9" fmla="*/ 63 h 499"/>
                <a:gd name="T10" fmla="*/ 72 w 177"/>
                <a:gd name="T11" fmla="*/ 176 h 499"/>
                <a:gd name="T12" fmla="*/ 52 w 177"/>
                <a:gd name="T13" fmla="*/ 228 h 499"/>
                <a:gd name="T14" fmla="*/ 4 w 177"/>
                <a:gd name="T15" fmla="*/ 244 h 499"/>
                <a:gd name="T16" fmla="*/ 0 w 177"/>
                <a:gd name="T17" fmla="*/ 250 h 499"/>
                <a:gd name="T18" fmla="*/ 8 w 177"/>
                <a:gd name="T19" fmla="*/ 255 h 499"/>
                <a:gd name="T20" fmla="*/ 70 w 177"/>
                <a:gd name="T21" fmla="*/ 299 h 499"/>
                <a:gd name="T22" fmla="*/ 72 w 177"/>
                <a:gd name="T23" fmla="*/ 324 h 499"/>
                <a:gd name="T24" fmla="*/ 72 w 177"/>
                <a:gd name="T25" fmla="*/ 423 h 499"/>
                <a:gd name="T26" fmla="*/ 96 w 177"/>
                <a:gd name="T27" fmla="*/ 478 h 499"/>
                <a:gd name="T28" fmla="*/ 167 w 177"/>
                <a:gd name="T29" fmla="*/ 499 h 499"/>
                <a:gd name="T30" fmla="*/ 177 w 177"/>
                <a:gd name="T31" fmla="*/ 493 h 499"/>
                <a:gd name="T32" fmla="*/ 169 w 177"/>
                <a:gd name="T33" fmla="*/ 488 h 499"/>
                <a:gd name="T34" fmla="*/ 107 w 177"/>
                <a:gd name="T35" fmla="*/ 445 h 499"/>
                <a:gd name="T36" fmla="*/ 105 w 177"/>
                <a:gd name="T37" fmla="*/ 421 h 499"/>
                <a:gd name="T38" fmla="*/ 105 w 177"/>
                <a:gd name="T39" fmla="*/ 316 h 499"/>
                <a:gd name="T40" fmla="*/ 85 w 177"/>
                <a:gd name="T41" fmla="*/ 269 h 499"/>
                <a:gd name="T42" fmla="*/ 46 w 177"/>
                <a:gd name="T43" fmla="*/ 250 h 499"/>
                <a:gd name="T44" fmla="*/ 105 w 177"/>
                <a:gd name="T45" fmla="*/ 186 h 499"/>
                <a:gd name="T46" fmla="*/ 105 w 177"/>
                <a:gd name="T47" fmla="*/ 67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499">
                  <a:moveTo>
                    <a:pt x="105" y="67"/>
                  </a:moveTo>
                  <a:cubicBezTo>
                    <a:pt x="105" y="47"/>
                    <a:pt x="118" y="15"/>
                    <a:pt x="172" y="11"/>
                  </a:cubicBezTo>
                  <a:cubicBezTo>
                    <a:pt x="175" y="11"/>
                    <a:pt x="177" y="9"/>
                    <a:pt x="177" y="6"/>
                  </a:cubicBezTo>
                  <a:cubicBezTo>
                    <a:pt x="177" y="0"/>
                    <a:pt x="173" y="0"/>
                    <a:pt x="167" y="0"/>
                  </a:cubicBezTo>
                  <a:cubicBezTo>
                    <a:pt x="118" y="0"/>
                    <a:pt x="72" y="26"/>
                    <a:pt x="72" y="63"/>
                  </a:cubicBezTo>
                  <a:lnTo>
                    <a:pt x="72" y="176"/>
                  </a:lnTo>
                  <a:cubicBezTo>
                    <a:pt x="72" y="196"/>
                    <a:pt x="72" y="212"/>
                    <a:pt x="52" y="228"/>
                  </a:cubicBezTo>
                  <a:cubicBezTo>
                    <a:pt x="34" y="243"/>
                    <a:pt x="15" y="244"/>
                    <a:pt x="4" y="244"/>
                  </a:cubicBezTo>
                  <a:cubicBezTo>
                    <a:pt x="2" y="245"/>
                    <a:pt x="0" y="247"/>
                    <a:pt x="0" y="250"/>
                  </a:cubicBezTo>
                  <a:cubicBezTo>
                    <a:pt x="0" y="255"/>
                    <a:pt x="3" y="255"/>
                    <a:pt x="8" y="255"/>
                  </a:cubicBezTo>
                  <a:cubicBezTo>
                    <a:pt x="41" y="257"/>
                    <a:pt x="65" y="275"/>
                    <a:pt x="70" y="299"/>
                  </a:cubicBezTo>
                  <a:cubicBezTo>
                    <a:pt x="72" y="305"/>
                    <a:pt x="72" y="306"/>
                    <a:pt x="72" y="324"/>
                  </a:cubicBezTo>
                  <a:lnTo>
                    <a:pt x="72" y="423"/>
                  </a:lnTo>
                  <a:cubicBezTo>
                    <a:pt x="72" y="444"/>
                    <a:pt x="72" y="460"/>
                    <a:pt x="96" y="478"/>
                  </a:cubicBezTo>
                  <a:cubicBezTo>
                    <a:pt x="115" y="493"/>
                    <a:pt x="148" y="499"/>
                    <a:pt x="167" y="499"/>
                  </a:cubicBezTo>
                  <a:cubicBezTo>
                    <a:pt x="173" y="499"/>
                    <a:pt x="177" y="499"/>
                    <a:pt x="177" y="493"/>
                  </a:cubicBezTo>
                  <a:cubicBezTo>
                    <a:pt x="177" y="488"/>
                    <a:pt x="174" y="488"/>
                    <a:pt x="169" y="488"/>
                  </a:cubicBezTo>
                  <a:cubicBezTo>
                    <a:pt x="138" y="486"/>
                    <a:pt x="113" y="470"/>
                    <a:pt x="107" y="445"/>
                  </a:cubicBezTo>
                  <a:cubicBezTo>
                    <a:pt x="105" y="440"/>
                    <a:pt x="105" y="439"/>
                    <a:pt x="105" y="421"/>
                  </a:cubicBezTo>
                  <a:lnTo>
                    <a:pt x="105" y="316"/>
                  </a:lnTo>
                  <a:cubicBezTo>
                    <a:pt x="105" y="293"/>
                    <a:pt x="101" y="285"/>
                    <a:pt x="85" y="269"/>
                  </a:cubicBezTo>
                  <a:cubicBezTo>
                    <a:pt x="75" y="259"/>
                    <a:pt x="60" y="254"/>
                    <a:pt x="46" y="250"/>
                  </a:cubicBezTo>
                  <a:cubicBezTo>
                    <a:pt x="87" y="238"/>
                    <a:pt x="105" y="215"/>
                    <a:pt x="105" y="186"/>
                  </a:cubicBezTo>
                  <a:lnTo>
                    <a:pt x="105" y="67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3" name="Freeform 112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3489325" y="1703388"/>
              <a:ext cx="53975" cy="268288"/>
            </a:xfrm>
            <a:custGeom>
              <a:avLst/>
              <a:gdLst>
                <a:gd name="T0" fmla="*/ 115 w 115"/>
                <a:gd name="T1" fmla="*/ 494 h 499"/>
                <a:gd name="T2" fmla="*/ 107 w 115"/>
                <a:gd name="T3" fmla="*/ 483 h 499"/>
                <a:gd name="T4" fmla="*/ 28 w 115"/>
                <a:gd name="T5" fmla="*/ 250 h 499"/>
                <a:gd name="T6" fmla="*/ 109 w 115"/>
                <a:gd name="T7" fmla="*/ 14 h 499"/>
                <a:gd name="T8" fmla="*/ 115 w 115"/>
                <a:gd name="T9" fmla="*/ 5 h 499"/>
                <a:gd name="T10" fmla="*/ 110 w 115"/>
                <a:gd name="T11" fmla="*/ 0 h 499"/>
                <a:gd name="T12" fmla="*/ 31 w 115"/>
                <a:gd name="T13" fmla="*/ 98 h 499"/>
                <a:gd name="T14" fmla="*/ 0 w 115"/>
                <a:gd name="T15" fmla="*/ 250 h 499"/>
                <a:gd name="T16" fmla="*/ 32 w 115"/>
                <a:gd name="T17" fmla="*/ 405 h 499"/>
                <a:gd name="T18" fmla="*/ 110 w 115"/>
                <a:gd name="T19" fmla="*/ 499 h 499"/>
                <a:gd name="T20" fmla="*/ 115 w 115"/>
                <a:gd name="T21" fmla="*/ 494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99">
                  <a:moveTo>
                    <a:pt x="115" y="494"/>
                  </a:moveTo>
                  <a:cubicBezTo>
                    <a:pt x="115" y="492"/>
                    <a:pt x="115" y="491"/>
                    <a:pt x="107" y="483"/>
                  </a:cubicBezTo>
                  <a:cubicBezTo>
                    <a:pt x="44" y="420"/>
                    <a:pt x="28" y="326"/>
                    <a:pt x="28" y="250"/>
                  </a:cubicBezTo>
                  <a:cubicBezTo>
                    <a:pt x="28" y="163"/>
                    <a:pt x="47" y="76"/>
                    <a:pt x="109" y="14"/>
                  </a:cubicBezTo>
                  <a:cubicBezTo>
                    <a:pt x="115" y="8"/>
                    <a:pt x="115" y="7"/>
                    <a:pt x="115" y="5"/>
                  </a:cubicBezTo>
                  <a:cubicBezTo>
                    <a:pt x="115" y="2"/>
                    <a:pt x="113" y="0"/>
                    <a:pt x="110" y="0"/>
                  </a:cubicBezTo>
                  <a:cubicBezTo>
                    <a:pt x="105" y="0"/>
                    <a:pt x="60" y="34"/>
                    <a:pt x="31" y="98"/>
                  </a:cubicBezTo>
                  <a:cubicBezTo>
                    <a:pt x="5" y="152"/>
                    <a:pt x="0" y="208"/>
                    <a:pt x="0" y="250"/>
                  </a:cubicBezTo>
                  <a:cubicBezTo>
                    <a:pt x="0" y="289"/>
                    <a:pt x="5" y="349"/>
                    <a:pt x="32" y="405"/>
                  </a:cubicBezTo>
                  <a:cubicBezTo>
                    <a:pt x="62" y="466"/>
                    <a:pt x="105" y="499"/>
                    <a:pt x="110" y="499"/>
                  </a:cubicBezTo>
                  <a:cubicBezTo>
                    <a:pt x="113" y="499"/>
                    <a:pt x="115" y="497"/>
                    <a:pt x="115" y="494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4" name="Freeform 113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3595688" y="1712913"/>
              <a:ext cx="101600" cy="52388"/>
            </a:xfrm>
            <a:custGeom>
              <a:avLst/>
              <a:gdLst>
                <a:gd name="T0" fmla="*/ 177 w 221"/>
                <a:gd name="T1" fmla="*/ 60 h 99"/>
                <a:gd name="T2" fmla="*/ 154 w 221"/>
                <a:gd name="T3" fmla="*/ 89 h 99"/>
                <a:gd name="T4" fmla="*/ 164 w 221"/>
                <a:gd name="T5" fmla="*/ 99 h 99"/>
                <a:gd name="T6" fmla="*/ 173 w 221"/>
                <a:gd name="T7" fmla="*/ 92 h 99"/>
                <a:gd name="T8" fmla="*/ 212 w 221"/>
                <a:gd name="T9" fmla="*/ 60 h 99"/>
                <a:gd name="T10" fmla="*/ 221 w 221"/>
                <a:gd name="T11" fmla="*/ 50 h 99"/>
                <a:gd name="T12" fmla="*/ 214 w 221"/>
                <a:gd name="T13" fmla="*/ 40 h 99"/>
                <a:gd name="T14" fmla="*/ 193 w 221"/>
                <a:gd name="T15" fmla="*/ 11 h 99"/>
                <a:gd name="T16" fmla="*/ 183 w 221"/>
                <a:gd name="T17" fmla="*/ 0 h 99"/>
                <a:gd name="T18" fmla="*/ 173 w 221"/>
                <a:gd name="T19" fmla="*/ 11 h 99"/>
                <a:gd name="T20" fmla="*/ 185 w 221"/>
                <a:gd name="T21" fmla="*/ 40 h 99"/>
                <a:gd name="T22" fmla="*/ 17 w 221"/>
                <a:gd name="T23" fmla="*/ 40 h 99"/>
                <a:gd name="T24" fmla="*/ 0 w 221"/>
                <a:gd name="T25" fmla="*/ 50 h 99"/>
                <a:gd name="T26" fmla="*/ 17 w 221"/>
                <a:gd name="T27" fmla="*/ 60 h 99"/>
                <a:gd name="T28" fmla="*/ 177 w 221"/>
                <a:gd name="T29" fmla="*/ 6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1" h="99">
                  <a:moveTo>
                    <a:pt x="177" y="60"/>
                  </a:moveTo>
                  <a:cubicBezTo>
                    <a:pt x="170" y="66"/>
                    <a:pt x="154" y="80"/>
                    <a:pt x="154" y="89"/>
                  </a:cubicBezTo>
                  <a:cubicBezTo>
                    <a:pt x="154" y="94"/>
                    <a:pt x="159" y="99"/>
                    <a:pt x="164" y="99"/>
                  </a:cubicBezTo>
                  <a:cubicBezTo>
                    <a:pt x="168" y="99"/>
                    <a:pt x="170" y="95"/>
                    <a:pt x="173" y="92"/>
                  </a:cubicBezTo>
                  <a:cubicBezTo>
                    <a:pt x="179" y="85"/>
                    <a:pt x="190" y="71"/>
                    <a:pt x="212" y="60"/>
                  </a:cubicBezTo>
                  <a:cubicBezTo>
                    <a:pt x="216" y="58"/>
                    <a:pt x="221" y="56"/>
                    <a:pt x="221" y="50"/>
                  </a:cubicBezTo>
                  <a:cubicBezTo>
                    <a:pt x="221" y="45"/>
                    <a:pt x="217" y="42"/>
                    <a:pt x="214" y="40"/>
                  </a:cubicBezTo>
                  <a:cubicBezTo>
                    <a:pt x="203" y="32"/>
                    <a:pt x="197" y="23"/>
                    <a:pt x="193" y="11"/>
                  </a:cubicBezTo>
                  <a:cubicBezTo>
                    <a:pt x="192" y="7"/>
                    <a:pt x="190" y="0"/>
                    <a:pt x="183" y="0"/>
                  </a:cubicBezTo>
                  <a:cubicBezTo>
                    <a:pt x="176" y="0"/>
                    <a:pt x="173" y="7"/>
                    <a:pt x="173" y="11"/>
                  </a:cubicBezTo>
                  <a:cubicBezTo>
                    <a:pt x="173" y="13"/>
                    <a:pt x="177" y="29"/>
                    <a:pt x="185" y="40"/>
                  </a:cubicBezTo>
                  <a:lnTo>
                    <a:pt x="17" y="40"/>
                  </a:lnTo>
                  <a:cubicBezTo>
                    <a:pt x="9" y="40"/>
                    <a:pt x="0" y="40"/>
                    <a:pt x="0" y="50"/>
                  </a:cubicBezTo>
                  <a:cubicBezTo>
                    <a:pt x="0" y="60"/>
                    <a:pt x="9" y="60"/>
                    <a:pt x="17" y="60"/>
                  </a:cubicBezTo>
                  <a:lnTo>
                    <a:pt x="177" y="6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5" name="Freeform 114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3562350" y="1785938"/>
              <a:ext cx="115888" cy="122238"/>
            </a:xfrm>
            <a:custGeom>
              <a:avLst/>
              <a:gdLst>
                <a:gd name="T0" fmla="*/ 152 w 248"/>
                <a:gd name="T1" fmla="*/ 70 h 226"/>
                <a:gd name="T2" fmla="*/ 202 w 248"/>
                <a:gd name="T3" fmla="*/ 11 h 226"/>
                <a:gd name="T4" fmla="*/ 227 w 248"/>
                <a:gd name="T5" fmla="*/ 17 h 226"/>
                <a:gd name="T6" fmla="*/ 203 w 248"/>
                <a:gd name="T7" fmla="*/ 44 h 226"/>
                <a:gd name="T8" fmla="*/ 222 w 248"/>
                <a:gd name="T9" fmla="*/ 62 h 226"/>
                <a:gd name="T10" fmla="*/ 248 w 248"/>
                <a:gd name="T11" fmla="*/ 33 h 226"/>
                <a:gd name="T12" fmla="*/ 202 w 248"/>
                <a:gd name="T13" fmla="*/ 0 h 226"/>
                <a:gd name="T14" fmla="*/ 150 w 248"/>
                <a:gd name="T15" fmla="*/ 38 h 226"/>
                <a:gd name="T16" fmla="*/ 96 w 248"/>
                <a:gd name="T17" fmla="*/ 0 h 226"/>
                <a:gd name="T18" fmla="*/ 16 w 248"/>
                <a:gd name="T19" fmla="*/ 77 h 226"/>
                <a:gd name="T20" fmla="*/ 22 w 248"/>
                <a:gd name="T21" fmla="*/ 82 h 226"/>
                <a:gd name="T22" fmla="*/ 28 w 248"/>
                <a:gd name="T23" fmla="*/ 76 h 226"/>
                <a:gd name="T24" fmla="*/ 95 w 248"/>
                <a:gd name="T25" fmla="*/ 11 h 226"/>
                <a:gd name="T26" fmla="*/ 122 w 248"/>
                <a:gd name="T27" fmla="*/ 44 h 226"/>
                <a:gd name="T28" fmla="*/ 95 w 248"/>
                <a:gd name="T29" fmla="*/ 163 h 226"/>
                <a:gd name="T30" fmla="*/ 47 w 248"/>
                <a:gd name="T31" fmla="*/ 215 h 226"/>
                <a:gd name="T32" fmla="*/ 23 w 248"/>
                <a:gd name="T33" fmla="*/ 208 h 226"/>
                <a:gd name="T34" fmla="*/ 46 w 248"/>
                <a:gd name="T35" fmla="*/ 181 h 226"/>
                <a:gd name="T36" fmla="*/ 28 w 248"/>
                <a:gd name="T37" fmla="*/ 164 h 226"/>
                <a:gd name="T38" fmla="*/ 0 w 248"/>
                <a:gd name="T39" fmla="*/ 193 h 226"/>
                <a:gd name="T40" fmla="*/ 47 w 248"/>
                <a:gd name="T41" fmla="*/ 226 h 226"/>
                <a:gd name="T42" fmla="*/ 99 w 248"/>
                <a:gd name="T43" fmla="*/ 188 h 226"/>
                <a:gd name="T44" fmla="*/ 153 w 248"/>
                <a:gd name="T45" fmla="*/ 226 h 226"/>
                <a:gd name="T46" fmla="*/ 233 w 248"/>
                <a:gd name="T47" fmla="*/ 149 h 226"/>
                <a:gd name="T48" fmla="*/ 227 w 248"/>
                <a:gd name="T49" fmla="*/ 144 h 226"/>
                <a:gd name="T50" fmla="*/ 221 w 248"/>
                <a:gd name="T51" fmla="*/ 149 h 226"/>
                <a:gd name="T52" fmla="*/ 154 w 248"/>
                <a:gd name="T53" fmla="*/ 215 h 226"/>
                <a:gd name="T54" fmla="*/ 127 w 248"/>
                <a:gd name="T55" fmla="*/ 182 h 226"/>
                <a:gd name="T56" fmla="*/ 135 w 248"/>
                <a:gd name="T57" fmla="*/ 138 h 226"/>
                <a:gd name="T58" fmla="*/ 152 w 248"/>
                <a:gd name="T59" fmla="*/ 7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8" h="226">
                  <a:moveTo>
                    <a:pt x="152" y="70"/>
                  </a:moveTo>
                  <a:cubicBezTo>
                    <a:pt x="155" y="57"/>
                    <a:pt x="167" y="11"/>
                    <a:pt x="202" y="11"/>
                  </a:cubicBezTo>
                  <a:cubicBezTo>
                    <a:pt x="204" y="11"/>
                    <a:pt x="216" y="11"/>
                    <a:pt x="227" y="17"/>
                  </a:cubicBezTo>
                  <a:cubicBezTo>
                    <a:pt x="213" y="20"/>
                    <a:pt x="203" y="32"/>
                    <a:pt x="203" y="44"/>
                  </a:cubicBezTo>
                  <a:cubicBezTo>
                    <a:pt x="203" y="52"/>
                    <a:pt x="208" y="62"/>
                    <a:pt x="222" y="62"/>
                  </a:cubicBezTo>
                  <a:cubicBezTo>
                    <a:pt x="233" y="62"/>
                    <a:pt x="248" y="53"/>
                    <a:pt x="248" y="33"/>
                  </a:cubicBezTo>
                  <a:cubicBezTo>
                    <a:pt x="248" y="7"/>
                    <a:pt x="219" y="0"/>
                    <a:pt x="202" y="0"/>
                  </a:cubicBezTo>
                  <a:cubicBezTo>
                    <a:pt x="173" y="0"/>
                    <a:pt x="156" y="26"/>
                    <a:pt x="150" y="38"/>
                  </a:cubicBezTo>
                  <a:cubicBezTo>
                    <a:pt x="137" y="5"/>
                    <a:pt x="110" y="0"/>
                    <a:pt x="96" y="0"/>
                  </a:cubicBezTo>
                  <a:cubicBezTo>
                    <a:pt x="44" y="0"/>
                    <a:pt x="16" y="64"/>
                    <a:pt x="16" y="77"/>
                  </a:cubicBezTo>
                  <a:cubicBezTo>
                    <a:pt x="16" y="82"/>
                    <a:pt x="21" y="82"/>
                    <a:pt x="22" y="82"/>
                  </a:cubicBezTo>
                  <a:cubicBezTo>
                    <a:pt x="26" y="82"/>
                    <a:pt x="27" y="81"/>
                    <a:pt x="28" y="76"/>
                  </a:cubicBezTo>
                  <a:cubicBezTo>
                    <a:pt x="45" y="23"/>
                    <a:pt x="78" y="11"/>
                    <a:pt x="95" y="11"/>
                  </a:cubicBezTo>
                  <a:cubicBezTo>
                    <a:pt x="104" y="11"/>
                    <a:pt x="122" y="15"/>
                    <a:pt x="122" y="44"/>
                  </a:cubicBezTo>
                  <a:cubicBezTo>
                    <a:pt x="122" y="60"/>
                    <a:pt x="113" y="93"/>
                    <a:pt x="95" y="163"/>
                  </a:cubicBezTo>
                  <a:cubicBezTo>
                    <a:pt x="87" y="194"/>
                    <a:pt x="69" y="215"/>
                    <a:pt x="47" y="215"/>
                  </a:cubicBezTo>
                  <a:cubicBezTo>
                    <a:pt x="45" y="215"/>
                    <a:pt x="33" y="215"/>
                    <a:pt x="23" y="208"/>
                  </a:cubicBezTo>
                  <a:cubicBezTo>
                    <a:pt x="35" y="206"/>
                    <a:pt x="46" y="195"/>
                    <a:pt x="46" y="181"/>
                  </a:cubicBezTo>
                  <a:cubicBezTo>
                    <a:pt x="46" y="168"/>
                    <a:pt x="35" y="164"/>
                    <a:pt x="28" y="164"/>
                  </a:cubicBezTo>
                  <a:cubicBezTo>
                    <a:pt x="13" y="164"/>
                    <a:pt x="0" y="177"/>
                    <a:pt x="0" y="193"/>
                  </a:cubicBezTo>
                  <a:cubicBezTo>
                    <a:pt x="0" y="216"/>
                    <a:pt x="25" y="226"/>
                    <a:pt x="47" y="226"/>
                  </a:cubicBezTo>
                  <a:cubicBezTo>
                    <a:pt x="80" y="226"/>
                    <a:pt x="98" y="191"/>
                    <a:pt x="99" y="188"/>
                  </a:cubicBezTo>
                  <a:cubicBezTo>
                    <a:pt x="105" y="206"/>
                    <a:pt x="123" y="226"/>
                    <a:pt x="153" y="226"/>
                  </a:cubicBezTo>
                  <a:cubicBezTo>
                    <a:pt x="205" y="226"/>
                    <a:pt x="233" y="161"/>
                    <a:pt x="233" y="149"/>
                  </a:cubicBezTo>
                  <a:cubicBezTo>
                    <a:pt x="233" y="144"/>
                    <a:pt x="229" y="144"/>
                    <a:pt x="227" y="144"/>
                  </a:cubicBezTo>
                  <a:cubicBezTo>
                    <a:pt x="223" y="144"/>
                    <a:pt x="222" y="146"/>
                    <a:pt x="221" y="149"/>
                  </a:cubicBezTo>
                  <a:cubicBezTo>
                    <a:pt x="204" y="203"/>
                    <a:pt x="170" y="215"/>
                    <a:pt x="154" y="215"/>
                  </a:cubicBezTo>
                  <a:cubicBezTo>
                    <a:pt x="135" y="215"/>
                    <a:pt x="127" y="199"/>
                    <a:pt x="127" y="182"/>
                  </a:cubicBezTo>
                  <a:cubicBezTo>
                    <a:pt x="127" y="171"/>
                    <a:pt x="130" y="160"/>
                    <a:pt x="135" y="138"/>
                  </a:cubicBezTo>
                  <a:lnTo>
                    <a:pt x="152" y="7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6" name="Freeform 115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3695700" y="1862138"/>
              <a:ext cx="98425" cy="84138"/>
            </a:xfrm>
            <a:custGeom>
              <a:avLst/>
              <a:gdLst>
                <a:gd name="T0" fmla="*/ 26 w 213"/>
                <a:gd name="T1" fmla="*/ 132 h 157"/>
                <a:gd name="T2" fmla="*/ 23 w 213"/>
                <a:gd name="T3" fmla="*/ 146 h 157"/>
                <a:gd name="T4" fmla="*/ 35 w 213"/>
                <a:gd name="T5" fmla="*/ 157 h 157"/>
                <a:gd name="T6" fmla="*/ 48 w 213"/>
                <a:gd name="T7" fmla="*/ 150 h 157"/>
                <a:gd name="T8" fmla="*/ 54 w 213"/>
                <a:gd name="T9" fmla="*/ 128 h 157"/>
                <a:gd name="T10" fmla="*/ 62 w 213"/>
                <a:gd name="T11" fmla="*/ 97 h 157"/>
                <a:gd name="T12" fmla="*/ 68 w 213"/>
                <a:gd name="T13" fmla="*/ 73 h 157"/>
                <a:gd name="T14" fmla="*/ 83 w 213"/>
                <a:gd name="T15" fmla="*/ 42 h 157"/>
                <a:gd name="T16" fmla="*/ 135 w 213"/>
                <a:gd name="T17" fmla="*/ 10 h 157"/>
                <a:gd name="T18" fmla="*/ 156 w 213"/>
                <a:gd name="T19" fmla="*/ 34 h 157"/>
                <a:gd name="T20" fmla="*/ 135 w 213"/>
                <a:gd name="T21" fmla="*/ 109 h 157"/>
                <a:gd name="T22" fmla="*/ 130 w 213"/>
                <a:gd name="T23" fmla="*/ 127 h 157"/>
                <a:gd name="T24" fmla="*/ 163 w 213"/>
                <a:gd name="T25" fmla="*/ 157 h 157"/>
                <a:gd name="T26" fmla="*/ 213 w 213"/>
                <a:gd name="T27" fmla="*/ 104 h 157"/>
                <a:gd name="T28" fmla="*/ 207 w 213"/>
                <a:gd name="T29" fmla="*/ 100 h 157"/>
                <a:gd name="T30" fmla="*/ 201 w 213"/>
                <a:gd name="T31" fmla="*/ 105 h 157"/>
                <a:gd name="T32" fmla="*/ 164 w 213"/>
                <a:gd name="T33" fmla="*/ 148 h 157"/>
                <a:gd name="T34" fmla="*/ 155 w 213"/>
                <a:gd name="T35" fmla="*/ 135 h 157"/>
                <a:gd name="T36" fmla="*/ 163 w 213"/>
                <a:gd name="T37" fmla="*/ 107 h 157"/>
                <a:gd name="T38" fmla="*/ 182 w 213"/>
                <a:gd name="T39" fmla="*/ 40 h 157"/>
                <a:gd name="T40" fmla="*/ 136 w 213"/>
                <a:gd name="T41" fmla="*/ 0 h 157"/>
                <a:gd name="T42" fmla="*/ 77 w 213"/>
                <a:gd name="T43" fmla="*/ 32 h 157"/>
                <a:gd name="T44" fmla="*/ 40 w 213"/>
                <a:gd name="T45" fmla="*/ 0 h 157"/>
                <a:gd name="T46" fmla="*/ 13 w 213"/>
                <a:gd name="T47" fmla="*/ 19 h 157"/>
                <a:gd name="T48" fmla="*/ 0 w 213"/>
                <a:gd name="T49" fmla="*/ 53 h 157"/>
                <a:gd name="T50" fmla="*/ 6 w 213"/>
                <a:gd name="T51" fmla="*/ 58 h 157"/>
                <a:gd name="T52" fmla="*/ 14 w 213"/>
                <a:gd name="T53" fmla="*/ 48 h 157"/>
                <a:gd name="T54" fmla="*/ 39 w 213"/>
                <a:gd name="T55" fmla="*/ 10 h 157"/>
                <a:gd name="T56" fmla="*/ 51 w 213"/>
                <a:gd name="T57" fmla="*/ 27 h 157"/>
                <a:gd name="T58" fmla="*/ 45 w 213"/>
                <a:gd name="T59" fmla="*/ 56 h 157"/>
                <a:gd name="T60" fmla="*/ 37 w 213"/>
                <a:gd name="T61" fmla="*/ 87 h 157"/>
                <a:gd name="T62" fmla="*/ 26 w 213"/>
                <a:gd name="T63" fmla="*/ 13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" h="157">
                  <a:moveTo>
                    <a:pt x="26" y="132"/>
                  </a:moveTo>
                  <a:cubicBezTo>
                    <a:pt x="25" y="136"/>
                    <a:pt x="23" y="145"/>
                    <a:pt x="23" y="146"/>
                  </a:cubicBezTo>
                  <a:cubicBezTo>
                    <a:pt x="23" y="154"/>
                    <a:pt x="29" y="157"/>
                    <a:pt x="35" y="157"/>
                  </a:cubicBezTo>
                  <a:cubicBezTo>
                    <a:pt x="41" y="157"/>
                    <a:pt x="46" y="153"/>
                    <a:pt x="48" y="150"/>
                  </a:cubicBezTo>
                  <a:cubicBezTo>
                    <a:pt x="50" y="147"/>
                    <a:pt x="53" y="135"/>
                    <a:pt x="54" y="128"/>
                  </a:cubicBezTo>
                  <a:cubicBezTo>
                    <a:pt x="56" y="121"/>
                    <a:pt x="60" y="105"/>
                    <a:pt x="62" y="97"/>
                  </a:cubicBezTo>
                  <a:cubicBezTo>
                    <a:pt x="64" y="89"/>
                    <a:pt x="66" y="81"/>
                    <a:pt x="68" y="73"/>
                  </a:cubicBezTo>
                  <a:cubicBezTo>
                    <a:pt x="72" y="59"/>
                    <a:pt x="73" y="56"/>
                    <a:pt x="83" y="42"/>
                  </a:cubicBezTo>
                  <a:cubicBezTo>
                    <a:pt x="92" y="28"/>
                    <a:pt x="109" y="10"/>
                    <a:pt x="135" y="10"/>
                  </a:cubicBezTo>
                  <a:cubicBezTo>
                    <a:pt x="155" y="10"/>
                    <a:pt x="156" y="28"/>
                    <a:pt x="156" y="34"/>
                  </a:cubicBezTo>
                  <a:cubicBezTo>
                    <a:pt x="156" y="55"/>
                    <a:pt x="140" y="94"/>
                    <a:pt x="135" y="109"/>
                  </a:cubicBezTo>
                  <a:cubicBezTo>
                    <a:pt x="131" y="118"/>
                    <a:pt x="130" y="121"/>
                    <a:pt x="130" y="127"/>
                  </a:cubicBezTo>
                  <a:cubicBezTo>
                    <a:pt x="130" y="146"/>
                    <a:pt x="145" y="157"/>
                    <a:pt x="163" y="157"/>
                  </a:cubicBezTo>
                  <a:cubicBezTo>
                    <a:pt x="198" y="157"/>
                    <a:pt x="213" y="109"/>
                    <a:pt x="213" y="104"/>
                  </a:cubicBezTo>
                  <a:cubicBezTo>
                    <a:pt x="213" y="100"/>
                    <a:pt x="208" y="100"/>
                    <a:pt x="207" y="100"/>
                  </a:cubicBezTo>
                  <a:cubicBezTo>
                    <a:pt x="203" y="100"/>
                    <a:pt x="202" y="102"/>
                    <a:pt x="201" y="105"/>
                  </a:cubicBezTo>
                  <a:cubicBezTo>
                    <a:pt x="193" y="133"/>
                    <a:pt x="178" y="148"/>
                    <a:pt x="164" y="148"/>
                  </a:cubicBezTo>
                  <a:cubicBezTo>
                    <a:pt x="157" y="148"/>
                    <a:pt x="155" y="143"/>
                    <a:pt x="155" y="135"/>
                  </a:cubicBezTo>
                  <a:cubicBezTo>
                    <a:pt x="155" y="127"/>
                    <a:pt x="157" y="123"/>
                    <a:pt x="163" y="107"/>
                  </a:cubicBezTo>
                  <a:cubicBezTo>
                    <a:pt x="167" y="96"/>
                    <a:pt x="182" y="59"/>
                    <a:pt x="182" y="40"/>
                  </a:cubicBezTo>
                  <a:cubicBezTo>
                    <a:pt x="182" y="6"/>
                    <a:pt x="155" y="0"/>
                    <a:pt x="136" y="0"/>
                  </a:cubicBezTo>
                  <a:cubicBezTo>
                    <a:pt x="107" y="0"/>
                    <a:pt x="88" y="18"/>
                    <a:pt x="77" y="32"/>
                  </a:cubicBezTo>
                  <a:cubicBezTo>
                    <a:pt x="75" y="8"/>
                    <a:pt x="54" y="0"/>
                    <a:pt x="40" y="0"/>
                  </a:cubicBezTo>
                  <a:cubicBezTo>
                    <a:pt x="25" y="0"/>
                    <a:pt x="17" y="11"/>
                    <a:pt x="13" y="19"/>
                  </a:cubicBezTo>
                  <a:cubicBezTo>
                    <a:pt x="5" y="32"/>
                    <a:pt x="0" y="52"/>
                    <a:pt x="0" y="53"/>
                  </a:cubicBezTo>
                  <a:cubicBezTo>
                    <a:pt x="0" y="58"/>
                    <a:pt x="5" y="58"/>
                    <a:pt x="6" y="58"/>
                  </a:cubicBezTo>
                  <a:cubicBezTo>
                    <a:pt x="11" y="58"/>
                    <a:pt x="11" y="57"/>
                    <a:pt x="14" y="48"/>
                  </a:cubicBezTo>
                  <a:cubicBezTo>
                    <a:pt x="19" y="27"/>
                    <a:pt x="25" y="10"/>
                    <a:pt x="39" y="10"/>
                  </a:cubicBezTo>
                  <a:cubicBezTo>
                    <a:pt x="48" y="10"/>
                    <a:pt x="51" y="18"/>
                    <a:pt x="51" y="27"/>
                  </a:cubicBezTo>
                  <a:cubicBezTo>
                    <a:pt x="51" y="34"/>
                    <a:pt x="47" y="47"/>
                    <a:pt x="45" y="56"/>
                  </a:cubicBezTo>
                  <a:cubicBezTo>
                    <a:pt x="43" y="65"/>
                    <a:pt x="39" y="80"/>
                    <a:pt x="37" y="87"/>
                  </a:cubicBezTo>
                  <a:lnTo>
                    <a:pt x="26" y="132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7" name="Freeform 116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3833813" y="1876426"/>
              <a:ext cx="26988" cy="80963"/>
            </a:xfrm>
            <a:custGeom>
              <a:avLst/>
              <a:gdLst>
                <a:gd name="T0" fmla="*/ 58 w 58"/>
                <a:gd name="T1" fmla="*/ 53 h 150"/>
                <a:gd name="T2" fmla="*/ 26 w 58"/>
                <a:gd name="T3" fmla="*/ 0 h 150"/>
                <a:gd name="T4" fmla="*/ 0 w 58"/>
                <a:gd name="T5" fmla="*/ 27 h 150"/>
                <a:gd name="T6" fmla="*/ 26 w 58"/>
                <a:gd name="T7" fmla="*/ 53 h 150"/>
                <a:gd name="T8" fmla="*/ 43 w 58"/>
                <a:gd name="T9" fmla="*/ 47 h 150"/>
                <a:gd name="T10" fmla="*/ 46 w 58"/>
                <a:gd name="T11" fmla="*/ 45 h 150"/>
                <a:gd name="T12" fmla="*/ 47 w 58"/>
                <a:gd name="T13" fmla="*/ 53 h 150"/>
                <a:gd name="T14" fmla="*/ 13 w 58"/>
                <a:gd name="T15" fmla="*/ 136 h 150"/>
                <a:gd name="T16" fmla="*/ 8 w 58"/>
                <a:gd name="T17" fmla="*/ 144 h 150"/>
                <a:gd name="T18" fmla="*/ 13 w 58"/>
                <a:gd name="T19" fmla="*/ 150 h 150"/>
                <a:gd name="T20" fmla="*/ 58 w 58"/>
                <a:gd name="T21" fmla="*/ 5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150">
                  <a:moveTo>
                    <a:pt x="58" y="53"/>
                  </a:moveTo>
                  <a:cubicBezTo>
                    <a:pt x="58" y="20"/>
                    <a:pt x="45" y="0"/>
                    <a:pt x="26" y="0"/>
                  </a:cubicBezTo>
                  <a:cubicBezTo>
                    <a:pt x="10" y="0"/>
                    <a:pt x="0" y="13"/>
                    <a:pt x="0" y="27"/>
                  </a:cubicBezTo>
                  <a:cubicBezTo>
                    <a:pt x="0" y="40"/>
                    <a:pt x="10" y="53"/>
                    <a:pt x="26" y="53"/>
                  </a:cubicBezTo>
                  <a:cubicBezTo>
                    <a:pt x="32" y="53"/>
                    <a:pt x="38" y="51"/>
                    <a:pt x="43" y="47"/>
                  </a:cubicBezTo>
                  <a:cubicBezTo>
                    <a:pt x="45" y="46"/>
                    <a:pt x="45" y="45"/>
                    <a:pt x="46" y="45"/>
                  </a:cubicBezTo>
                  <a:cubicBezTo>
                    <a:pt x="46" y="45"/>
                    <a:pt x="47" y="46"/>
                    <a:pt x="47" y="53"/>
                  </a:cubicBezTo>
                  <a:cubicBezTo>
                    <a:pt x="47" y="90"/>
                    <a:pt x="29" y="120"/>
                    <a:pt x="13" y="136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8" y="147"/>
                    <a:pt x="10" y="150"/>
                    <a:pt x="13" y="150"/>
                  </a:cubicBezTo>
                  <a:cubicBezTo>
                    <a:pt x="18" y="150"/>
                    <a:pt x="58" y="111"/>
                    <a:pt x="58" y="53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8" name="Freeform 117"/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3925888" y="1717676"/>
              <a:ext cx="109538" cy="190500"/>
            </a:xfrm>
            <a:custGeom>
              <a:avLst/>
              <a:gdLst>
                <a:gd name="T0" fmla="*/ 238 w 238"/>
                <a:gd name="T1" fmla="*/ 6 h 352"/>
                <a:gd name="T2" fmla="*/ 231 w 238"/>
                <a:gd name="T3" fmla="*/ 0 h 352"/>
                <a:gd name="T4" fmla="*/ 168 w 238"/>
                <a:gd name="T5" fmla="*/ 6 h 352"/>
                <a:gd name="T6" fmla="*/ 161 w 238"/>
                <a:gd name="T7" fmla="*/ 15 h 352"/>
                <a:gd name="T8" fmla="*/ 173 w 238"/>
                <a:gd name="T9" fmla="*/ 21 h 352"/>
                <a:gd name="T10" fmla="*/ 198 w 238"/>
                <a:gd name="T11" fmla="*/ 30 h 352"/>
                <a:gd name="T12" fmla="*/ 196 w 238"/>
                <a:gd name="T13" fmla="*/ 40 h 352"/>
                <a:gd name="T14" fmla="*/ 166 w 238"/>
                <a:gd name="T15" fmla="*/ 158 h 352"/>
                <a:gd name="T16" fmla="*/ 120 w 238"/>
                <a:gd name="T17" fmla="*/ 126 h 352"/>
                <a:gd name="T18" fmla="*/ 0 w 238"/>
                <a:gd name="T19" fmla="*/ 272 h 352"/>
                <a:gd name="T20" fmla="*/ 67 w 238"/>
                <a:gd name="T21" fmla="*/ 352 h 352"/>
                <a:gd name="T22" fmla="*/ 131 w 238"/>
                <a:gd name="T23" fmla="*/ 314 h 352"/>
                <a:gd name="T24" fmla="*/ 177 w 238"/>
                <a:gd name="T25" fmla="*/ 352 h 352"/>
                <a:gd name="T26" fmla="*/ 214 w 238"/>
                <a:gd name="T27" fmla="*/ 324 h 352"/>
                <a:gd name="T28" fmla="*/ 229 w 238"/>
                <a:gd name="T29" fmla="*/ 275 h 352"/>
                <a:gd name="T30" fmla="*/ 223 w 238"/>
                <a:gd name="T31" fmla="*/ 270 h 352"/>
                <a:gd name="T32" fmla="*/ 216 w 238"/>
                <a:gd name="T33" fmla="*/ 279 h 352"/>
                <a:gd name="T34" fmla="*/ 178 w 238"/>
                <a:gd name="T35" fmla="*/ 341 h 352"/>
                <a:gd name="T36" fmla="*/ 163 w 238"/>
                <a:gd name="T37" fmla="*/ 318 h 352"/>
                <a:gd name="T38" fmla="*/ 166 w 238"/>
                <a:gd name="T39" fmla="*/ 294 h 352"/>
                <a:gd name="T40" fmla="*/ 238 w 238"/>
                <a:gd name="T41" fmla="*/ 6 h 352"/>
                <a:gd name="T42" fmla="*/ 134 w 238"/>
                <a:gd name="T43" fmla="*/ 287 h 352"/>
                <a:gd name="T44" fmla="*/ 124 w 238"/>
                <a:gd name="T45" fmla="*/ 305 h 352"/>
                <a:gd name="T46" fmla="*/ 68 w 238"/>
                <a:gd name="T47" fmla="*/ 341 h 352"/>
                <a:gd name="T48" fmla="*/ 36 w 238"/>
                <a:gd name="T49" fmla="*/ 294 h 352"/>
                <a:gd name="T50" fmla="*/ 63 w 238"/>
                <a:gd name="T51" fmla="*/ 185 h 352"/>
                <a:gd name="T52" fmla="*/ 121 w 238"/>
                <a:gd name="T53" fmla="*/ 137 h 352"/>
                <a:gd name="T54" fmla="*/ 160 w 238"/>
                <a:gd name="T55" fmla="*/ 181 h 352"/>
                <a:gd name="T56" fmla="*/ 159 w 238"/>
                <a:gd name="T57" fmla="*/ 189 h 352"/>
                <a:gd name="T58" fmla="*/ 134 w 238"/>
                <a:gd name="T59" fmla="*/ 28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38" h="352">
                  <a:moveTo>
                    <a:pt x="238" y="6"/>
                  </a:moveTo>
                  <a:cubicBezTo>
                    <a:pt x="238" y="5"/>
                    <a:pt x="238" y="0"/>
                    <a:pt x="231" y="0"/>
                  </a:cubicBezTo>
                  <a:cubicBezTo>
                    <a:pt x="224" y="0"/>
                    <a:pt x="176" y="5"/>
                    <a:pt x="168" y="6"/>
                  </a:cubicBezTo>
                  <a:cubicBezTo>
                    <a:pt x="164" y="6"/>
                    <a:pt x="161" y="9"/>
                    <a:pt x="161" y="15"/>
                  </a:cubicBezTo>
                  <a:cubicBezTo>
                    <a:pt x="161" y="21"/>
                    <a:pt x="165" y="21"/>
                    <a:pt x="173" y="21"/>
                  </a:cubicBezTo>
                  <a:cubicBezTo>
                    <a:pt x="197" y="21"/>
                    <a:pt x="198" y="25"/>
                    <a:pt x="198" y="30"/>
                  </a:cubicBezTo>
                  <a:lnTo>
                    <a:pt x="196" y="40"/>
                  </a:lnTo>
                  <a:lnTo>
                    <a:pt x="166" y="158"/>
                  </a:lnTo>
                  <a:cubicBezTo>
                    <a:pt x="157" y="139"/>
                    <a:pt x="143" y="126"/>
                    <a:pt x="120" y="126"/>
                  </a:cubicBezTo>
                  <a:cubicBezTo>
                    <a:pt x="62" y="126"/>
                    <a:pt x="0" y="199"/>
                    <a:pt x="0" y="272"/>
                  </a:cubicBezTo>
                  <a:cubicBezTo>
                    <a:pt x="0" y="319"/>
                    <a:pt x="28" y="352"/>
                    <a:pt x="67" y="352"/>
                  </a:cubicBezTo>
                  <a:cubicBezTo>
                    <a:pt x="77" y="352"/>
                    <a:pt x="101" y="350"/>
                    <a:pt x="131" y="314"/>
                  </a:cubicBezTo>
                  <a:cubicBezTo>
                    <a:pt x="135" y="335"/>
                    <a:pt x="153" y="352"/>
                    <a:pt x="177" y="352"/>
                  </a:cubicBezTo>
                  <a:cubicBezTo>
                    <a:pt x="194" y="352"/>
                    <a:pt x="206" y="340"/>
                    <a:pt x="214" y="324"/>
                  </a:cubicBezTo>
                  <a:cubicBezTo>
                    <a:pt x="222" y="306"/>
                    <a:pt x="229" y="276"/>
                    <a:pt x="229" y="275"/>
                  </a:cubicBezTo>
                  <a:cubicBezTo>
                    <a:pt x="229" y="270"/>
                    <a:pt x="224" y="270"/>
                    <a:pt x="223" y="270"/>
                  </a:cubicBezTo>
                  <a:cubicBezTo>
                    <a:pt x="218" y="270"/>
                    <a:pt x="217" y="272"/>
                    <a:pt x="216" y="279"/>
                  </a:cubicBezTo>
                  <a:cubicBezTo>
                    <a:pt x="207" y="311"/>
                    <a:pt x="198" y="341"/>
                    <a:pt x="178" y="341"/>
                  </a:cubicBezTo>
                  <a:cubicBezTo>
                    <a:pt x="164" y="341"/>
                    <a:pt x="163" y="328"/>
                    <a:pt x="163" y="318"/>
                  </a:cubicBezTo>
                  <a:cubicBezTo>
                    <a:pt x="163" y="306"/>
                    <a:pt x="164" y="302"/>
                    <a:pt x="166" y="294"/>
                  </a:cubicBezTo>
                  <a:lnTo>
                    <a:pt x="238" y="6"/>
                  </a:lnTo>
                  <a:close/>
                  <a:moveTo>
                    <a:pt x="134" y="287"/>
                  </a:moveTo>
                  <a:cubicBezTo>
                    <a:pt x="131" y="296"/>
                    <a:pt x="131" y="297"/>
                    <a:pt x="124" y="305"/>
                  </a:cubicBezTo>
                  <a:cubicBezTo>
                    <a:pt x="102" y="333"/>
                    <a:pt x="81" y="341"/>
                    <a:pt x="68" y="341"/>
                  </a:cubicBezTo>
                  <a:cubicBezTo>
                    <a:pt x="43" y="341"/>
                    <a:pt x="36" y="313"/>
                    <a:pt x="36" y="294"/>
                  </a:cubicBezTo>
                  <a:cubicBezTo>
                    <a:pt x="36" y="269"/>
                    <a:pt x="52" y="208"/>
                    <a:pt x="63" y="185"/>
                  </a:cubicBezTo>
                  <a:cubicBezTo>
                    <a:pt x="79" y="155"/>
                    <a:pt x="101" y="137"/>
                    <a:pt x="121" y="137"/>
                  </a:cubicBezTo>
                  <a:cubicBezTo>
                    <a:pt x="153" y="137"/>
                    <a:pt x="160" y="178"/>
                    <a:pt x="160" y="181"/>
                  </a:cubicBezTo>
                  <a:cubicBezTo>
                    <a:pt x="160" y="184"/>
                    <a:pt x="159" y="187"/>
                    <a:pt x="159" y="189"/>
                  </a:cubicBezTo>
                  <a:lnTo>
                    <a:pt x="134" y="287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99" name="Freeform 118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044950" y="1862138"/>
              <a:ext cx="98425" cy="84138"/>
            </a:xfrm>
            <a:custGeom>
              <a:avLst/>
              <a:gdLst>
                <a:gd name="T0" fmla="*/ 26 w 213"/>
                <a:gd name="T1" fmla="*/ 132 h 157"/>
                <a:gd name="T2" fmla="*/ 23 w 213"/>
                <a:gd name="T3" fmla="*/ 146 h 157"/>
                <a:gd name="T4" fmla="*/ 34 w 213"/>
                <a:gd name="T5" fmla="*/ 157 h 157"/>
                <a:gd name="T6" fmla="*/ 48 w 213"/>
                <a:gd name="T7" fmla="*/ 150 h 157"/>
                <a:gd name="T8" fmla="*/ 54 w 213"/>
                <a:gd name="T9" fmla="*/ 128 h 157"/>
                <a:gd name="T10" fmla="*/ 62 w 213"/>
                <a:gd name="T11" fmla="*/ 97 h 157"/>
                <a:gd name="T12" fmla="*/ 68 w 213"/>
                <a:gd name="T13" fmla="*/ 73 h 157"/>
                <a:gd name="T14" fmla="*/ 82 w 213"/>
                <a:gd name="T15" fmla="*/ 42 h 157"/>
                <a:gd name="T16" fmla="*/ 135 w 213"/>
                <a:gd name="T17" fmla="*/ 10 h 157"/>
                <a:gd name="T18" fmla="*/ 155 w 213"/>
                <a:gd name="T19" fmla="*/ 34 h 157"/>
                <a:gd name="T20" fmla="*/ 135 w 213"/>
                <a:gd name="T21" fmla="*/ 109 h 157"/>
                <a:gd name="T22" fmla="*/ 130 w 213"/>
                <a:gd name="T23" fmla="*/ 127 h 157"/>
                <a:gd name="T24" fmla="*/ 163 w 213"/>
                <a:gd name="T25" fmla="*/ 157 h 157"/>
                <a:gd name="T26" fmla="*/ 213 w 213"/>
                <a:gd name="T27" fmla="*/ 104 h 157"/>
                <a:gd name="T28" fmla="*/ 207 w 213"/>
                <a:gd name="T29" fmla="*/ 100 h 157"/>
                <a:gd name="T30" fmla="*/ 201 w 213"/>
                <a:gd name="T31" fmla="*/ 105 h 157"/>
                <a:gd name="T32" fmla="*/ 164 w 213"/>
                <a:gd name="T33" fmla="*/ 148 h 157"/>
                <a:gd name="T34" fmla="*/ 155 w 213"/>
                <a:gd name="T35" fmla="*/ 135 h 157"/>
                <a:gd name="T36" fmla="*/ 163 w 213"/>
                <a:gd name="T37" fmla="*/ 107 h 157"/>
                <a:gd name="T38" fmla="*/ 182 w 213"/>
                <a:gd name="T39" fmla="*/ 40 h 157"/>
                <a:gd name="T40" fmla="*/ 136 w 213"/>
                <a:gd name="T41" fmla="*/ 0 h 157"/>
                <a:gd name="T42" fmla="*/ 77 w 213"/>
                <a:gd name="T43" fmla="*/ 32 h 157"/>
                <a:gd name="T44" fmla="*/ 40 w 213"/>
                <a:gd name="T45" fmla="*/ 0 h 157"/>
                <a:gd name="T46" fmla="*/ 12 w 213"/>
                <a:gd name="T47" fmla="*/ 19 h 157"/>
                <a:gd name="T48" fmla="*/ 0 w 213"/>
                <a:gd name="T49" fmla="*/ 53 h 157"/>
                <a:gd name="T50" fmla="*/ 6 w 213"/>
                <a:gd name="T51" fmla="*/ 58 h 157"/>
                <a:gd name="T52" fmla="*/ 13 w 213"/>
                <a:gd name="T53" fmla="*/ 48 h 157"/>
                <a:gd name="T54" fmla="*/ 39 w 213"/>
                <a:gd name="T55" fmla="*/ 10 h 157"/>
                <a:gd name="T56" fmla="*/ 50 w 213"/>
                <a:gd name="T57" fmla="*/ 27 h 157"/>
                <a:gd name="T58" fmla="*/ 45 w 213"/>
                <a:gd name="T59" fmla="*/ 56 h 157"/>
                <a:gd name="T60" fmla="*/ 37 w 213"/>
                <a:gd name="T61" fmla="*/ 87 h 157"/>
                <a:gd name="T62" fmla="*/ 26 w 213"/>
                <a:gd name="T63" fmla="*/ 13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" h="157">
                  <a:moveTo>
                    <a:pt x="26" y="132"/>
                  </a:moveTo>
                  <a:cubicBezTo>
                    <a:pt x="25" y="136"/>
                    <a:pt x="23" y="145"/>
                    <a:pt x="23" y="146"/>
                  </a:cubicBezTo>
                  <a:cubicBezTo>
                    <a:pt x="23" y="154"/>
                    <a:pt x="29" y="157"/>
                    <a:pt x="34" y="157"/>
                  </a:cubicBezTo>
                  <a:cubicBezTo>
                    <a:pt x="41" y="157"/>
                    <a:pt x="46" y="153"/>
                    <a:pt x="48" y="150"/>
                  </a:cubicBezTo>
                  <a:cubicBezTo>
                    <a:pt x="50" y="147"/>
                    <a:pt x="53" y="135"/>
                    <a:pt x="54" y="128"/>
                  </a:cubicBezTo>
                  <a:cubicBezTo>
                    <a:pt x="56" y="121"/>
                    <a:pt x="60" y="105"/>
                    <a:pt x="62" y="97"/>
                  </a:cubicBezTo>
                  <a:cubicBezTo>
                    <a:pt x="64" y="89"/>
                    <a:pt x="66" y="81"/>
                    <a:pt x="68" y="73"/>
                  </a:cubicBezTo>
                  <a:cubicBezTo>
                    <a:pt x="72" y="59"/>
                    <a:pt x="72" y="56"/>
                    <a:pt x="82" y="42"/>
                  </a:cubicBezTo>
                  <a:cubicBezTo>
                    <a:pt x="92" y="28"/>
                    <a:pt x="109" y="10"/>
                    <a:pt x="135" y="10"/>
                  </a:cubicBezTo>
                  <a:cubicBezTo>
                    <a:pt x="155" y="10"/>
                    <a:pt x="155" y="28"/>
                    <a:pt x="155" y="34"/>
                  </a:cubicBezTo>
                  <a:cubicBezTo>
                    <a:pt x="155" y="55"/>
                    <a:pt x="140" y="94"/>
                    <a:pt x="135" y="109"/>
                  </a:cubicBezTo>
                  <a:cubicBezTo>
                    <a:pt x="131" y="118"/>
                    <a:pt x="130" y="121"/>
                    <a:pt x="130" y="127"/>
                  </a:cubicBezTo>
                  <a:cubicBezTo>
                    <a:pt x="130" y="146"/>
                    <a:pt x="145" y="157"/>
                    <a:pt x="163" y="157"/>
                  </a:cubicBezTo>
                  <a:cubicBezTo>
                    <a:pt x="198" y="157"/>
                    <a:pt x="213" y="109"/>
                    <a:pt x="213" y="104"/>
                  </a:cubicBezTo>
                  <a:cubicBezTo>
                    <a:pt x="213" y="100"/>
                    <a:pt x="208" y="100"/>
                    <a:pt x="207" y="100"/>
                  </a:cubicBezTo>
                  <a:cubicBezTo>
                    <a:pt x="202" y="100"/>
                    <a:pt x="202" y="102"/>
                    <a:pt x="201" y="105"/>
                  </a:cubicBezTo>
                  <a:cubicBezTo>
                    <a:pt x="193" y="133"/>
                    <a:pt x="178" y="148"/>
                    <a:pt x="164" y="148"/>
                  </a:cubicBezTo>
                  <a:cubicBezTo>
                    <a:pt x="156" y="148"/>
                    <a:pt x="155" y="143"/>
                    <a:pt x="155" y="135"/>
                  </a:cubicBezTo>
                  <a:cubicBezTo>
                    <a:pt x="155" y="127"/>
                    <a:pt x="157" y="123"/>
                    <a:pt x="163" y="107"/>
                  </a:cubicBezTo>
                  <a:cubicBezTo>
                    <a:pt x="167" y="96"/>
                    <a:pt x="182" y="59"/>
                    <a:pt x="182" y="40"/>
                  </a:cubicBezTo>
                  <a:cubicBezTo>
                    <a:pt x="182" y="6"/>
                    <a:pt x="155" y="0"/>
                    <a:pt x="136" y="0"/>
                  </a:cubicBezTo>
                  <a:cubicBezTo>
                    <a:pt x="107" y="0"/>
                    <a:pt x="88" y="18"/>
                    <a:pt x="77" y="32"/>
                  </a:cubicBezTo>
                  <a:cubicBezTo>
                    <a:pt x="75" y="8"/>
                    <a:pt x="54" y="0"/>
                    <a:pt x="40" y="0"/>
                  </a:cubicBezTo>
                  <a:cubicBezTo>
                    <a:pt x="25" y="0"/>
                    <a:pt x="17" y="11"/>
                    <a:pt x="12" y="19"/>
                  </a:cubicBezTo>
                  <a:cubicBezTo>
                    <a:pt x="5" y="32"/>
                    <a:pt x="0" y="52"/>
                    <a:pt x="0" y="53"/>
                  </a:cubicBezTo>
                  <a:cubicBezTo>
                    <a:pt x="0" y="58"/>
                    <a:pt x="5" y="58"/>
                    <a:pt x="6" y="58"/>
                  </a:cubicBezTo>
                  <a:cubicBezTo>
                    <a:pt x="11" y="58"/>
                    <a:pt x="11" y="57"/>
                    <a:pt x="13" y="48"/>
                  </a:cubicBezTo>
                  <a:cubicBezTo>
                    <a:pt x="19" y="27"/>
                    <a:pt x="25" y="10"/>
                    <a:pt x="39" y="10"/>
                  </a:cubicBezTo>
                  <a:cubicBezTo>
                    <a:pt x="48" y="10"/>
                    <a:pt x="50" y="18"/>
                    <a:pt x="50" y="27"/>
                  </a:cubicBezTo>
                  <a:cubicBezTo>
                    <a:pt x="50" y="34"/>
                    <a:pt x="47" y="47"/>
                    <a:pt x="45" y="56"/>
                  </a:cubicBezTo>
                  <a:cubicBezTo>
                    <a:pt x="42" y="65"/>
                    <a:pt x="39" y="80"/>
                    <a:pt x="37" y="87"/>
                  </a:cubicBezTo>
                  <a:lnTo>
                    <a:pt x="26" y="132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0" name="Freeform 119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175125" y="1703388"/>
              <a:ext cx="53975" cy="268288"/>
            </a:xfrm>
            <a:custGeom>
              <a:avLst/>
              <a:gdLst>
                <a:gd name="T0" fmla="*/ 116 w 116"/>
                <a:gd name="T1" fmla="*/ 250 h 499"/>
                <a:gd name="T2" fmla="*/ 83 w 116"/>
                <a:gd name="T3" fmla="*/ 94 h 499"/>
                <a:gd name="T4" fmla="*/ 5 w 116"/>
                <a:gd name="T5" fmla="*/ 0 h 499"/>
                <a:gd name="T6" fmla="*/ 0 w 116"/>
                <a:gd name="T7" fmla="*/ 5 h 499"/>
                <a:gd name="T8" fmla="*/ 9 w 116"/>
                <a:gd name="T9" fmla="*/ 17 h 499"/>
                <a:gd name="T10" fmla="*/ 87 w 116"/>
                <a:gd name="T11" fmla="*/ 250 h 499"/>
                <a:gd name="T12" fmla="*/ 6 w 116"/>
                <a:gd name="T13" fmla="*/ 485 h 499"/>
                <a:gd name="T14" fmla="*/ 0 w 116"/>
                <a:gd name="T15" fmla="*/ 494 h 499"/>
                <a:gd name="T16" fmla="*/ 5 w 116"/>
                <a:gd name="T17" fmla="*/ 499 h 499"/>
                <a:gd name="T18" fmla="*/ 84 w 116"/>
                <a:gd name="T19" fmla="*/ 402 h 499"/>
                <a:gd name="T20" fmla="*/ 116 w 116"/>
                <a:gd name="T21" fmla="*/ 2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499">
                  <a:moveTo>
                    <a:pt x="116" y="250"/>
                  </a:moveTo>
                  <a:cubicBezTo>
                    <a:pt x="116" y="211"/>
                    <a:pt x="110" y="150"/>
                    <a:pt x="83" y="94"/>
                  </a:cubicBezTo>
                  <a:cubicBezTo>
                    <a:pt x="53" y="33"/>
                    <a:pt x="10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8"/>
                    <a:pt x="9" y="17"/>
                  </a:cubicBezTo>
                  <a:cubicBezTo>
                    <a:pt x="58" y="66"/>
                    <a:pt x="87" y="145"/>
                    <a:pt x="87" y="250"/>
                  </a:cubicBezTo>
                  <a:cubicBezTo>
                    <a:pt x="87" y="335"/>
                    <a:pt x="68" y="423"/>
                    <a:pt x="6" y="485"/>
                  </a:cubicBezTo>
                  <a:cubicBezTo>
                    <a:pt x="0" y="491"/>
                    <a:pt x="0" y="492"/>
                    <a:pt x="0" y="494"/>
                  </a:cubicBezTo>
                  <a:cubicBezTo>
                    <a:pt x="0" y="497"/>
                    <a:pt x="2" y="499"/>
                    <a:pt x="5" y="499"/>
                  </a:cubicBezTo>
                  <a:cubicBezTo>
                    <a:pt x="10" y="499"/>
                    <a:pt x="55" y="465"/>
                    <a:pt x="84" y="402"/>
                  </a:cubicBezTo>
                  <a:cubicBezTo>
                    <a:pt x="110" y="347"/>
                    <a:pt x="116" y="291"/>
                    <a:pt x="116" y="250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1" name="Freeform 120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4279900" y="1703388"/>
              <a:ext cx="9525" cy="268288"/>
            </a:xfrm>
            <a:custGeom>
              <a:avLst/>
              <a:gdLst>
                <a:gd name="T0" fmla="*/ 20 w 20"/>
                <a:gd name="T1" fmla="*/ 18 h 499"/>
                <a:gd name="T2" fmla="*/ 10 w 20"/>
                <a:gd name="T3" fmla="*/ 0 h 499"/>
                <a:gd name="T4" fmla="*/ 0 w 20"/>
                <a:gd name="T5" fmla="*/ 18 h 499"/>
                <a:gd name="T6" fmla="*/ 0 w 20"/>
                <a:gd name="T7" fmla="*/ 481 h 499"/>
                <a:gd name="T8" fmla="*/ 10 w 20"/>
                <a:gd name="T9" fmla="*/ 499 h 499"/>
                <a:gd name="T10" fmla="*/ 20 w 20"/>
                <a:gd name="T11" fmla="*/ 481 h 499"/>
                <a:gd name="T12" fmla="*/ 20 w 20"/>
                <a:gd name="T1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99">
                  <a:moveTo>
                    <a:pt x="20" y="18"/>
                  </a:moveTo>
                  <a:cubicBezTo>
                    <a:pt x="20" y="9"/>
                    <a:pt x="20" y="0"/>
                    <a:pt x="10" y="0"/>
                  </a:cubicBezTo>
                  <a:cubicBezTo>
                    <a:pt x="0" y="0"/>
                    <a:pt x="0" y="9"/>
                    <a:pt x="0" y="18"/>
                  </a:cubicBezTo>
                  <a:lnTo>
                    <a:pt x="0" y="481"/>
                  </a:lnTo>
                  <a:cubicBezTo>
                    <a:pt x="0" y="490"/>
                    <a:pt x="0" y="499"/>
                    <a:pt x="10" y="499"/>
                  </a:cubicBezTo>
                  <a:cubicBezTo>
                    <a:pt x="20" y="499"/>
                    <a:pt x="20" y="490"/>
                    <a:pt x="20" y="481"/>
                  </a:cubicBezTo>
                  <a:lnTo>
                    <a:pt x="20" y="1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2" name="Freeform 121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4322763" y="1785938"/>
              <a:ext cx="125413" cy="122238"/>
            </a:xfrm>
            <a:custGeom>
              <a:avLst/>
              <a:gdLst>
                <a:gd name="T0" fmla="*/ 30 w 271"/>
                <a:gd name="T1" fmla="*/ 191 h 226"/>
                <a:gd name="T2" fmla="*/ 25 w 271"/>
                <a:gd name="T3" fmla="*/ 212 h 226"/>
                <a:gd name="T4" fmla="*/ 40 w 271"/>
                <a:gd name="T5" fmla="*/ 226 h 226"/>
                <a:gd name="T6" fmla="*/ 58 w 271"/>
                <a:gd name="T7" fmla="*/ 212 h 226"/>
                <a:gd name="T8" fmla="*/ 68 w 271"/>
                <a:gd name="T9" fmla="*/ 175 h 226"/>
                <a:gd name="T10" fmla="*/ 79 w 271"/>
                <a:gd name="T11" fmla="*/ 130 h 226"/>
                <a:gd name="T12" fmla="*/ 87 w 271"/>
                <a:gd name="T13" fmla="*/ 97 h 226"/>
                <a:gd name="T14" fmla="*/ 93 w 271"/>
                <a:gd name="T15" fmla="*/ 72 h 226"/>
                <a:gd name="T16" fmla="*/ 175 w 271"/>
                <a:gd name="T17" fmla="*/ 11 h 226"/>
                <a:gd name="T18" fmla="*/ 202 w 271"/>
                <a:gd name="T19" fmla="*/ 46 h 226"/>
                <a:gd name="T20" fmla="*/ 169 w 271"/>
                <a:gd name="T21" fmla="*/ 162 h 226"/>
                <a:gd name="T22" fmla="*/ 164 w 271"/>
                <a:gd name="T23" fmla="*/ 185 h 226"/>
                <a:gd name="T24" fmla="*/ 205 w 271"/>
                <a:gd name="T25" fmla="*/ 226 h 226"/>
                <a:gd name="T26" fmla="*/ 271 w 271"/>
                <a:gd name="T27" fmla="*/ 149 h 226"/>
                <a:gd name="T28" fmla="*/ 265 w 271"/>
                <a:gd name="T29" fmla="*/ 144 h 226"/>
                <a:gd name="T30" fmla="*/ 257 w 271"/>
                <a:gd name="T31" fmla="*/ 153 h 226"/>
                <a:gd name="T32" fmla="*/ 206 w 271"/>
                <a:gd name="T33" fmla="*/ 215 h 226"/>
                <a:gd name="T34" fmla="*/ 194 w 271"/>
                <a:gd name="T35" fmla="*/ 198 h 226"/>
                <a:gd name="T36" fmla="*/ 203 w 271"/>
                <a:gd name="T37" fmla="*/ 163 h 226"/>
                <a:gd name="T38" fmla="*/ 234 w 271"/>
                <a:gd name="T39" fmla="*/ 53 h 226"/>
                <a:gd name="T40" fmla="*/ 176 w 271"/>
                <a:gd name="T41" fmla="*/ 0 h 226"/>
                <a:gd name="T42" fmla="*/ 98 w 271"/>
                <a:gd name="T43" fmla="*/ 43 h 226"/>
                <a:gd name="T44" fmla="*/ 53 w 271"/>
                <a:gd name="T45" fmla="*/ 0 h 226"/>
                <a:gd name="T46" fmla="*/ 15 w 271"/>
                <a:gd name="T47" fmla="*/ 28 h 226"/>
                <a:gd name="T48" fmla="*/ 0 w 271"/>
                <a:gd name="T49" fmla="*/ 77 h 226"/>
                <a:gd name="T50" fmla="*/ 6 w 271"/>
                <a:gd name="T51" fmla="*/ 82 h 226"/>
                <a:gd name="T52" fmla="*/ 15 w 271"/>
                <a:gd name="T53" fmla="*/ 70 h 226"/>
                <a:gd name="T54" fmla="*/ 51 w 271"/>
                <a:gd name="T55" fmla="*/ 11 h 226"/>
                <a:gd name="T56" fmla="*/ 67 w 271"/>
                <a:gd name="T57" fmla="*/ 34 h 226"/>
                <a:gd name="T58" fmla="*/ 59 w 271"/>
                <a:gd name="T59" fmla="*/ 76 h 226"/>
                <a:gd name="T60" fmla="*/ 30 w 271"/>
                <a:gd name="T61" fmla="*/ 191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71" h="226">
                  <a:moveTo>
                    <a:pt x="30" y="191"/>
                  </a:moveTo>
                  <a:cubicBezTo>
                    <a:pt x="28" y="198"/>
                    <a:pt x="25" y="210"/>
                    <a:pt x="25" y="212"/>
                  </a:cubicBezTo>
                  <a:cubicBezTo>
                    <a:pt x="25" y="221"/>
                    <a:pt x="32" y="226"/>
                    <a:pt x="40" y="226"/>
                  </a:cubicBezTo>
                  <a:cubicBezTo>
                    <a:pt x="46" y="226"/>
                    <a:pt x="55" y="222"/>
                    <a:pt x="58" y="212"/>
                  </a:cubicBezTo>
                  <a:cubicBezTo>
                    <a:pt x="59" y="211"/>
                    <a:pt x="65" y="187"/>
                    <a:pt x="68" y="175"/>
                  </a:cubicBezTo>
                  <a:lnTo>
                    <a:pt x="79" y="130"/>
                  </a:lnTo>
                  <a:cubicBezTo>
                    <a:pt x="82" y="119"/>
                    <a:pt x="85" y="108"/>
                    <a:pt x="87" y="97"/>
                  </a:cubicBezTo>
                  <a:cubicBezTo>
                    <a:pt x="89" y="88"/>
                    <a:pt x="93" y="74"/>
                    <a:pt x="93" y="72"/>
                  </a:cubicBezTo>
                  <a:cubicBezTo>
                    <a:pt x="101" y="56"/>
                    <a:pt x="127" y="11"/>
                    <a:pt x="175" y="11"/>
                  </a:cubicBezTo>
                  <a:cubicBezTo>
                    <a:pt x="197" y="11"/>
                    <a:pt x="202" y="29"/>
                    <a:pt x="202" y="46"/>
                  </a:cubicBezTo>
                  <a:cubicBezTo>
                    <a:pt x="202" y="77"/>
                    <a:pt x="177" y="140"/>
                    <a:pt x="169" y="162"/>
                  </a:cubicBezTo>
                  <a:cubicBezTo>
                    <a:pt x="165" y="173"/>
                    <a:pt x="164" y="179"/>
                    <a:pt x="164" y="185"/>
                  </a:cubicBezTo>
                  <a:cubicBezTo>
                    <a:pt x="164" y="208"/>
                    <a:pt x="182" y="226"/>
                    <a:pt x="205" y="226"/>
                  </a:cubicBezTo>
                  <a:cubicBezTo>
                    <a:pt x="252" y="226"/>
                    <a:pt x="271" y="153"/>
                    <a:pt x="271" y="149"/>
                  </a:cubicBezTo>
                  <a:cubicBezTo>
                    <a:pt x="271" y="144"/>
                    <a:pt x="266" y="144"/>
                    <a:pt x="265" y="144"/>
                  </a:cubicBezTo>
                  <a:cubicBezTo>
                    <a:pt x="260" y="144"/>
                    <a:pt x="260" y="145"/>
                    <a:pt x="257" y="153"/>
                  </a:cubicBezTo>
                  <a:cubicBezTo>
                    <a:pt x="247" y="187"/>
                    <a:pt x="231" y="215"/>
                    <a:pt x="206" y="215"/>
                  </a:cubicBezTo>
                  <a:cubicBezTo>
                    <a:pt x="198" y="215"/>
                    <a:pt x="194" y="210"/>
                    <a:pt x="194" y="198"/>
                  </a:cubicBezTo>
                  <a:cubicBezTo>
                    <a:pt x="194" y="186"/>
                    <a:pt x="199" y="174"/>
                    <a:pt x="203" y="163"/>
                  </a:cubicBezTo>
                  <a:cubicBezTo>
                    <a:pt x="213" y="137"/>
                    <a:pt x="234" y="82"/>
                    <a:pt x="234" y="53"/>
                  </a:cubicBezTo>
                  <a:cubicBezTo>
                    <a:pt x="234" y="20"/>
                    <a:pt x="212" y="0"/>
                    <a:pt x="176" y="0"/>
                  </a:cubicBezTo>
                  <a:cubicBezTo>
                    <a:pt x="131" y="0"/>
                    <a:pt x="107" y="32"/>
                    <a:pt x="98" y="43"/>
                  </a:cubicBezTo>
                  <a:cubicBezTo>
                    <a:pt x="96" y="15"/>
                    <a:pt x="76" y="0"/>
                    <a:pt x="53" y="0"/>
                  </a:cubicBezTo>
                  <a:cubicBezTo>
                    <a:pt x="30" y="0"/>
                    <a:pt x="20" y="19"/>
                    <a:pt x="15" y="28"/>
                  </a:cubicBezTo>
                  <a:cubicBezTo>
                    <a:pt x="7" y="45"/>
                    <a:pt x="0" y="75"/>
                    <a:pt x="0" y="77"/>
                  </a:cubicBezTo>
                  <a:cubicBezTo>
                    <a:pt x="0" y="82"/>
                    <a:pt x="5" y="82"/>
                    <a:pt x="6" y="82"/>
                  </a:cubicBezTo>
                  <a:cubicBezTo>
                    <a:pt x="11" y="82"/>
                    <a:pt x="12" y="81"/>
                    <a:pt x="15" y="70"/>
                  </a:cubicBezTo>
                  <a:cubicBezTo>
                    <a:pt x="23" y="35"/>
                    <a:pt x="33" y="11"/>
                    <a:pt x="51" y="11"/>
                  </a:cubicBezTo>
                  <a:cubicBezTo>
                    <a:pt x="61" y="11"/>
                    <a:pt x="67" y="17"/>
                    <a:pt x="67" y="34"/>
                  </a:cubicBezTo>
                  <a:cubicBezTo>
                    <a:pt x="67" y="44"/>
                    <a:pt x="65" y="50"/>
                    <a:pt x="59" y="76"/>
                  </a:cubicBezTo>
                  <a:lnTo>
                    <a:pt x="30" y="191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3" name="Freeform 122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4532313" y="1806576"/>
              <a:ext cx="153988" cy="61913"/>
            </a:xfrm>
            <a:custGeom>
              <a:avLst/>
              <a:gdLst>
                <a:gd name="T0" fmla="*/ 315 w 332"/>
                <a:gd name="T1" fmla="*/ 20 h 117"/>
                <a:gd name="T2" fmla="*/ 332 w 332"/>
                <a:gd name="T3" fmla="*/ 10 h 117"/>
                <a:gd name="T4" fmla="*/ 315 w 332"/>
                <a:gd name="T5" fmla="*/ 0 h 117"/>
                <a:gd name="T6" fmla="*/ 16 w 332"/>
                <a:gd name="T7" fmla="*/ 0 h 117"/>
                <a:gd name="T8" fmla="*/ 0 w 332"/>
                <a:gd name="T9" fmla="*/ 10 h 117"/>
                <a:gd name="T10" fmla="*/ 17 w 332"/>
                <a:gd name="T11" fmla="*/ 20 h 117"/>
                <a:gd name="T12" fmla="*/ 315 w 332"/>
                <a:gd name="T13" fmla="*/ 20 h 117"/>
                <a:gd name="T14" fmla="*/ 315 w 332"/>
                <a:gd name="T15" fmla="*/ 117 h 117"/>
                <a:gd name="T16" fmla="*/ 332 w 332"/>
                <a:gd name="T17" fmla="*/ 107 h 117"/>
                <a:gd name="T18" fmla="*/ 315 w 332"/>
                <a:gd name="T19" fmla="*/ 97 h 117"/>
                <a:gd name="T20" fmla="*/ 17 w 332"/>
                <a:gd name="T21" fmla="*/ 97 h 117"/>
                <a:gd name="T22" fmla="*/ 0 w 332"/>
                <a:gd name="T23" fmla="*/ 107 h 117"/>
                <a:gd name="T24" fmla="*/ 16 w 332"/>
                <a:gd name="T25" fmla="*/ 117 h 117"/>
                <a:gd name="T26" fmla="*/ 315 w 332"/>
                <a:gd name="T2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2" h="117">
                  <a:moveTo>
                    <a:pt x="315" y="20"/>
                  </a:moveTo>
                  <a:cubicBezTo>
                    <a:pt x="322" y="20"/>
                    <a:pt x="332" y="20"/>
                    <a:pt x="332" y="10"/>
                  </a:cubicBezTo>
                  <a:cubicBezTo>
                    <a:pt x="332" y="0"/>
                    <a:pt x="322" y="0"/>
                    <a:pt x="315" y="0"/>
                  </a:cubicBezTo>
                  <a:lnTo>
                    <a:pt x="16" y="0"/>
                  </a:lnTo>
                  <a:cubicBezTo>
                    <a:pt x="9" y="0"/>
                    <a:pt x="0" y="0"/>
                    <a:pt x="0" y="10"/>
                  </a:cubicBezTo>
                  <a:cubicBezTo>
                    <a:pt x="0" y="20"/>
                    <a:pt x="9" y="20"/>
                    <a:pt x="17" y="20"/>
                  </a:cubicBezTo>
                  <a:lnTo>
                    <a:pt x="315" y="20"/>
                  </a:lnTo>
                  <a:close/>
                  <a:moveTo>
                    <a:pt x="315" y="117"/>
                  </a:moveTo>
                  <a:cubicBezTo>
                    <a:pt x="322" y="117"/>
                    <a:pt x="332" y="117"/>
                    <a:pt x="332" y="107"/>
                  </a:cubicBezTo>
                  <a:cubicBezTo>
                    <a:pt x="332" y="97"/>
                    <a:pt x="322" y="97"/>
                    <a:pt x="315" y="97"/>
                  </a:cubicBezTo>
                  <a:lnTo>
                    <a:pt x="17" y="97"/>
                  </a:lnTo>
                  <a:cubicBezTo>
                    <a:pt x="9" y="97"/>
                    <a:pt x="0" y="97"/>
                    <a:pt x="0" y="107"/>
                  </a:cubicBezTo>
                  <a:cubicBezTo>
                    <a:pt x="0" y="117"/>
                    <a:pt x="9" y="117"/>
                    <a:pt x="16" y="117"/>
                  </a:cubicBezTo>
                  <a:lnTo>
                    <a:pt x="315" y="117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4" name="Freeform 123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783138" y="1725613"/>
              <a:ext cx="76200" cy="179388"/>
            </a:xfrm>
            <a:custGeom>
              <a:avLst/>
              <a:gdLst>
                <a:gd name="T0" fmla="*/ 103 w 165"/>
                <a:gd name="T1" fmla="*/ 13 h 332"/>
                <a:gd name="T2" fmla="*/ 91 w 165"/>
                <a:gd name="T3" fmla="*/ 0 h 332"/>
                <a:gd name="T4" fmla="*/ 0 w 165"/>
                <a:gd name="T5" fmla="*/ 32 h 332"/>
                <a:gd name="T6" fmla="*/ 0 w 165"/>
                <a:gd name="T7" fmla="*/ 48 h 332"/>
                <a:gd name="T8" fmla="*/ 66 w 165"/>
                <a:gd name="T9" fmla="*/ 35 h 332"/>
                <a:gd name="T10" fmla="*/ 66 w 165"/>
                <a:gd name="T11" fmla="*/ 293 h 332"/>
                <a:gd name="T12" fmla="*/ 19 w 165"/>
                <a:gd name="T13" fmla="*/ 317 h 332"/>
                <a:gd name="T14" fmla="*/ 3 w 165"/>
                <a:gd name="T15" fmla="*/ 317 h 332"/>
                <a:gd name="T16" fmla="*/ 3 w 165"/>
                <a:gd name="T17" fmla="*/ 332 h 332"/>
                <a:gd name="T18" fmla="*/ 84 w 165"/>
                <a:gd name="T19" fmla="*/ 331 h 332"/>
                <a:gd name="T20" fmla="*/ 165 w 165"/>
                <a:gd name="T21" fmla="*/ 332 h 332"/>
                <a:gd name="T22" fmla="*/ 165 w 165"/>
                <a:gd name="T23" fmla="*/ 317 h 332"/>
                <a:gd name="T24" fmla="*/ 149 w 165"/>
                <a:gd name="T25" fmla="*/ 317 h 332"/>
                <a:gd name="T26" fmla="*/ 103 w 165"/>
                <a:gd name="T27" fmla="*/ 293 h 332"/>
                <a:gd name="T28" fmla="*/ 103 w 165"/>
                <a:gd name="T29" fmla="*/ 1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5" h="332">
                  <a:moveTo>
                    <a:pt x="103" y="13"/>
                  </a:moveTo>
                  <a:cubicBezTo>
                    <a:pt x="103" y="1"/>
                    <a:pt x="103" y="0"/>
                    <a:pt x="91" y="0"/>
                  </a:cubicBezTo>
                  <a:cubicBezTo>
                    <a:pt x="60" y="32"/>
                    <a:pt x="16" y="32"/>
                    <a:pt x="0" y="32"/>
                  </a:cubicBezTo>
                  <a:lnTo>
                    <a:pt x="0" y="48"/>
                  </a:lnTo>
                  <a:cubicBezTo>
                    <a:pt x="10" y="48"/>
                    <a:pt x="40" y="48"/>
                    <a:pt x="66" y="35"/>
                  </a:cubicBezTo>
                  <a:lnTo>
                    <a:pt x="66" y="293"/>
                  </a:lnTo>
                  <a:cubicBezTo>
                    <a:pt x="66" y="311"/>
                    <a:pt x="64" y="317"/>
                    <a:pt x="19" y="317"/>
                  </a:cubicBezTo>
                  <a:lnTo>
                    <a:pt x="3" y="317"/>
                  </a:lnTo>
                  <a:lnTo>
                    <a:pt x="3" y="332"/>
                  </a:lnTo>
                  <a:cubicBezTo>
                    <a:pt x="21" y="331"/>
                    <a:pt x="64" y="331"/>
                    <a:pt x="84" y="331"/>
                  </a:cubicBezTo>
                  <a:cubicBezTo>
                    <a:pt x="104" y="331"/>
                    <a:pt x="147" y="331"/>
                    <a:pt x="165" y="332"/>
                  </a:cubicBezTo>
                  <a:lnTo>
                    <a:pt x="165" y="317"/>
                  </a:lnTo>
                  <a:lnTo>
                    <a:pt x="149" y="317"/>
                  </a:lnTo>
                  <a:cubicBezTo>
                    <a:pt x="104" y="317"/>
                    <a:pt x="103" y="311"/>
                    <a:pt x="103" y="293"/>
                  </a:cubicBezTo>
                  <a:lnTo>
                    <a:pt x="103" y="13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5" name="Freeform 124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4897438" y="1876426"/>
              <a:ext cx="26988" cy="80963"/>
            </a:xfrm>
            <a:custGeom>
              <a:avLst/>
              <a:gdLst>
                <a:gd name="T0" fmla="*/ 58 w 58"/>
                <a:gd name="T1" fmla="*/ 53 h 150"/>
                <a:gd name="T2" fmla="*/ 26 w 58"/>
                <a:gd name="T3" fmla="*/ 0 h 150"/>
                <a:gd name="T4" fmla="*/ 0 w 58"/>
                <a:gd name="T5" fmla="*/ 27 h 150"/>
                <a:gd name="T6" fmla="*/ 26 w 58"/>
                <a:gd name="T7" fmla="*/ 53 h 150"/>
                <a:gd name="T8" fmla="*/ 44 w 58"/>
                <a:gd name="T9" fmla="*/ 47 h 150"/>
                <a:gd name="T10" fmla="*/ 46 w 58"/>
                <a:gd name="T11" fmla="*/ 45 h 150"/>
                <a:gd name="T12" fmla="*/ 47 w 58"/>
                <a:gd name="T13" fmla="*/ 53 h 150"/>
                <a:gd name="T14" fmla="*/ 13 w 58"/>
                <a:gd name="T15" fmla="*/ 136 h 150"/>
                <a:gd name="T16" fmla="*/ 8 w 58"/>
                <a:gd name="T17" fmla="*/ 144 h 150"/>
                <a:gd name="T18" fmla="*/ 13 w 58"/>
                <a:gd name="T19" fmla="*/ 150 h 150"/>
                <a:gd name="T20" fmla="*/ 58 w 58"/>
                <a:gd name="T21" fmla="*/ 5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150">
                  <a:moveTo>
                    <a:pt x="58" y="53"/>
                  </a:moveTo>
                  <a:cubicBezTo>
                    <a:pt x="58" y="20"/>
                    <a:pt x="46" y="0"/>
                    <a:pt x="26" y="0"/>
                  </a:cubicBezTo>
                  <a:cubicBezTo>
                    <a:pt x="10" y="0"/>
                    <a:pt x="0" y="13"/>
                    <a:pt x="0" y="27"/>
                  </a:cubicBezTo>
                  <a:cubicBezTo>
                    <a:pt x="0" y="40"/>
                    <a:pt x="10" y="53"/>
                    <a:pt x="26" y="53"/>
                  </a:cubicBezTo>
                  <a:cubicBezTo>
                    <a:pt x="32" y="53"/>
                    <a:pt x="39" y="51"/>
                    <a:pt x="44" y="47"/>
                  </a:cubicBezTo>
                  <a:cubicBezTo>
                    <a:pt x="45" y="46"/>
                    <a:pt x="46" y="45"/>
                    <a:pt x="46" y="45"/>
                  </a:cubicBezTo>
                  <a:cubicBezTo>
                    <a:pt x="47" y="45"/>
                    <a:pt x="47" y="46"/>
                    <a:pt x="47" y="53"/>
                  </a:cubicBezTo>
                  <a:cubicBezTo>
                    <a:pt x="47" y="90"/>
                    <a:pt x="30" y="120"/>
                    <a:pt x="13" y="136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8" y="147"/>
                    <a:pt x="10" y="150"/>
                    <a:pt x="13" y="150"/>
                  </a:cubicBezTo>
                  <a:cubicBezTo>
                    <a:pt x="18" y="150"/>
                    <a:pt x="58" y="111"/>
                    <a:pt x="58" y="53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6" name="Oval 125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5000625" y="1876426"/>
              <a:ext cx="23813" cy="28575"/>
            </a:xfrm>
            <a:prstGeom prst="ellipse">
              <a:avLst/>
            </a:pr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7" name="Oval 126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5064125" y="1876426"/>
              <a:ext cx="25400" cy="28575"/>
            </a:xfrm>
            <a:prstGeom prst="ellipse">
              <a:avLst/>
            </a:pr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8" name="Oval 127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5129213" y="1876426"/>
              <a:ext cx="23813" cy="28575"/>
            </a:xfrm>
            <a:prstGeom prst="ellipse">
              <a:avLst/>
            </a:pr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09" name="Freeform 128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5192713" y="1876426"/>
              <a:ext cx="26988" cy="80963"/>
            </a:xfrm>
            <a:custGeom>
              <a:avLst/>
              <a:gdLst>
                <a:gd name="T0" fmla="*/ 58 w 58"/>
                <a:gd name="T1" fmla="*/ 53 h 150"/>
                <a:gd name="T2" fmla="*/ 26 w 58"/>
                <a:gd name="T3" fmla="*/ 0 h 150"/>
                <a:gd name="T4" fmla="*/ 0 w 58"/>
                <a:gd name="T5" fmla="*/ 27 h 150"/>
                <a:gd name="T6" fmla="*/ 26 w 58"/>
                <a:gd name="T7" fmla="*/ 53 h 150"/>
                <a:gd name="T8" fmla="*/ 44 w 58"/>
                <a:gd name="T9" fmla="*/ 47 h 150"/>
                <a:gd name="T10" fmla="*/ 46 w 58"/>
                <a:gd name="T11" fmla="*/ 45 h 150"/>
                <a:gd name="T12" fmla="*/ 47 w 58"/>
                <a:gd name="T13" fmla="*/ 53 h 150"/>
                <a:gd name="T14" fmla="*/ 13 w 58"/>
                <a:gd name="T15" fmla="*/ 136 h 150"/>
                <a:gd name="T16" fmla="*/ 8 w 58"/>
                <a:gd name="T17" fmla="*/ 144 h 150"/>
                <a:gd name="T18" fmla="*/ 13 w 58"/>
                <a:gd name="T19" fmla="*/ 150 h 150"/>
                <a:gd name="T20" fmla="*/ 58 w 58"/>
                <a:gd name="T21" fmla="*/ 53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" h="150">
                  <a:moveTo>
                    <a:pt x="58" y="53"/>
                  </a:moveTo>
                  <a:cubicBezTo>
                    <a:pt x="58" y="20"/>
                    <a:pt x="46" y="0"/>
                    <a:pt x="26" y="0"/>
                  </a:cubicBezTo>
                  <a:cubicBezTo>
                    <a:pt x="10" y="0"/>
                    <a:pt x="0" y="13"/>
                    <a:pt x="0" y="27"/>
                  </a:cubicBezTo>
                  <a:cubicBezTo>
                    <a:pt x="0" y="40"/>
                    <a:pt x="10" y="53"/>
                    <a:pt x="26" y="53"/>
                  </a:cubicBezTo>
                  <a:cubicBezTo>
                    <a:pt x="32" y="53"/>
                    <a:pt x="39" y="51"/>
                    <a:pt x="44" y="47"/>
                  </a:cubicBezTo>
                  <a:cubicBezTo>
                    <a:pt x="45" y="46"/>
                    <a:pt x="46" y="45"/>
                    <a:pt x="46" y="45"/>
                  </a:cubicBezTo>
                  <a:cubicBezTo>
                    <a:pt x="47" y="45"/>
                    <a:pt x="47" y="46"/>
                    <a:pt x="47" y="53"/>
                  </a:cubicBezTo>
                  <a:cubicBezTo>
                    <a:pt x="47" y="90"/>
                    <a:pt x="30" y="120"/>
                    <a:pt x="13" y="136"/>
                  </a:cubicBezTo>
                  <a:cubicBezTo>
                    <a:pt x="8" y="142"/>
                    <a:pt x="8" y="143"/>
                    <a:pt x="8" y="144"/>
                  </a:cubicBezTo>
                  <a:cubicBezTo>
                    <a:pt x="8" y="147"/>
                    <a:pt x="10" y="150"/>
                    <a:pt x="13" y="150"/>
                  </a:cubicBezTo>
                  <a:cubicBezTo>
                    <a:pt x="18" y="150"/>
                    <a:pt x="58" y="111"/>
                    <a:pt x="58" y="53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0" name="Freeform 129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5284788" y="1720851"/>
              <a:ext cx="193675" cy="184150"/>
            </a:xfrm>
            <a:custGeom>
              <a:avLst/>
              <a:gdLst>
                <a:gd name="T0" fmla="*/ 358 w 420"/>
                <a:gd name="T1" fmla="*/ 52 h 340"/>
                <a:gd name="T2" fmla="*/ 412 w 420"/>
                <a:gd name="T3" fmla="*/ 15 h 340"/>
                <a:gd name="T4" fmla="*/ 420 w 420"/>
                <a:gd name="T5" fmla="*/ 5 h 340"/>
                <a:gd name="T6" fmla="*/ 414 w 420"/>
                <a:gd name="T7" fmla="*/ 0 h 340"/>
                <a:gd name="T8" fmla="*/ 363 w 420"/>
                <a:gd name="T9" fmla="*/ 1 h 340"/>
                <a:gd name="T10" fmla="*/ 313 w 420"/>
                <a:gd name="T11" fmla="*/ 0 h 340"/>
                <a:gd name="T12" fmla="*/ 304 w 420"/>
                <a:gd name="T13" fmla="*/ 10 h 340"/>
                <a:gd name="T14" fmla="*/ 313 w 420"/>
                <a:gd name="T15" fmla="*/ 15 h 340"/>
                <a:gd name="T16" fmla="*/ 346 w 420"/>
                <a:gd name="T17" fmla="*/ 37 h 340"/>
                <a:gd name="T18" fmla="*/ 345 w 420"/>
                <a:gd name="T19" fmla="*/ 48 h 340"/>
                <a:gd name="T20" fmla="*/ 289 w 420"/>
                <a:gd name="T21" fmla="*/ 269 h 340"/>
                <a:gd name="T22" fmla="*/ 179 w 420"/>
                <a:gd name="T23" fmla="*/ 9 h 340"/>
                <a:gd name="T24" fmla="*/ 163 w 420"/>
                <a:gd name="T25" fmla="*/ 0 h 340"/>
                <a:gd name="T26" fmla="*/ 96 w 420"/>
                <a:gd name="T27" fmla="*/ 0 h 340"/>
                <a:gd name="T28" fmla="*/ 82 w 420"/>
                <a:gd name="T29" fmla="*/ 10 h 340"/>
                <a:gd name="T30" fmla="*/ 96 w 420"/>
                <a:gd name="T31" fmla="*/ 15 h 340"/>
                <a:gd name="T32" fmla="*/ 130 w 420"/>
                <a:gd name="T33" fmla="*/ 20 h 340"/>
                <a:gd name="T34" fmla="*/ 63 w 420"/>
                <a:gd name="T35" fmla="*/ 287 h 340"/>
                <a:gd name="T36" fmla="*/ 9 w 420"/>
                <a:gd name="T37" fmla="*/ 325 h 340"/>
                <a:gd name="T38" fmla="*/ 0 w 420"/>
                <a:gd name="T39" fmla="*/ 335 h 340"/>
                <a:gd name="T40" fmla="*/ 7 w 420"/>
                <a:gd name="T41" fmla="*/ 340 h 340"/>
                <a:gd name="T42" fmla="*/ 57 w 420"/>
                <a:gd name="T43" fmla="*/ 339 h 340"/>
                <a:gd name="T44" fmla="*/ 108 w 420"/>
                <a:gd name="T45" fmla="*/ 340 h 340"/>
                <a:gd name="T46" fmla="*/ 117 w 420"/>
                <a:gd name="T47" fmla="*/ 330 h 340"/>
                <a:gd name="T48" fmla="*/ 107 w 420"/>
                <a:gd name="T49" fmla="*/ 325 h 340"/>
                <a:gd name="T50" fmla="*/ 74 w 420"/>
                <a:gd name="T51" fmla="*/ 303 h 340"/>
                <a:gd name="T52" fmla="*/ 76 w 420"/>
                <a:gd name="T53" fmla="*/ 291 h 340"/>
                <a:gd name="T54" fmla="*/ 142 w 420"/>
                <a:gd name="T55" fmla="*/ 28 h 340"/>
                <a:gd name="T56" fmla="*/ 147 w 420"/>
                <a:gd name="T57" fmla="*/ 37 h 340"/>
                <a:gd name="T58" fmla="*/ 271 w 420"/>
                <a:gd name="T59" fmla="*/ 331 h 340"/>
                <a:gd name="T60" fmla="*/ 280 w 420"/>
                <a:gd name="T61" fmla="*/ 340 h 340"/>
                <a:gd name="T62" fmla="*/ 288 w 420"/>
                <a:gd name="T63" fmla="*/ 330 h 340"/>
                <a:gd name="T64" fmla="*/ 358 w 420"/>
                <a:gd name="T65" fmla="*/ 5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20" h="340">
                  <a:moveTo>
                    <a:pt x="358" y="52"/>
                  </a:moveTo>
                  <a:cubicBezTo>
                    <a:pt x="363" y="32"/>
                    <a:pt x="372" y="17"/>
                    <a:pt x="412" y="15"/>
                  </a:cubicBezTo>
                  <a:cubicBezTo>
                    <a:pt x="414" y="15"/>
                    <a:pt x="420" y="15"/>
                    <a:pt x="420" y="5"/>
                  </a:cubicBezTo>
                  <a:cubicBezTo>
                    <a:pt x="420" y="5"/>
                    <a:pt x="420" y="0"/>
                    <a:pt x="414" y="0"/>
                  </a:cubicBezTo>
                  <a:cubicBezTo>
                    <a:pt x="397" y="0"/>
                    <a:pt x="380" y="1"/>
                    <a:pt x="363" y="1"/>
                  </a:cubicBezTo>
                  <a:cubicBezTo>
                    <a:pt x="346" y="1"/>
                    <a:pt x="329" y="0"/>
                    <a:pt x="313" y="0"/>
                  </a:cubicBezTo>
                  <a:cubicBezTo>
                    <a:pt x="310" y="0"/>
                    <a:pt x="304" y="0"/>
                    <a:pt x="304" y="10"/>
                  </a:cubicBezTo>
                  <a:cubicBezTo>
                    <a:pt x="304" y="15"/>
                    <a:pt x="309" y="15"/>
                    <a:pt x="313" y="15"/>
                  </a:cubicBezTo>
                  <a:cubicBezTo>
                    <a:pt x="341" y="16"/>
                    <a:pt x="346" y="26"/>
                    <a:pt x="346" y="37"/>
                  </a:cubicBezTo>
                  <a:cubicBezTo>
                    <a:pt x="346" y="39"/>
                    <a:pt x="345" y="46"/>
                    <a:pt x="345" y="48"/>
                  </a:cubicBezTo>
                  <a:lnTo>
                    <a:pt x="289" y="269"/>
                  </a:lnTo>
                  <a:lnTo>
                    <a:pt x="179" y="9"/>
                  </a:lnTo>
                  <a:cubicBezTo>
                    <a:pt x="175" y="0"/>
                    <a:pt x="174" y="0"/>
                    <a:pt x="163" y="0"/>
                  </a:cubicBezTo>
                  <a:lnTo>
                    <a:pt x="96" y="0"/>
                  </a:lnTo>
                  <a:cubicBezTo>
                    <a:pt x="86" y="0"/>
                    <a:pt x="82" y="0"/>
                    <a:pt x="82" y="10"/>
                  </a:cubicBezTo>
                  <a:cubicBezTo>
                    <a:pt x="82" y="15"/>
                    <a:pt x="86" y="15"/>
                    <a:pt x="96" y="15"/>
                  </a:cubicBezTo>
                  <a:cubicBezTo>
                    <a:pt x="98" y="15"/>
                    <a:pt x="130" y="15"/>
                    <a:pt x="130" y="20"/>
                  </a:cubicBezTo>
                  <a:lnTo>
                    <a:pt x="63" y="287"/>
                  </a:lnTo>
                  <a:cubicBezTo>
                    <a:pt x="58" y="307"/>
                    <a:pt x="49" y="323"/>
                    <a:pt x="9" y="325"/>
                  </a:cubicBezTo>
                  <a:cubicBezTo>
                    <a:pt x="6" y="325"/>
                    <a:pt x="0" y="325"/>
                    <a:pt x="0" y="335"/>
                  </a:cubicBezTo>
                  <a:cubicBezTo>
                    <a:pt x="0" y="338"/>
                    <a:pt x="3" y="340"/>
                    <a:pt x="7" y="340"/>
                  </a:cubicBezTo>
                  <a:cubicBezTo>
                    <a:pt x="23" y="340"/>
                    <a:pt x="40" y="339"/>
                    <a:pt x="57" y="339"/>
                  </a:cubicBezTo>
                  <a:cubicBezTo>
                    <a:pt x="74" y="339"/>
                    <a:pt x="92" y="340"/>
                    <a:pt x="108" y="340"/>
                  </a:cubicBezTo>
                  <a:cubicBezTo>
                    <a:pt x="111" y="340"/>
                    <a:pt x="117" y="340"/>
                    <a:pt x="117" y="330"/>
                  </a:cubicBezTo>
                  <a:cubicBezTo>
                    <a:pt x="117" y="325"/>
                    <a:pt x="113" y="325"/>
                    <a:pt x="107" y="325"/>
                  </a:cubicBezTo>
                  <a:cubicBezTo>
                    <a:pt x="78" y="324"/>
                    <a:pt x="74" y="313"/>
                    <a:pt x="74" y="303"/>
                  </a:cubicBezTo>
                  <a:cubicBezTo>
                    <a:pt x="74" y="299"/>
                    <a:pt x="75" y="297"/>
                    <a:pt x="76" y="291"/>
                  </a:cubicBezTo>
                  <a:lnTo>
                    <a:pt x="142" y="28"/>
                  </a:lnTo>
                  <a:cubicBezTo>
                    <a:pt x="144" y="31"/>
                    <a:pt x="144" y="32"/>
                    <a:pt x="147" y="37"/>
                  </a:cubicBezTo>
                  <a:lnTo>
                    <a:pt x="271" y="331"/>
                  </a:lnTo>
                  <a:cubicBezTo>
                    <a:pt x="274" y="339"/>
                    <a:pt x="276" y="340"/>
                    <a:pt x="280" y="340"/>
                  </a:cubicBezTo>
                  <a:cubicBezTo>
                    <a:pt x="286" y="340"/>
                    <a:pt x="286" y="339"/>
                    <a:pt x="288" y="330"/>
                  </a:cubicBezTo>
                  <a:lnTo>
                    <a:pt x="358" y="52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11" name="Freeform 130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5502275" y="1703388"/>
              <a:ext cx="82550" cy="268288"/>
            </a:xfrm>
            <a:custGeom>
              <a:avLst/>
              <a:gdLst>
                <a:gd name="T0" fmla="*/ 71 w 177"/>
                <a:gd name="T1" fmla="*/ 433 h 499"/>
                <a:gd name="T2" fmla="*/ 4 w 177"/>
                <a:gd name="T3" fmla="*/ 488 h 499"/>
                <a:gd name="T4" fmla="*/ 0 w 177"/>
                <a:gd name="T5" fmla="*/ 493 h 499"/>
                <a:gd name="T6" fmla="*/ 10 w 177"/>
                <a:gd name="T7" fmla="*/ 499 h 499"/>
                <a:gd name="T8" fmla="*/ 105 w 177"/>
                <a:gd name="T9" fmla="*/ 437 h 499"/>
                <a:gd name="T10" fmla="*/ 105 w 177"/>
                <a:gd name="T11" fmla="*/ 323 h 499"/>
                <a:gd name="T12" fmla="*/ 125 w 177"/>
                <a:gd name="T13" fmla="*/ 271 h 499"/>
                <a:gd name="T14" fmla="*/ 172 w 177"/>
                <a:gd name="T15" fmla="*/ 255 h 499"/>
                <a:gd name="T16" fmla="*/ 177 w 177"/>
                <a:gd name="T17" fmla="*/ 250 h 499"/>
                <a:gd name="T18" fmla="*/ 169 w 177"/>
                <a:gd name="T19" fmla="*/ 244 h 499"/>
                <a:gd name="T20" fmla="*/ 106 w 177"/>
                <a:gd name="T21" fmla="*/ 200 h 499"/>
                <a:gd name="T22" fmla="*/ 105 w 177"/>
                <a:gd name="T23" fmla="*/ 175 h 499"/>
                <a:gd name="T24" fmla="*/ 105 w 177"/>
                <a:gd name="T25" fmla="*/ 77 h 499"/>
                <a:gd name="T26" fmla="*/ 81 w 177"/>
                <a:gd name="T27" fmla="*/ 21 h 499"/>
                <a:gd name="T28" fmla="*/ 10 w 177"/>
                <a:gd name="T29" fmla="*/ 0 h 499"/>
                <a:gd name="T30" fmla="*/ 0 w 177"/>
                <a:gd name="T31" fmla="*/ 6 h 499"/>
                <a:gd name="T32" fmla="*/ 8 w 177"/>
                <a:gd name="T33" fmla="*/ 11 h 499"/>
                <a:gd name="T34" fmla="*/ 70 w 177"/>
                <a:gd name="T35" fmla="*/ 55 h 499"/>
                <a:gd name="T36" fmla="*/ 71 w 177"/>
                <a:gd name="T37" fmla="*/ 78 h 499"/>
                <a:gd name="T38" fmla="*/ 71 w 177"/>
                <a:gd name="T39" fmla="*/ 183 h 499"/>
                <a:gd name="T40" fmla="*/ 91 w 177"/>
                <a:gd name="T41" fmla="*/ 230 h 499"/>
                <a:gd name="T42" fmla="*/ 130 w 177"/>
                <a:gd name="T43" fmla="*/ 250 h 499"/>
                <a:gd name="T44" fmla="*/ 71 w 177"/>
                <a:gd name="T45" fmla="*/ 313 h 499"/>
                <a:gd name="T46" fmla="*/ 71 w 177"/>
                <a:gd name="T47" fmla="*/ 433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7" h="499">
                  <a:moveTo>
                    <a:pt x="71" y="433"/>
                  </a:moveTo>
                  <a:cubicBezTo>
                    <a:pt x="71" y="453"/>
                    <a:pt x="58" y="484"/>
                    <a:pt x="4" y="488"/>
                  </a:cubicBezTo>
                  <a:cubicBezTo>
                    <a:pt x="2" y="488"/>
                    <a:pt x="0" y="490"/>
                    <a:pt x="0" y="493"/>
                  </a:cubicBezTo>
                  <a:cubicBezTo>
                    <a:pt x="0" y="499"/>
                    <a:pt x="5" y="499"/>
                    <a:pt x="10" y="499"/>
                  </a:cubicBezTo>
                  <a:cubicBezTo>
                    <a:pt x="58" y="499"/>
                    <a:pt x="104" y="474"/>
                    <a:pt x="105" y="437"/>
                  </a:cubicBezTo>
                  <a:lnTo>
                    <a:pt x="105" y="323"/>
                  </a:lnTo>
                  <a:cubicBezTo>
                    <a:pt x="105" y="303"/>
                    <a:pt x="105" y="288"/>
                    <a:pt x="125" y="271"/>
                  </a:cubicBezTo>
                  <a:cubicBezTo>
                    <a:pt x="142" y="257"/>
                    <a:pt x="161" y="256"/>
                    <a:pt x="172" y="255"/>
                  </a:cubicBezTo>
                  <a:cubicBezTo>
                    <a:pt x="175" y="255"/>
                    <a:pt x="177" y="253"/>
                    <a:pt x="177" y="250"/>
                  </a:cubicBezTo>
                  <a:cubicBezTo>
                    <a:pt x="177" y="245"/>
                    <a:pt x="174" y="245"/>
                    <a:pt x="169" y="244"/>
                  </a:cubicBezTo>
                  <a:cubicBezTo>
                    <a:pt x="136" y="242"/>
                    <a:pt x="112" y="224"/>
                    <a:pt x="106" y="200"/>
                  </a:cubicBezTo>
                  <a:cubicBezTo>
                    <a:pt x="105" y="194"/>
                    <a:pt x="105" y="193"/>
                    <a:pt x="105" y="175"/>
                  </a:cubicBezTo>
                  <a:lnTo>
                    <a:pt x="105" y="77"/>
                  </a:lnTo>
                  <a:cubicBezTo>
                    <a:pt x="105" y="56"/>
                    <a:pt x="105" y="40"/>
                    <a:pt x="81" y="21"/>
                  </a:cubicBezTo>
                  <a:cubicBezTo>
                    <a:pt x="61" y="5"/>
                    <a:pt x="26" y="0"/>
                    <a:pt x="10" y="0"/>
                  </a:cubicBezTo>
                  <a:cubicBezTo>
                    <a:pt x="5" y="0"/>
                    <a:pt x="0" y="0"/>
                    <a:pt x="0" y="6"/>
                  </a:cubicBezTo>
                  <a:cubicBezTo>
                    <a:pt x="0" y="11"/>
                    <a:pt x="3" y="11"/>
                    <a:pt x="8" y="11"/>
                  </a:cubicBezTo>
                  <a:cubicBezTo>
                    <a:pt x="39" y="13"/>
                    <a:pt x="63" y="29"/>
                    <a:pt x="70" y="55"/>
                  </a:cubicBezTo>
                  <a:cubicBezTo>
                    <a:pt x="71" y="59"/>
                    <a:pt x="71" y="60"/>
                    <a:pt x="71" y="78"/>
                  </a:cubicBezTo>
                  <a:lnTo>
                    <a:pt x="71" y="183"/>
                  </a:lnTo>
                  <a:cubicBezTo>
                    <a:pt x="71" y="206"/>
                    <a:pt x="75" y="214"/>
                    <a:pt x="91" y="230"/>
                  </a:cubicBezTo>
                  <a:cubicBezTo>
                    <a:pt x="102" y="241"/>
                    <a:pt x="116" y="246"/>
                    <a:pt x="130" y="250"/>
                  </a:cubicBezTo>
                  <a:cubicBezTo>
                    <a:pt x="89" y="261"/>
                    <a:pt x="71" y="284"/>
                    <a:pt x="71" y="313"/>
                  </a:cubicBezTo>
                  <a:lnTo>
                    <a:pt x="71" y="433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14" name="図 13" descr="\documentclass{article}&#10;\usepackage{amsmath}&#10;\usepackage{bm}&#10;\pagestyle{empty}&#10;&#10;\begin{document}&#10;&#10;\[&#10; L = \prod_{n=1}^{N} p(d_{n}|\vec{x}_{n}; \vec{w})&#10;   = \prod_{n=1}^{N} y(\vec{x}_{n}; \vec{w})^{d_{n}} ( 1 -y(\vec{x}_{n}; \vec{w}))^{1 - d_{n}}&#10;\]&#10;&#10;\end{document}" title="IguanaTex Bitmap Display">
            <a:extLst>
              <a:ext uri="{FF2B5EF4-FFF2-40B4-BE49-F238E27FC236}">
                <a16:creationId xmlns:a16="http://schemas.microsoft.com/office/drawing/2014/main" id="{721BD4E0-F6DA-408F-A1EC-438F151F29C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37" y="2645414"/>
            <a:ext cx="6095238" cy="734476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5A973A7-DF31-44C6-9526-56AB3D146A96}"/>
              </a:ext>
            </a:extLst>
          </p:cNvPr>
          <p:cNvSpPr txBox="1"/>
          <p:nvPr/>
        </p:nvSpPr>
        <p:spPr>
          <a:xfrm>
            <a:off x="7788675" y="1098937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" panose="02020603050405020304" pitchFamily="18" charset="0"/>
                <a:cs typeface="Times" panose="02020603050405020304" pitchFamily="18" charset="0"/>
              </a:rPr>
              <a:t>pp.326-327</a:t>
            </a:r>
            <a:endParaRPr kumimoji="1" lang="ja-JP" alt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A377F555-1E2D-8A20-CC3F-93FB8CFF4DB2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314" y="4567314"/>
            <a:ext cx="7455694" cy="809600"/>
          </a:xfrm>
          <a:prstGeom prst="rect">
            <a:avLst/>
          </a:prstGeom>
        </p:spPr>
      </p:pic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182FE32-10B9-6CBB-7B0D-C3BCAC0E6DF5}"/>
              </a:ext>
            </a:extLst>
          </p:cNvPr>
          <p:cNvSpPr/>
          <p:nvPr/>
        </p:nvSpPr>
        <p:spPr>
          <a:xfrm rot="19363155">
            <a:off x="103663" y="687214"/>
            <a:ext cx="1106287" cy="631372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rgbClr val="00B0F0"/>
                </a:solidFill>
              </a:rPr>
              <a:t>復習</a:t>
            </a:r>
            <a:endParaRPr kumimoji="1" lang="ja-JP" altLang="en-US" sz="2400" dirty="0">
              <a:solidFill>
                <a:srgbClr val="00B0F0"/>
              </a:solidFill>
            </a:endParaRPr>
          </a:p>
        </p:txBody>
      </p:sp>
      <p:cxnSp>
        <p:nvCxnSpPr>
          <p:cNvPr id="8" name="コネクタ: カギ線 7">
            <a:extLst>
              <a:ext uri="{FF2B5EF4-FFF2-40B4-BE49-F238E27FC236}">
                <a16:creationId xmlns:a16="http://schemas.microsoft.com/office/drawing/2014/main" id="{F37907F5-C0FC-90ED-3966-011A1E787EE4}"/>
              </a:ext>
            </a:extLst>
          </p:cNvPr>
          <p:cNvCxnSpPr>
            <a:cxnSpLocks/>
            <a:stCxn id="7" idx="1"/>
          </p:cNvCxnSpPr>
          <p:nvPr/>
        </p:nvCxnSpPr>
        <p:spPr>
          <a:xfrm rot="10800000" flipV="1">
            <a:off x="5508105" y="4243335"/>
            <a:ext cx="673229" cy="99876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B660FA2-1615-707D-4721-7451337C7A1B}"/>
              </a:ext>
            </a:extLst>
          </p:cNvPr>
          <p:cNvSpPr txBox="1"/>
          <p:nvPr/>
        </p:nvSpPr>
        <p:spPr>
          <a:xfrm>
            <a:off x="4989393" y="3281804"/>
            <a:ext cx="116730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00B050"/>
                </a:solidFill>
              </a:rPr>
              <a:t>損失を</a:t>
            </a:r>
            <a:endParaRPr lang="en-US" altLang="ja-JP" dirty="0">
              <a:solidFill>
                <a:srgbClr val="00B050"/>
              </a:solidFill>
            </a:endParaRPr>
          </a:p>
          <a:p>
            <a:r>
              <a:rPr lang="ja-JP" altLang="en-US" dirty="0">
                <a:solidFill>
                  <a:srgbClr val="00B050"/>
                </a:solidFill>
              </a:rPr>
              <a:t>表すのに</a:t>
            </a:r>
            <a:endParaRPr lang="en-US" altLang="ja-JP" dirty="0">
              <a:solidFill>
                <a:srgbClr val="00B050"/>
              </a:solidFill>
            </a:endParaRPr>
          </a:p>
          <a:p>
            <a:r>
              <a:rPr kumimoji="1" lang="ja-JP" altLang="en-US" dirty="0">
                <a:solidFill>
                  <a:srgbClr val="00B050"/>
                </a:solidFill>
              </a:rPr>
              <a:t>もってこい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6884AB4-652B-AB23-60DF-4F797E5BE1DA}"/>
              </a:ext>
            </a:extLst>
          </p:cNvPr>
          <p:cNvGrpSpPr/>
          <p:nvPr/>
        </p:nvGrpSpPr>
        <p:grpSpPr>
          <a:xfrm>
            <a:off x="6955156" y="2056096"/>
            <a:ext cx="2133600" cy="1693404"/>
            <a:chOff x="9500435" y="1399907"/>
            <a:chExt cx="2456097" cy="1964185"/>
          </a:xfrm>
        </p:grpSpPr>
        <p:pic>
          <p:nvPicPr>
            <p:cNvPr id="10" name="Picture 6">
              <a:extLst>
                <a:ext uri="{FF2B5EF4-FFF2-40B4-BE49-F238E27FC236}">
                  <a16:creationId xmlns:a16="http://schemas.microsoft.com/office/drawing/2014/main" id="{B888D33E-73A8-5D76-3BB5-8DE900201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00435" y="1399907"/>
              <a:ext cx="2456097" cy="196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直線矢印コネクタ 10">
              <a:extLst>
                <a:ext uri="{FF2B5EF4-FFF2-40B4-BE49-F238E27FC236}">
                  <a16:creationId xmlns:a16="http://schemas.microsoft.com/office/drawing/2014/main" id="{7014176F-56EE-979F-55C5-6136EF33C1C4}"/>
                </a:ext>
              </a:extLst>
            </p:cNvPr>
            <p:cNvCxnSpPr>
              <a:cxnSpLocks/>
            </p:cNvCxnSpPr>
            <p:nvPr/>
          </p:nvCxnSpPr>
          <p:spPr>
            <a:xfrm>
              <a:off x="10258425" y="2552382"/>
              <a:ext cx="1066800" cy="0"/>
            </a:xfrm>
            <a:prstGeom prst="straightConnector1">
              <a:avLst/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D392410-0896-F3B7-85D3-1B491CB5B149}"/>
                </a:ext>
              </a:extLst>
            </p:cNvPr>
            <p:cNvSpPr txBox="1"/>
            <p:nvPr/>
          </p:nvSpPr>
          <p:spPr>
            <a:xfrm>
              <a:off x="10203574" y="2636944"/>
              <a:ext cx="13388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solidFill>
                    <a:srgbClr val="00B050"/>
                  </a:solidFill>
                </a:rPr>
                <a:t>確率の値域</a:t>
              </a: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2B30A239-14FF-84C2-6FAD-894A90110039}"/>
                </a:ext>
              </a:extLst>
            </p:cNvPr>
            <p:cNvSpPr/>
            <p:nvPr/>
          </p:nvSpPr>
          <p:spPr>
            <a:xfrm>
              <a:off x="10258425" y="1565275"/>
              <a:ext cx="1066800" cy="1599087"/>
            </a:xfrm>
            <a:prstGeom prst="rect">
              <a:avLst/>
            </a:prstGeom>
            <a:solidFill>
              <a:srgbClr val="D9F2D0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AC1FA58C-7FF8-3570-42EC-259B9D0F2026}"/>
                  </a:ext>
                </a:extLst>
              </p:cNvPr>
              <p:cNvSpPr/>
              <p:nvPr/>
            </p:nvSpPr>
            <p:spPr>
              <a:xfrm>
                <a:off x="6181333" y="3749500"/>
                <a:ext cx="2398502" cy="987669"/>
              </a:xfrm>
              <a:prstGeom prst="rect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kumimoji="1" lang="en-US" altLang="ja-JP" sz="1800" b="0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-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ja-JP" sz="1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kumimoji="1" lang="en-US" altLang="ja-JP" sz="1800" b="0" i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log</m:t>
                        </m:r>
                      </m:fName>
                      <m:e>
                        <m:r>
                          <a:rPr kumimoji="1" lang="en-US" altLang="ja-JP" sz="1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  <m:r>
                          <a:rPr kumimoji="1" lang="en-US" altLang="ja-JP" sz="1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kumimoji="1" lang="en-US" altLang="ja-JP" sz="1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1" lang="en-US" altLang="ja-JP" sz="1800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</m:func>
                    <m:r>
                      <a:rPr kumimoji="1" lang="en-US" altLang="ja-JP" sz="1800" b="0" i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ja-JP" alt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は</m:t>
                    </m:r>
                  </m:oMath>
                </a14:m>
                <a:endParaRPr lang="en-US" altLang="ja-JP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193675">
                  <a:buFont typeface="Arial" panose="020B0604020202020204" pitchFamily="34" charset="0"/>
                  <a:buChar char="•"/>
                </a:pPr>
                <a:r>
                  <a:rPr lang="ja-JP" alt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当たると</a:t>
                </a:r>
                <a:r>
                  <a:rPr lang="en-US" altLang="ja-JP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ja-JP" alt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</a:t>
                </a:r>
                <a:endParaRPr lang="en-US" altLang="ja-JP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285750" indent="-193675">
                  <a:buFont typeface="Arial" panose="020B0604020202020204" pitchFamily="34" charset="0"/>
                  <a:buChar char="•"/>
                </a:pPr>
                <a:r>
                  <a:rPr lang="ja-JP" altLang="en-US" dirty="0">
                    <a:solidFill>
                      <a:srgbClr val="00B05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外れると大きな正値</a:t>
                </a:r>
                <a:endParaRPr kumimoji="1" lang="ja-JP" altLang="en-US" dirty="0">
                  <a:solidFill>
                    <a:srgbClr val="00B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AC1FA58C-7FF8-3570-42EC-259B9D0F20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1333" y="3749500"/>
                <a:ext cx="2398502" cy="987669"/>
              </a:xfrm>
              <a:prstGeom prst="rect">
                <a:avLst/>
              </a:prstGeom>
              <a:blipFill>
                <a:blip r:embed="rId30"/>
                <a:stretch>
                  <a:fillRect l="-1763" r="-1511" b="-3614"/>
                </a:stretch>
              </a:blipFill>
              <a:ln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8349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36525"/>
            <a:ext cx="8229600" cy="1143000"/>
          </a:xfrm>
        </p:spPr>
        <p:txBody>
          <a:bodyPr/>
          <a:lstStyle/>
          <a:p>
            <a:r>
              <a:rPr kumimoji="1" lang="ja-JP" altLang="en-US" dirty="0"/>
              <a:t>誤差の最小化が学習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268760"/>
                <a:ext cx="8496944" cy="5589240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ja-JP" altLang="en-US" dirty="0"/>
                  <a:t>平均交差エントロピー誤差の最小化を目指す</a:t>
                </a:r>
                <a:br>
                  <a:rPr lang="en-US" altLang="ja-JP" dirty="0"/>
                </a:br>
                <a:br>
                  <a:rPr lang="en-US" altLang="ja-JP" dirty="0"/>
                </a:br>
                <a:br>
                  <a:rPr lang="en-US" altLang="ja-JP" dirty="0"/>
                </a:br>
                <a:br>
                  <a:rPr lang="en-US" altLang="ja-JP" dirty="0"/>
                </a:b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30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30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ja-JP" altLang="en-US" sz="3000" dirty="0"/>
                  <a:t>が訓練により求めるパラメータであることに注意</a:t>
                </a:r>
                <a:endParaRPr lang="en-US" altLang="ja-JP" dirty="0"/>
              </a:p>
              <a:p>
                <a:pPr lvl="1"/>
                <a:endParaRPr lang="en-US" altLang="ja-JP" i="1" dirty="0">
                  <a:latin typeface="Times" pitchFamily="18" charset="0"/>
                </a:endParaRPr>
              </a:p>
              <a:p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/>
                  <a:t>0</a:t>
                </a:r>
                <a:r>
                  <a:rPr lang="en-US" altLang="ja-JP" dirty="0"/>
                  <a:t> + </a:t>
                </a:r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/>
                  <a:t>1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baseline="-25000" dirty="0"/>
                  <a:t>1</a:t>
                </a:r>
                <a:r>
                  <a:rPr lang="en-US" altLang="ja-JP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dirty="0"/>
                  <a:t> + </a:t>
                </a:r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>
                    <a:latin typeface="Times" pitchFamily="18" charset="0"/>
                  </a:rPr>
                  <a:t>2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baseline="-25000" dirty="0"/>
                  <a:t>2</a:t>
                </a:r>
                <a:r>
                  <a:rPr lang="en-US" altLang="ja-JP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は　　　　　　　　と　　　　　　　の内積，</a:t>
                </a:r>
                <a:b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つまり，境界との距離</a:t>
                </a:r>
                <a:b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19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</a:t>
                </a:r>
                <a:endParaRPr lang="en-US" altLang="ja-JP" sz="19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σ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（・）をシグモイド関数として</a:t>
                </a:r>
                <a:b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sz="15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b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acc>
                    <m:r>
                      <a:rPr lang="en-US" altLang="ja-JP" b="0" i="1" baseline="-25000" smtClean="0">
                        <a:latin typeface="Cambria Math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altLang="ja-JP" b="0" i="1" smtClean="0">
                        <a:latin typeface="Cambria Math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b="0" i="1" smtClean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US" altLang="ja-JP" dirty="0"/>
                  <a:t> = </a:t>
                </a:r>
                <a:r>
                  <a:rPr lang="en-US" altLang="ja-JP" i="1" dirty="0">
                    <a:latin typeface="Symbol" panose="05050102010706020507" pitchFamily="18" charset="2"/>
                  </a:rPr>
                  <a:t>s</a:t>
                </a:r>
                <a:r>
                  <a:rPr lang="en-US" altLang="ja-JP" dirty="0"/>
                  <a:t>(</a:t>
                </a:r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/>
                  <a:t>0</a:t>
                </a:r>
                <a:r>
                  <a:rPr lang="en-US" altLang="ja-JP" dirty="0"/>
                  <a:t> + </a:t>
                </a:r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/>
                  <a:t>1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baseline="-25000" dirty="0"/>
                  <a:t>1</a:t>
                </a:r>
                <a:r>
                  <a:rPr lang="en-US" altLang="ja-JP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dirty="0"/>
                  <a:t> + </a:t>
                </a:r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>
                    <a:latin typeface="Times" pitchFamily="18" charset="0"/>
                  </a:rPr>
                  <a:t>2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baseline="-25000" dirty="0"/>
                  <a:t>2</a:t>
                </a:r>
                <a:r>
                  <a:rPr lang="en-US" altLang="ja-JP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dirty="0"/>
                  <a:t> は</a:t>
                </a:r>
                <a:br>
                  <a:rPr lang="en-US" altLang="ja-JP" dirty="0"/>
                </a:br>
                <a:r>
                  <a:rPr lang="ja-JP" altLang="en-US" sz="1800" dirty="0"/>
                  <a:t>　</a:t>
                </a:r>
                <a:r>
                  <a:rPr lang="en-US" altLang="ja-JP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b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US" altLang="ja-JP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</a:t>
                </a:r>
                <a:r>
                  <a:rPr lang="ja-JP" altLang="en-US" dirty="0"/>
                  <a:t>ある確率</a:t>
                </a:r>
                <a:endParaRPr lang="en-US" altLang="ja-JP" dirty="0"/>
              </a:p>
              <a:p>
                <a:pPr lvl="1"/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/>
                  <a:t>1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altLang="ja-JP" dirty="0"/>
                  <a:t> </a:t>
                </a:r>
                <a:r>
                  <a:rPr lang="en-US" altLang="ja-JP" i="1" dirty="0">
                    <a:latin typeface="Times" pitchFamily="18" charset="0"/>
                  </a:rPr>
                  <a:t>w</a:t>
                </a:r>
                <a:r>
                  <a:rPr lang="en-US" altLang="ja-JP" baseline="-25000" dirty="0">
                    <a:latin typeface="Times" pitchFamily="18" charset="0"/>
                  </a:rPr>
                  <a:t>2</a:t>
                </a:r>
                <a:r>
                  <a:rPr lang="ja-JP" altLang="en-US" dirty="0"/>
                  <a:t>は，身長</a:t>
                </a:r>
                <a:r>
                  <a:rPr lang="en-US" altLang="ja-JP" dirty="0"/>
                  <a:t>(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baseline="-25000" dirty="0"/>
                  <a:t>1</a:t>
                </a:r>
                <a:r>
                  <a:rPr lang="en-US" altLang="ja-JP" dirty="0"/>
                  <a:t>),</a:t>
                </a:r>
                <a:r>
                  <a:rPr lang="ja-JP" altLang="en-US" dirty="0"/>
                  <a:t>体重</a:t>
                </a:r>
                <a:r>
                  <a:rPr lang="en-US" altLang="ja-JP" dirty="0"/>
                  <a:t>(</a:t>
                </a: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baseline="-25000" dirty="0"/>
                  <a:t>2</a:t>
                </a:r>
                <a:r>
                  <a:rPr lang="en-US" altLang="ja-JP" dirty="0"/>
                  <a:t>)</a:t>
                </a:r>
                <a:r>
                  <a:rPr lang="ja-JP" altLang="en-US" dirty="0"/>
                  <a:t>に</a:t>
                </a:r>
                <a:br>
                  <a:rPr lang="en-US" altLang="ja-JP" dirty="0"/>
                </a:br>
                <a:r>
                  <a:rPr lang="ja-JP" altLang="en-US" dirty="0"/>
                  <a:t>かけるべき</a:t>
                </a:r>
                <a:r>
                  <a:rPr lang="ja-JP" altLang="en-US" sz="3400" dirty="0"/>
                  <a:t>  </a:t>
                </a:r>
                <a:r>
                  <a:rPr lang="ja-JP" altLang="en-US" dirty="0"/>
                  <a:t>重み，</a:t>
                </a:r>
                <a:r>
                  <a:rPr lang="en-US" altLang="ja-JP" i="1" dirty="0">
                    <a:latin typeface="Times" pitchFamily="18" charset="0"/>
                  </a:rPr>
                  <a:t> w</a:t>
                </a:r>
                <a:r>
                  <a:rPr lang="en-US" altLang="ja-JP" baseline="-25000" dirty="0"/>
                  <a:t>0</a:t>
                </a:r>
                <a:r>
                  <a:rPr lang="ja-JP" altLang="en-US" dirty="0"/>
                  <a:t>はバイアス</a:t>
                </a:r>
                <a:endParaRPr lang="en-US" altLang="ja-JP" dirty="0"/>
              </a:p>
              <a:p>
                <a:pPr lvl="1"/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ja-JP" altLang="en-US" dirty="0"/>
                  <a:t>の調整は，</a:t>
                </a:r>
                <a:r>
                  <a:rPr lang="ja-JP" altLang="en-US" sz="3300" dirty="0"/>
                  <a:t> </a:t>
                </a:r>
                <a:r>
                  <a:rPr lang="ja-JP" altLang="en-US" dirty="0"/>
                  <a:t>法線ベクトルに相当する重みの探索</a:t>
                </a: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268760"/>
                <a:ext cx="8496944" cy="5589240"/>
              </a:xfrm>
              <a:blipFill>
                <a:blip r:embed="rId7"/>
                <a:stretch>
                  <a:fillRect l="-1076" t="-261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4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046" y="1573805"/>
            <a:ext cx="7455694" cy="8096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2627890" y="5963199"/>
            <a:ext cx="650809" cy="37355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A86648F1-2806-4B3A-8883-D5F80BB5041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078" y="2950341"/>
            <a:ext cx="1436952" cy="91123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17A893D-2882-49A9-8448-FA83D5A73E8E}"/>
              </a:ext>
            </a:extLst>
          </p:cNvPr>
          <p:cNvSpPr txBox="1"/>
          <p:nvPr/>
        </p:nvSpPr>
        <p:spPr>
          <a:xfrm>
            <a:off x="7446753" y="652020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" panose="02020603050405020304" pitchFamily="18" charset="0"/>
                <a:cs typeface="Times" panose="02020603050405020304" pitchFamily="18" charset="0"/>
              </a:rPr>
              <a:t>p.327</a:t>
            </a:r>
            <a:endParaRPr kumimoji="1" lang="ja-JP" alt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7" name="図 6" descr="\documentclass{article}&#10;\usepackage{amsmath}&#10;\pagestyle{empty}&#10;\begin{document}&#10;&#10;&#10;\begin{align*}&#10;\vec{x}=&#10;\left(&#10;   \begin{array}{c}&#10;      1 \\&#10;      x_{1} \\&#10;      x_{2}&#10;   \end{array}&#10;\right)&#10;\end{align*}&#10;&#10;\end{document}" title="IguanaTex Bitmap Display">
            <a:extLst>
              <a:ext uri="{FF2B5EF4-FFF2-40B4-BE49-F238E27FC236}">
                <a16:creationId xmlns:a16="http://schemas.microsoft.com/office/drawing/2014/main" id="{AD769B8D-7923-224F-16D6-6987C831DCC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574" y="2929870"/>
            <a:ext cx="1354666" cy="911238"/>
          </a:xfrm>
          <a:prstGeom prst="rect">
            <a:avLst/>
          </a:prstGeom>
        </p:spPr>
      </p:pic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901DC10C-1A4D-7169-7743-F75999DEFA52}"/>
              </a:ext>
            </a:extLst>
          </p:cNvPr>
          <p:cNvSpPr/>
          <p:nvPr/>
        </p:nvSpPr>
        <p:spPr>
          <a:xfrm>
            <a:off x="7041489" y="3522280"/>
            <a:ext cx="1972476" cy="809600"/>
          </a:xfrm>
          <a:prstGeom prst="wedgeRoundRectCallout">
            <a:avLst>
              <a:gd name="adj1" fmla="val -66406"/>
              <a:gd name="adj2" fmla="val -46665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dirty="0">
                <a:solidFill>
                  <a:schemeClr val="tx1"/>
                </a:solidFill>
              </a:rPr>
              <a:t>定数項</a:t>
            </a:r>
            <a:r>
              <a:rPr lang="en-US" altLang="ja-JP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ja-JP" altLang="en-US" dirty="0">
                <a:solidFill>
                  <a:schemeClr val="tx1"/>
                </a:solidFill>
              </a:rPr>
              <a:t>のため</a:t>
            </a:r>
            <a:br>
              <a:rPr lang="en-US" altLang="ja-JP" dirty="0">
                <a:solidFill>
                  <a:schemeClr val="tx1"/>
                </a:solidFill>
              </a:rPr>
            </a:br>
            <a:r>
              <a:rPr lang="ja-JP" altLang="en-US" dirty="0">
                <a:solidFill>
                  <a:schemeClr val="tx1"/>
                </a:solidFill>
              </a:rPr>
              <a:t>常時</a:t>
            </a:r>
            <a:r>
              <a:rPr lang="en-US" altLang="ja-JP" dirty="0">
                <a:solidFill>
                  <a:schemeClr val="tx1"/>
                </a:solidFill>
              </a:rPr>
              <a:t>1</a:t>
            </a:r>
            <a:r>
              <a:rPr lang="ja-JP" altLang="en-US" dirty="0">
                <a:solidFill>
                  <a:schemeClr val="tx1"/>
                </a:solidFill>
              </a:rPr>
              <a:t>の項を仮定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E7DA06C-9C0B-79C6-2199-DA27CA388958}"/>
              </a:ext>
            </a:extLst>
          </p:cNvPr>
          <p:cNvGrpSpPr/>
          <p:nvPr/>
        </p:nvGrpSpPr>
        <p:grpSpPr>
          <a:xfrm>
            <a:off x="5560352" y="4410033"/>
            <a:ext cx="2991917" cy="1662942"/>
            <a:chOff x="7847599" y="396795"/>
            <a:chExt cx="4286176" cy="2167425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B721554-8596-112A-F89A-739C267C7C4C}"/>
                </a:ext>
              </a:extLst>
            </p:cNvPr>
            <p:cNvGrpSpPr/>
            <p:nvPr/>
          </p:nvGrpSpPr>
          <p:grpSpPr>
            <a:xfrm>
              <a:off x="7847599" y="678326"/>
              <a:ext cx="3565891" cy="1805443"/>
              <a:chOff x="4716016" y="3695725"/>
              <a:chExt cx="4579937" cy="2751137"/>
            </a:xfrm>
          </p:grpSpPr>
          <p:pic>
            <p:nvPicPr>
              <p:cNvPr id="19" name="Picture 3">
                <a:extLst>
                  <a:ext uri="{FF2B5EF4-FFF2-40B4-BE49-F238E27FC236}">
                    <a16:creationId xmlns:a16="http://schemas.microsoft.com/office/drawing/2014/main" id="{B577EF03-4F90-4F5A-6AC8-FEDDB67D3D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16016" y="3695725"/>
                <a:ext cx="4579937" cy="27511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20" name="直線コネクタ 19">
                <a:extLst>
                  <a:ext uri="{FF2B5EF4-FFF2-40B4-BE49-F238E27FC236}">
                    <a16:creationId xmlns:a16="http://schemas.microsoft.com/office/drawing/2014/main" id="{A1E9FCD5-4EB7-D1DE-7C70-C97F5E7B8819}"/>
                  </a:ext>
                </a:extLst>
              </p:cNvPr>
              <p:cNvCxnSpPr/>
              <p:nvPr/>
            </p:nvCxnSpPr>
            <p:spPr>
              <a:xfrm>
                <a:off x="5724128" y="3861048"/>
                <a:ext cx="1368152" cy="2304256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6C48F40E-7C35-586B-13A0-A19A9240F241}"/>
                </a:ext>
              </a:extLst>
            </p:cNvPr>
            <p:cNvSpPr/>
            <p:nvPr/>
          </p:nvSpPr>
          <p:spPr>
            <a:xfrm>
              <a:off x="8977687" y="1447399"/>
              <a:ext cx="720046" cy="327309"/>
            </a:xfrm>
            <a:prstGeom prst="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" name="直線コネクタ 16">
              <a:extLst>
                <a:ext uri="{FF2B5EF4-FFF2-40B4-BE49-F238E27FC236}">
                  <a16:creationId xmlns:a16="http://schemas.microsoft.com/office/drawing/2014/main" id="{42804FCF-47FD-C052-78F6-ED29524BDC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104090" y="561073"/>
              <a:ext cx="3309400" cy="2003147"/>
            </a:xfrm>
            <a:prstGeom prst="line">
              <a:avLst/>
            </a:prstGeom>
            <a:ln>
              <a:solidFill>
                <a:srgbClr val="00B0F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38B29F-E4FD-FB9A-3714-E7AF32C63DFF}"/>
                </a:ext>
              </a:extLst>
            </p:cNvPr>
            <p:cNvSpPr txBox="1"/>
            <p:nvPr/>
          </p:nvSpPr>
          <p:spPr>
            <a:xfrm>
              <a:off x="11428309" y="396795"/>
              <a:ext cx="705466" cy="3610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>
                  <a:solidFill>
                    <a:srgbClr val="00B0F0"/>
                  </a:solidFill>
                </a:rPr>
                <a:t>法線</a:t>
              </a:r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BC84C8C8-2086-32EA-7933-C98BC048073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335" y="4805589"/>
            <a:ext cx="221257" cy="22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0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ロジスティック回帰モデルの学習</a:t>
            </a:r>
            <a:endParaRPr kumimoji="1" lang="ja-JP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299375" y="1412776"/>
                <a:ext cx="4582851" cy="5229200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ja-JP" altLang="en-US" sz="2400" dirty="0"/>
                  <a:t>平均交差エントロピー誤差の最小点</a:t>
                </a:r>
                <a:endParaRPr lang="en-US" altLang="ja-JP" sz="2400" dirty="0"/>
              </a:p>
              <a:p>
                <a14:m>
                  <m:oMath xmlns:m="http://schemas.openxmlformats.org/officeDocument/2006/math">
                    <m:r>
                      <a:rPr lang="ja-JP" altLang="en-US" sz="2400" dirty="0">
                        <a:latin typeface="Cambria Math"/>
                        <a:cs typeface="Times New Roman" panose="02020603050405020304" pitchFamily="18" charset="0"/>
                      </a:rPr>
                      <m:t>𝛻</m:t>
                    </m:r>
                  </m:oMath>
                </a14:m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)=0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が解ければ，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解の</a:t>
                </a:r>
                <a:r>
                  <a:rPr lang="ja-JP" alt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は最小値を</a:t>
                </a:r>
                <a14:m>
                  <m:oMath xmlns:m="http://schemas.openxmlformats.org/officeDocument/2006/math">
                    <m:r>
                      <a:rPr lang="ja-JP" altLang="en-US" sz="2400" i="1" dirty="0" smtClean="0">
                        <a:latin typeface="Cambria Math"/>
                        <a:cs typeface="Times New Roman" panose="02020603050405020304" pitchFamily="18" charset="0"/>
                      </a:rPr>
                      <m:t>とる</m:t>
                    </m:r>
                  </m:oMath>
                </a14:m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ja-JP" altLang="en-US" sz="13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</a:t>
                </a:r>
                <a:endParaRPr lang="en-US" altLang="ja-JP" sz="13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ja-JP" altLang="en-US" sz="2400" dirty="0"/>
                  <a:t>勾配法で数値的に求める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点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b="0" i="1" baseline="3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b="0" i="1" baseline="1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  <m:r>
                      <a:rPr lang="en-US" altLang="ja-JP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altLang="ja-JP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i="1" baseline="1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))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での接線に沿い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勾配に比例した距離だけ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谷に向け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i="1" baseline="1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から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b="0" i="1" baseline="1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まで進む．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点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i="1" baseline="1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  <m:r>
                      <a:rPr lang="en-US" altLang="ja-JP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a:rPr lang="en-US" altLang="ja-JP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altLang="ja-JP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i="1" baseline="1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))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でも接線に沿い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勾配に比例した距離だけ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谷に向け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i="1" baseline="1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から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b="0" i="1" baseline="1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まで進む．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一般化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これを続けると最小値が求まる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375" y="1412776"/>
                <a:ext cx="4582851" cy="5229200"/>
              </a:xfrm>
              <a:blipFill>
                <a:blip r:embed="rId4"/>
                <a:stretch>
                  <a:fillRect l="-1729" t="-1282" b="-46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5</a:t>
            </a:fld>
            <a:endParaRPr kumimoji="1" lang="ja-JP" altLang="en-US"/>
          </a:p>
        </p:txBody>
      </p:sp>
      <p:pic>
        <p:nvPicPr>
          <p:cNvPr id="8" name="図 7" descr="グラフ, 折れ線グラフ&#10;&#10;自動的に生成された説明">
            <a:extLst>
              <a:ext uri="{FF2B5EF4-FFF2-40B4-BE49-F238E27FC236}">
                <a16:creationId xmlns:a16="http://schemas.microsoft.com/office/drawing/2014/main" id="{C5844F9A-0E2D-2251-6FA6-15621939228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892"/>
          <a:stretch/>
        </p:blipFill>
        <p:spPr>
          <a:xfrm>
            <a:off x="4800635" y="1804555"/>
            <a:ext cx="4235861" cy="3613970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F69FB6-1C21-4A5B-A125-A732E294904D}"/>
              </a:ext>
            </a:extLst>
          </p:cNvPr>
          <p:cNvSpPr txBox="1"/>
          <p:nvPr/>
        </p:nvSpPr>
        <p:spPr>
          <a:xfrm>
            <a:off x="8100392" y="1111174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" panose="02020603050405020304" pitchFamily="18" charset="0"/>
                <a:cs typeface="Times" panose="02020603050405020304" pitchFamily="18" charset="0"/>
              </a:rPr>
              <a:t>p.327</a:t>
            </a:r>
            <a:endParaRPr kumimoji="1" lang="ja-JP" alt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2EF6418-4C7D-4495-8499-483CB8974D1A}"/>
                  </a:ext>
                </a:extLst>
              </p:cNvPr>
              <p:cNvSpPr txBox="1"/>
              <p:nvPr/>
            </p:nvSpPr>
            <p:spPr>
              <a:xfrm>
                <a:off x="8597323" y="5537349"/>
                <a:ext cx="41421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ja-JP" altLang="en-US" i="1" dirty="0"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altLang="ja-JP" i="1" dirty="0">
                              <a:latin typeface="Cambria Math"/>
                              <a:cs typeface="Times New Roman" panose="02020603050405020304" pitchFamily="18" charset="0"/>
                            </a:rPr>
                            <m:t>𝑤</m:t>
                          </m:r>
                        </m:e>
                      </m:acc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A2EF6418-4C7D-4495-8499-483CB8974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7323" y="5537349"/>
                <a:ext cx="41421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B581527-1604-46A6-89AE-85302AA0390D}"/>
              </a:ext>
            </a:extLst>
          </p:cNvPr>
          <p:cNvSpPr txBox="1"/>
          <p:nvPr/>
        </p:nvSpPr>
        <p:spPr>
          <a:xfrm>
            <a:off x="5004048" y="141277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誤差</a:t>
            </a:r>
            <a:endParaRPr kumimoji="1" lang="ja-JP" altLang="en-US" dirty="0"/>
          </a:p>
        </p:txBody>
      </p:sp>
      <p:pic>
        <p:nvPicPr>
          <p:cNvPr id="21" name="図 20" descr="\documentclass{article}&#10;\usepackage{amsmath}&#10;\usepackage{bm}&#10;\pagestyle{empty}&#10;&#10;\begin{document}&#10;&#10;\[&#10; \vec{w}^{(t+1)}&#10; = \vec{w}^{(t)} -\alpha ~ \frac{\partial E(\vec{w})}{\partial \vec{w}}&#10;\]&#10;&#10;\end{document}" title="IguanaTex Picture Display">
            <a:extLst>
              <a:ext uri="{FF2B5EF4-FFF2-40B4-BE49-F238E27FC236}">
                <a16:creationId xmlns:a16="http://schemas.microsoft.com/office/drawing/2014/main" id="{56AF66D8-46A6-B71E-2F98-26ADB91F49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510" y="5568127"/>
            <a:ext cx="3055693" cy="595046"/>
          </a:xfrm>
          <a:prstGeom prst="rect">
            <a:avLst/>
          </a:prstGeom>
        </p:spPr>
      </p:pic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483E53D2-12AA-DD10-EB9C-A234CACEE812}"/>
              </a:ext>
            </a:extLst>
          </p:cNvPr>
          <p:cNvSpPr/>
          <p:nvPr/>
        </p:nvSpPr>
        <p:spPr>
          <a:xfrm>
            <a:off x="5364088" y="5639064"/>
            <a:ext cx="2548281" cy="103173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この学習法は，</a:t>
            </a:r>
            <a:endParaRPr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ニューラルネットワーク　の</a:t>
            </a:r>
            <a:endParaRPr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１ノードでの学習法</a:t>
            </a:r>
            <a:endParaRPr kumimoji="1" lang="ja-JP" altLang="en-US" sz="1400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5B8016C-E238-456C-DE3D-0716319584BB}"/>
              </a:ext>
            </a:extLst>
          </p:cNvPr>
          <p:cNvSpPr/>
          <p:nvPr/>
        </p:nvSpPr>
        <p:spPr>
          <a:xfrm>
            <a:off x="5543379" y="6013218"/>
            <a:ext cx="1836934" cy="3431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384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164799"/>
            <a:ext cx="8496944" cy="1143000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/>
              <a:t>ベクトルでの微分は，各要素での微分</a:t>
            </a:r>
            <a:br>
              <a:rPr kumimoji="1" lang="en-US" altLang="ja-JP" dirty="0"/>
            </a:br>
            <a:r>
              <a:rPr lang="ja-JP" altLang="en-US" sz="2200" dirty="0"/>
              <a:t>対象関数をベクトルの各要素で微分し，その結果からベクトルを作る</a:t>
            </a:r>
            <a:endParaRPr kumimoji="1" lang="ja-JP" altLang="en-US" sz="2200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90778" y="2453441"/>
            <a:ext cx="8129694" cy="42680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番目の標本の交差エントロピー誤差　　　　　　　　　　　　　　　　　　　　　　　　　　　　　　　　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を考えると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まず，</a:t>
            </a: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で微分すると</a:t>
            </a:r>
            <a:b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これは全標本の微分結果の平均．これを </a:t>
            </a: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sz="24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でも実施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6</a:t>
            </a:fld>
            <a:endParaRPr kumimoji="1" lang="ja-JP" altLang="en-US"/>
          </a:p>
        </p:txBody>
      </p:sp>
      <p:pic>
        <p:nvPicPr>
          <p:cNvPr id="12" name="図 11" descr="\documentclass{article}&#10;\usepackage{amsmath}&#10;\usepackage{bm}&#10;\pagestyle{empty}&#10;&#10;\begin{document}&#10;&#10;\begin{eqnarray*}&#10; E_{n}(\vec{w}) = - \{ d_{n} \log y_{n} + (1 - d_{n}) \log(1 -y_{n})\}&#10;\end{eqnarray*}&#10;&#10;\end{document}" title="IguanaTex Picture Display">
            <a:extLst>
              <a:ext uri="{FF2B5EF4-FFF2-40B4-BE49-F238E27FC236}">
                <a16:creationId xmlns:a16="http://schemas.microsoft.com/office/drawing/2014/main" id="{D90E4418-3D72-B46E-D7AF-293A09D9EDA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00" y="3208777"/>
            <a:ext cx="5862400" cy="305371"/>
          </a:xfrm>
          <a:prstGeom prst="rect">
            <a:avLst/>
          </a:prstGeom>
        </p:spPr>
      </p:pic>
      <p:pic>
        <p:nvPicPr>
          <p:cNvPr id="10" name="図 9" descr="\documentclass{article}&#10;\usepackage{amsmath}&#10;\usepackage{bm}&#10;\pagestyle{empty}&#10;&#10;\begin{document}&#10;&#10;\[&#10;\frac{\partial}{\partial w_{0}} E(\vec{w}) = \frac{1}{N} \sum_{n=1}^{N} \frac{\partial}{\partial w_{0}} E_{n}(\vec{w})&#10;\]&#10;&#10;\end{document}" title="IguanaTex Picture Display">
            <a:extLst>
              <a:ext uri="{FF2B5EF4-FFF2-40B4-BE49-F238E27FC236}">
                <a16:creationId xmlns:a16="http://schemas.microsoft.com/office/drawing/2014/main" id="{ABED241F-2933-E950-4F3A-F0DA4F874ED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936" y="5013176"/>
            <a:ext cx="3675887" cy="80792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720E4C3-9345-4EDC-BF17-C078327D625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209900"/>
            <a:ext cx="3766857" cy="1325714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41A04B4-E1A1-421C-A55E-A3B524DB304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5765" y="1252430"/>
            <a:ext cx="1724343" cy="1093486"/>
          </a:xfrm>
          <a:prstGeom prst="rect">
            <a:avLst/>
          </a:prstGeom>
        </p:spPr>
      </p:pic>
      <p:sp>
        <p:nvSpPr>
          <p:cNvPr id="31" name="テキスト ボックス 30"/>
          <p:cNvSpPr txBox="1"/>
          <p:nvPr/>
        </p:nvSpPr>
        <p:spPr>
          <a:xfrm>
            <a:off x="3273887" y="1633275"/>
            <a:ext cx="62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/>
              <a:t>なら</a:t>
            </a:r>
          </a:p>
        </p:txBody>
      </p:sp>
      <p:pic>
        <p:nvPicPr>
          <p:cNvPr id="16" name="図 15" descr="\documentclass{article}&#10;\usepackage{amsmath}&#10;\usepackage{bm}&#10;\pagestyle{empty}&#10;&#10;\begin{document}&#10;&#10;\[&#10; E(\vec{w}) = \frac{1}{N} \sum_{n=1}^{N}  E_{n}(\vec{w})&#10;\]&#10;&#10;\end{document}" title="IguanaTex Picture Display">
            <a:extLst>
              <a:ext uri="{FF2B5EF4-FFF2-40B4-BE49-F238E27FC236}">
                <a16:creationId xmlns:a16="http://schemas.microsoft.com/office/drawing/2014/main" id="{B70F866D-B62D-6F49-E7AC-20D00CA0BDC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680086"/>
            <a:ext cx="2589716" cy="8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501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193932" y="1628800"/>
                <a:ext cx="8964488" cy="427394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800" dirty="0"/>
                  <a:t>番目の標本</a:t>
                </a:r>
                <a:r>
                  <a:rPr lang="en-US" altLang="ja-JP" sz="2800" dirty="0"/>
                  <a:t>(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,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ja-JP" sz="2800" dirty="0"/>
                  <a:t>)</a:t>
                </a:r>
                <a:r>
                  <a:rPr lang="ja-JP" altLang="en-US" sz="2800" dirty="0"/>
                  <a:t>で，</a:t>
                </a:r>
                <a:br>
                  <a:rPr lang="en-US" altLang="ja-JP" sz="2800" dirty="0"/>
                </a:b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重み </a:t>
                </a:r>
                <a:r>
                  <a:rPr lang="en-US" altLang="ja-JP" sz="2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US" altLang="ja-JP" sz="28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がかかった総和</a:t>
                </a:r>
                <a:br>
                  <a:rPr lang="en-US" altLang="ja-JP" sz="2800" dirty="0"/>
                </a:br>
                <a:r>
                  <a:rPr lang="ja-JP" altLang="en-US" sz="2800" dirty="0"/>
                  <a:t>　　　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dirty="0"/>
                  <a:t>= 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/>
                  <a:t>0</a:t>
                </a:r>
                <a:r>
                  <a:rPr lang="en-US" altLang="ja-JP" sz="2800" dirty="0"/>
                  <a:t> + 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/>
                  <a:t>1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2800" dirty="0"/>
                  <a:t> + 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>
                    <a:latin typeface="Times" pitchFamily="18" charset="0"/>
                  </a:rPr>
                  <a:t>2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ja-JP" sz="2800" baseline="-25000" dirty="0"/>
                  <a:t> </a:t>
                </a:r>
                <a:br>
                  <a:rPr lang="en-US" altLang="ja-JP" sz="2800" baseline="-25000" dirty="0"/>
                </a:br>
                <a:r>
                  <a:rPr lang="ja-JP" altLang="en-US" sz="2800" dirty="0"/>
                  <a:t>を考えると</a:t>
                </a:r>
                <a:br>
                  <a:rPr lang="en-US" altLang="ja-JP" sz="2800" dirty="0"/>
                </a:br>
                <a:r>
                  <a:rPr lang="ja-JP" altLang="en-US" sz="2800" dirty="0"/>
                  <a:t> 　　　</a:t>
                </a:r>
                <a:r>
                  <a:rPr lang="en-US" altLang="ja-JP" sz="2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8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US" altLang="ja-JP" sz="2800" i="1" dirty="0">
                    <a:latin typeface="Symbol" panose="05050102010706020507" pitchFamily="18" charset="2"/>
                    <a:cs typeface="Times New Roman" panose="02020603050405020304" pitchFamily="18" charset="0"/>
                  </a:rPr>
                  <a:t>s</a:t>
                </a:r>
                <a:r>
                  <a:rPr lang="en-US" altLang="ja-JP" sz="2800" dirty="0">
                    <a:latin typeface="Symbol" panose="05050102010706020507" pitchFamily="18" charset="2"/>
                    <a:cs typeface="Times New Roman" panose="02020603050405020304" pitchFamily="18" charset="0"/>
                  </a:rPr>
                  <a:t>(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まず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8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8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sz="2800" dirty="0"/>
                  <a:t>=(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/>
                  <a:t>0</a:t>
                </a:r>
                <a:r>
                  <a:rPr lang="en-US" altLang="ja-JP" sz="2800" dirty="0"/>
                  <a:t>,</a:t>
                </a:r>
                <a:r>
                  <a:rPr lang="en-US" altLang="ja-JP" sz="2800" baseline="-25000" dirty="0"/>
                  <a:t> 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/>
                  <a:t>1</a:t>
                </a:r>
                <a:r>
                  <a:rPr lang="en-US" altLang="ja-JP" sz="2800" dirty="0"/>
                  <a:t>,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>
                    <a:latin typeface="Times" pitchFamily="18" charset="0"/>
                  </a:rPr>
                  <a:t>2</a:t>
                </a:r>
                <a:r>
                  <a:rPr lang="en-US" altLang="ja-JP" sz="2800" dirty="0">
                    <a:latin typeface="Times" pitchFamily="18" charset="0"/>
                  </a:rPr>
                  <a:t>)</a:t>
                </a:r>
                <a:r>
                  <a:rPr lang="en-US" altLang="ja-JP" sz="2800" i="1" dirty="0">
                    <a:latin typeface="Times" pitchFamily="18" charset="0"/>
                  </a:rPr>
                  <a:t> </a:t>
                </a:r>
                <a:r>
                  <a:rPr lang="ja-JP" altLang="en-US" sz="2800" dirty="0">
                    <a:latin typeface="Times" pitchFamily="18" charset="0"/>
                  </a:rPr>
                  <a:t>の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/>
                  <a:t>0</a:t>
                </a:r>
                <a:r>
                  <a:rPr lang="ja-JP" altLang="en-US" sz="2800" dirty="0">
                    <a:latin typeface="Times" pitchFamily="18" charset="0"/>
                  </a:rPr>
                  <a:t>で</a:t>
                </a:r>
                <a:r>
                  <a:rPr lang="en-US" altLang="ja-JP" sz="2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28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</a:t>
                </a:r>
                <a:r>
                  <a:rPr lang="ja-JP" altLang="en-US" sz="2800" dirty="0">
                    <a:latin typeface="Times" pitchFamily="18" charset="0"/>
                  </a:rPr>
                  <a:t>微分</a:t>
                </a:r>
                <a:br>
                  <a:rPr lang="en-US" altLang="ja-JP" sz="2800" dirty="0">
                    <a:latin typeface="Times" pitchFamily="18" charset="0"/>
                  </a:rPr>
                </a:br>
                <a:br>
                  <a:rPr lang="en-US" altLang="ja-JP" sz="2800" dirty="0">
                    <a:latin typeface="Times" pitchFamily="18" charset="0"/>
                  </a:rPr>
                </a:br>
                <a:br>
                  <a:rPr lang="en-US" altLang="ja-JP" sz="2800" dirty="0">
                    <a:latin typeface="Times" pitchFamily="18" charset="0"/>
                  </a:rPr>
                </a:br>
                <a:endParaRPr kumimoji="1" lang="en-US" altLang="ja-JP" sz="2000" dirty="0">
                  <a:latin typeface="Times" pitchFamily="18" charset="0"/>
                </a:endParaRPr>
              </a:p>
              <a:p>
                <a:r>
                  <a:rPr lang="ja-JP" altLang="en-US" sz="2800" dirty="0">
                    <a:latin typeface="Times" pitchFamily="18" charset="0"/>
                  </a:rPr>
                  <a:t>第</a:t>
                </a:r>
                <a:r>
                  <a:rPr lang="en-US" altLang="ja-JP" sz="2800" dirty="0">
                    <a:latin typeface="Times" pitchFamily="18" charset="0"/>
                  </a:rPr>
                  <a:t>1</a:t>
                </a:r>
                <a:r>
                  <a:rPr lang="ja-JP" altLang="en-US" sz="2800" dirty="0">
                    <a:latin typeface="Times" pitchFamily="18" charset="0"/>
                  </a:rPr>
                  <a:t>項</a:t>
                </a:r>
                <a:endParaRPr lang="en-US" altLang="ja-JP" sz="2800" dirty="0">
                  <a:latin typeface="Times" pitchFamily="18" charset="0"/>
                </a:endParaRPr>
              </a:p>
              <a:p>
                <a:endParaRPr kumimoji="1" lang="ja-JP" altLang="en-US" sz="28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932" y="1628800"/>
                <a:ext cx="8964488" cy="4273943"/>
              </a:xfrm>
              <a:blipFill>
                <a:blip r:embed="rId5"/>
                <a:stretch>
                  <a:fillRect l="-1224" t="-299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D195DF85-C2D8-49EC-A9B2-B835B383B34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8203" y="4277357"/>
            <a:ext cx="3323886" cy="635276"/>
          </a:xfrm>
          <a:prstGeom prst="rect">
            <a:avLst/>
          </a:prstGeom>
        </p:spPr>
      </p:pic>
      <p:pic>
        <p:nvPicPr>
          <p:cNvPr id="5" name="図 4" descr="\documentclass{article}&#10;\usepackage{amsmath}&#10;\usepackage{bm}&#10;\pagestyle{empty}&#10;&#10;\begin{document}&#10;&#10;\begin{eqnarray*}&#10; \frac{\partial E_{n}}{\partial y_{n}}&#10;% &amp; = &amp; -d_{n} \frac{\partial}{\partial y_{n}}\log~y_{n}&#10;%   -(1-d_{n}) \frac{\partial}{\partial y_{n}}\log(1-y_{n}) \\&#10;% &amp; = &amp; -\frac{d_{n}}{y_{n}} + \frac{1-d_{n}}{1-y_{n}}&#10; &amp; = &amp; -d_{n} \frac{\partial}{\partial y_{n}}\log~y_{n}&#10;   -(1-d_{n}) \frac{\partial}{\partial y_{n}}\log(1-y_{n}) \\&#10; &amp; = &amp; -\frac{d_{n}}{y_{n}} + \frac{1-d_{n}}{1-y_{n}}&#10;   = \frac{y_{n} - d_{n}}{y_{n} (1-y_{n})}&#10;\end{eqnarray*}&#10;&#10;\end{document}" title="IguanaTex Picture Display">
            <a:extLst>
              <a:ext uri="{FF2B5EF4-FFF2-40B4-BE49-F238E27FC236}">
                <a16:creationId xmlns:a16="http://schemas.microsoft.com/office/drawing/2014/main" id="{D3708EEF-8EA7-A8C9-06AA-3EB6365A78A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368" y="5189049"/>
            <a:ext cx="6401371" cy="1386209"/>
          </a:xfrm>
          <a:prstGeom prst="rect">
            <a:avLst/>
          </a:prstGeom>
        </p:spPr>
      </p:pic>
      <p:sp>
        <p:nvSpPr>
          <p:cNvPr id="43" name="タイトル 1">
            <a:extLst>
              <a:ext uri="{FF2B5EF4-FFF2-40B4-BE49-F238E27FC236}">
                <a16:creationId xmlns:a16="http://schemas.microsoft.com/office/drawing/2014/main" id="{219042C9-4C77-4E60-A83E-CA0C7FC110E1}"/>
              </a:ext>
            </a:extLst>
          </p:cNvPr>
          <p:cNvSpPr txBox="1">
            <a:spLocks/>
          </p:cNvSpPr>
          <p:nvPr/>
        </p:nvSpPr>
        <p:spPr>
          <a:xfrm>
            <a:off x="457200" y="11828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dirty="0"/>
              <a:t>2</a:t>
            </a:r>
            <a:r>
              <a:rPr lang="ja-JP" altLang="en-US" dirty="0"/>
              <a:t>クラスへの分類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B419D66-1463-4E63-BFF2-6E3BAFF147E1}"/>
              </a:ext>
            </a:extLst>
          </p:cNvPr>
          <p:cNvSpPr txBox="1"/>
          <p:nvPr/>
        </p:nvSpPr>
        <p:spPr>
          <a:xfrm>
            <a:off x="7589123" y="597052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" panose="02020603050405020304" pitchFamily="18" charset="0"/>
                <a:cs typeface="Times" panose="02020603050405020304" pitchFamily="18" charset="0"/>
              </a:rPr>
              <a:t>p.327</a:t>
            </a:r>
            <a:endParaRPr kumimoji="1" lang="ja-JP" alt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80684FB3-C798-4CCB-8036-A9CE43D2640D}"/>
              </a:ext>
            </a:extLst>
          </p:cNvPr>
          <p:cNvGrpSpPr/>
          <p:nvPr/>
        </p:nvGrpSpPr>
        <p:grpSpPr>
          <a:xfrm>
            <a:off x="5715319" y="1336332"/>
            <a:ext cx="3427082" cy="2757266"/>
            <a:chOff x="5364088" y="3267557"/>
            <a:chExt cx="3427082" cy="2757266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65309D2E-FE9C-41CB-9610-6AD37286A445}"/>
                </a:ext>
              </a:extLst>
            </p:cNvPr>
            <p:cNvGrpSpPr/>
            <p:nvPr/>
          </p:nvGrpSpPr>
          <p:grpSpPr>
            <a:xfrm>
              <a:off x="5364088" y="3267557"/>
              <a:ext cx="3348754" cy="2757266"/>
              <a:chOff x="10261383" y="2926241"/>
              <a:chExt cx="2749597" cy="2213201"/>
            </a:xfrm>
          </p:grpSpPr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6BBDDE94-D745-4AA5-A3CF-9D0F607A6408}"/>
                  </a:ext>
                </a:extLst>
              </p:cNvPr>
              <p:cNvSpPr txBox="1"/>
              <p:nvPr/>
            </p:nvSpPr>
            <p:spPr>
              <a:xfrm>
                <a:off x="12671122" y="3996005"/>
                <a:ext cx="326680" cy="3211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kumimoji="1" lang="en-US" altLang="ja-JP" sz="20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kumimoji="1" lang="ja-JP" alt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2E5F3876-37D1-4BA1-B8BD-6027115B1351}"/>
                  </a:ext>
                </a:extLst>
              </p:cNvPr>
              <p:cNvSpPr txBox="1"/>
              <p:nvPr/>
            </p:nvSpPr>
            <p:spPr>
              <a:xfrm>
                <a:off x="12252589" y="3548937"/>
                <a:ext cx="758391" cy="469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sz="1600" dirty="0"/>
                  <a:t>望ましい</a:t>
                </a:r>
                <a:br>
                  <a:rPr lang="en-US" altLang="ja-JP" sz="1600" dirty="0"/>
                </a:br>
                <a:r>
                  <a:rPr lang="ja-JP" altLang="en-US" sz="1600" dirty="0"/>
                  <a:t>出力</a:t>
                </a:r>
                <a:endParaRPr kumimoji="1" lang="ja-JP" altLang="en-US" sz="1600" dirty="0"/>
              </a:p>
            </p:txBody>
          </p:sp>
          <p:cxnSp>
            <p:nvCxnSpPr>
              <p:cNvPr id="66" name="直線矢印コネクタ 65">
                <a:extLst>
                  <a:ext uri="{FF2B5EF4-FFF2-40B4-BE49-F238E27FC236}">
                    <a16:creationId xmlns:a16="http://schemas.microsoft.com/office/drawing/2014/main" id="{170F8BDA-B293-41D8-BB9C-13623488C914}"/>
                  </a:ext>
                </a:extLst>
              </p:cNvPr>
              <p:cNvCxnSpPr>
                <a:cxnSpLocks/>
                <a:stCxn id="52" idx="1"/>
              </p:cNvCxnSpPr>
              <p:nvPr/>
            </p:nvCxnSpPr>
            <p:spPr>
              <a:xfrm flipH="1">
                <a:off x="12468605" y="4156585"/>
                <a:ext cx="202516" cy="2613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正方形/長方形 66">
                <a:extLst>
                  <a:ext uri="{FF2B5EF4-FFF2-40B4-BE49-F238E27FC236}">
                    <a16:creationId xmlns:a16="http://schemas.microsoft.com/office/drawing/2014/main" id="{09CAE7C9-83FB-4459-9A26-CC3D5A7B0638}"/>
                  </a:ext>
                </a:extLst>
              </p:cNvPr>
              <p:cNvSpPr/>
              <p:nvPr/>
            </p:nvSpPr>
            <p:spPr>
              <a:xfrm>
                <a:off x="10571132" y="4163724"/>
                <a:ext cx="201623" cy="403245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8" name="円/楕円 403">
                <a:extLst>
                  <a:ext uri="{FF2B5EF4-FFF2-40B4-BE49-F238E27FC236}">
                    <a16:creationId xmlns:a16="http://schemas.microsoft.com/office/drawing/2014/main" id="{23DD3D51-0AA4-4F64-8184-C7EF4A5951B9}"/>
                  </a:ext>
                </a:extLst>
              </p:cNvPr>
              <p:cNvSpPr/>
              <p:nvPr/>
            </p:nvSpPr>
            <p:spPr>
              <a:xfrm>
                <a:off x="10470321" y="4163724"/>
                <a:ext cx="403245" cy="40324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円/楕円 404">
                <a:extLst>
                  <a:ext uri="{FF2B5EF4-FFF2-40B4-BE49-F238E27FC236}">
                    <a16:creationId xmlns:a16="http://schemas.microsoft.com/office/drawing/2014/main" id="{E2197D84-BDBF-499F-8BE7-545B106A6C35}"/>
                  </a:ext>
                </a:extLst>
              </p:cNvPr>
              <p:cNvSpPr/>
              <p:nvPr/>
            </p:nvSpPr>
            <p:spPr>
              <a:xfrm>
                <a:off x="10470321" y="3210824"/>
                <a:ext cx="403245" cy="40324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BAD05A01-F027-454E-B328-A36DF55D321C}"/>
                  </a:ext>
                </a:extLst>
              </p:cNvPr>
              <p:cNvSpPr txBox="1"/>
              <p:nvPr/>
            </p:nvSpPr>
            <p:spPr>
              <a:xfrm>
                <a:off x="10341358" y="2926241"/>
                <a:ext cx="616242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/>
                  <a:t>常に</a:t>
                </a:r>
                <a:r>
                  <a:rPr lang="en-US" altLang="ja-JP" dirty="0"/>
                  <a:t>1</a:t>
                </a:r>
                <a:endParaRPr kumimoji="1" lang="ja-JP" altLang="en-US" dirty="0"/>
              </a:p>
            </p:txBody>
          </p:sp>
          <p:grpSp>
            <p:nvGrpSpPr>
              <p:cNvPr id="71" name="グループ化 70">
                <a:extLst>
                  <a:ext uri="{FF2B5EF4-FFF2-40B4-BE49-F238E27FC236}">
                    <a16:creationId xmlns:a16="http://schemas.microsoft.com/office/drawing/2014/main" id="{B5CA6BC2-B169-436B-B02C-5FEC54B47711}"/>
                  </a:ext>
                </a:extLst>
              </p:cNvPr>
              <p:cNvGrpSpPr/>
              <p:nvPr/>
            </p:nvGrpSpPr>
            <p:grpSpPr>
              <a:xfrm>
                <a:off x="11414077" y="3781513"/>
                <a:ext cx="820838" cy="797523"/>
                <a:chOff x="4380552" y="2852629"/>
                <a:chExt cx="1172625" cy="1139320"/>
              </a:xfrm>
            </p:grpSpPr>
            <p:sp>
              <p:nvSpPr>
                <p:cNvPr id="91" name="円/楕円 451">
                  <a:extLst>
                    <a:ext uri="{FF2B5EF4-FFF2-40B4-BE49-F238E27FC236}">
                      <a16:creationId xmlns:a16="http://schemas.microsoft.com/office/drawing/2014/main" id="{88F6364C-9BC3-4174-A130-C889E5518D19}"/>
                    </a:ext>
                  </a:extLst>
                </p:cNvPr>
                <p:cNvSpPr/>
                <p:nvPr/>
              </p:nvSpPr>
              <p:spPr>
                <a:xfrm>
                  <a:off x="4380552" y="2876711"/>
                  <a:ext cx="1114024" cy="1059268"/>
                </a:xfrm>
                <a:prstGeom prst="ellipse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92" name="直線コネクタ 91">
                  <a:extLst>
                    <a:ext uri="{FF2B5EF4-FFF2-40B4-BE49-F238E27FC236}">
                      <a16:creationId xmlns:a16="http://schemas.microsoft.com/office/drawing/2014/main" id="{3018BCD1-0292-4995-831F-48F83F238E20}"/>
                    </a:ext>
                  </a:extLst>
                </p:cNvPr>
                <p:cNvCxnSpPr>
                  <a:cxnSpLocks/>
                  <a:stCxn id="91" idx="0"/>
                  <a:endCxn id="91" idx="4"/>
                </p:cNvCxnSpPr>
                <p:nvPr/>
              </p:nvCxnSpPr>
              <p:spPr>
                <a:xfrm>
                  <a:off x="4937565" y="2876711"/>
                  <a:ext cx="0" cy="105926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3" name="正方形/長方形 92">
                  <a:extLst>
                    <a:ext uri="{FF2B5EF4-FFF2-40B4-BE49-F238E27FC236}">
                      <a16:creationId xmlns:a16="http://schemas.microsoft.com/office/drawing/2014/main" id="{FDA4AFC2-088F-446C-8425-282483E09719}"/>
                    </a:ext>
                  </a:extLst>
                </p:cNvPr>
                <p:cNvSpPr/>
                <p:nvPr/>
              </p:nvSpPr>
              <p:spPr>
                <a:xfrm>
                  <a:off x="4962992" y="2852629"/>
                  <a:ext cx="590185" cy="113932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4" name="円/楕円 454">
                  <a:extLst>
                    <a:ext uri="{FF2B5EF4-FFF2-40B4-BE49-F238E27FC236}">
                      <a16:creationId xmlns:a16="http://schemas.microsoft.com/office/drawing/2014/main" id="{1C46095D-2B1B-411C-B31A-0BBD4D4AC63B}"/>
                    </a:ext>
                  </a:extLst>
                </p:cNvPr>
                <p:cNvSpPr/>
                <p:nvPr/>
              </p:nvSpPr>
              <p:spPr>
                <a:xfrm>
                  <a:off x="4381977" y="2867312"/>
                  <a:ext cx="1114024" cy="1068667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72" name="直線矢印コネクタ 71">
                <a:extLst>
                  <a:ext uri="{FF2B5EF4-FFF2-40B4-BE49-F238E27FC236}">
                    <a16:creationId xmlns:a16="http://schemas.microsoft.com/office/drawing/2014/main" id="{3116D78E-709B-4A12-91D5-1F316EF332AF}"/>
                  </a:ext>
                </a:extLst>
              </p:cNvPr>
              <p:cNvCxnSpPr>
                <a:cxnSpLocks/>
                <a:stCxn id="94" idx="6"/>
              </p:cNvCxnSpPr>
              <p:nvPr/>
            </p:nvCxnSpPr>
            <p:spPr>
              <a:xfrm flipV="1">
                <a:off x="12194892" y="4160707"/>
                <a:ext cx="212651" cy="511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B115580D-3411-422F-AFE4-521652A0BF73}"/>
                  </a:ext>
                </a:extLst>
              </p:cNvPr>
              <p:cNvSpPr txBox="1"/>
              <p:nvPr/>
            </p:nvSpPr>
            <p:spPr>
              <a:xfrm>
                <a:off x="11399714" y="3900120"/>
                <a:ext cx="501034" cy="419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ja-JP" altLang="en-US" sz="28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42A1F110-94B4-4379-BC71-C373D1A72790}"/>
                  </a:ext>
                </a:extLst>
              </p:cNvPr>
              <p:cNvSpPr txBox="1"/>
              <p:nvPr/>
            </p:nvSpPr>
            <p:spPr>
              <a:xfrm>
                <a:off x="11464298" y="3020126"/>
                <a:ext cx="872901" cy="271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dirty="0"/>
                  <a:t>シグモイド</a:t>
                </a: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CFAA1362-1F4F-4754-A7FC-39BF597A16AA}"/>
                  </a:ext>
                </a:extLst>
              </p:cNvPr>
              <p:cNvSpPr txBox="1"/>
              <p:nvPr/>
            </p:nvSpPr>
            <p:spPr>
              <a:xfrm>
                <a:off x="11051251" y="3403875"/>
                <a:ext cx="341157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kumimoji="1" lang="en-US" altLang="ja-JP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7" name="テキスト ボックス 76">
                <a:extLst>
                  <a:ext uri="{FF2B5EF4-FFF2-40B4-BE49-F238E27FC236}">
                    <a16:creationId xmlns:a16="http://schemas.microsoft.com/office/drawing/2014/main" id="{42C26F3D-F13A-4050-9F4B-10629832D091}"/>
                  </a:ext>
                </a:extLst>
              </p:cNvPr>
              <p:cNvSpPr txBox="1"/>
              <p:nvPr/>
            </p:nvSpPr>
            <p:spPr>
              <a:xfrm>
                <a:off x="10984696" y="3965192"/>
                <a:ext cx="341157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kumimoji="1" lang="en-US" altLang="ja-JP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kumimoji="1" lang="ja-JP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78" name="直線矢印コネクタ 77">
                <a:extLst>
                  <a:ext uri="{FF2B5EF4-FFF2-40B4-BE49-F238E27FC236}">
                    <a16:creationId xmlns:a16="http://schemas.microsoft.com/office/drawing/2014/main" id="{8690A58B-E435-4FDA-B8A9-AA2319051917}"/>
                  </a:ext>
                </a:extLst>
              </p:cNvPr>
              <p:cNvCxnSpPr>
                <a:cxnSpLocks/>
                <a:stCxn id="88" idx="6"/>
                <a:endCxn id="94" idx="3"/>
              </p:cNvCxnSpPr>
              <p:nvPr/>
            </p:nvCxnSpPr>
            <p:spPr>
              <a:xfrm flipV="1">
                <a:off x="10873566" y="4430306"/>
                <a:ext cx="655710" cy="50751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直線矢印コネクタ 78">
                <a:extLst>
                  <a:ext uri="{FF2B5EF4-FFF2-40B4-BE49-F238E27FC236}">
                    <a16:creationId xmlns:a16="http://schemas.microsoft.com/office/drawing/2014/main" id="{0E5B97A2-29CA-461F-9EF1-26A55DF3BEDE}"/>
                  </a:ext>
                </a:extLst>
              </p:cNvPr>
              <p:cNvCxnSpPr>
                <a:cxnSpLocks/>
                <a:stCxn id="68" idx="6"/>
                <a:endCxn id="91" idx="2"/>
              </p:cNvCxnSpPr>
              <p:nvPr/>
            </p:nvCxnSpPr>
            <p:spPr>
              <a:xfrm flipV="1">
                <a:off x="10873566" y="4169114"/>
                <a:ext cx="540511" cy="19623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線矢印コネクタ 79">
                <a:extLst>
                  <a:ext uri="{FF2B5EF4-FFF2-40B4-BE49-F238E27FC236}">
                    <a16:creationId xmlns:a16="http://schemas.microsoft.com/office/drawing/2014/main" id="{FBD3D300-35B2-4351-85A7-04EEA7979C90}"/>
                  </a:ext>
                </a:extLst>
              </p:cNvPr>
              <p:cNvCxnSpPr>
                <a:cxnSpLocks/>
                <a:stCxn id="69" idx="6"/>
                <a:endCxn id="94" idx="1"/>
              </p:cNvCxnSpPr>
              <p:nvPr/>
            </p:nvCxnSpPr>
            <p:spPr>
              <a:xfrm>
                <a:off x="10873566" y="3412447"/>
                <a:ext cx="655710" cy="4888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テキスト ボックス 81">
                <a:extLst>
                  <a:ext uri="{FF2B5EF4-FFF2-40B4-BE49-F238E27FC236}">
                    <a16:creationId xmlns:a16="http://schemas.microsoft.com/office/drawing/2014/main" id="{3B1A4B60-CC2F-4AA8-9E31-C24B3B510468}"/>
                  </a:ext>
                </a:extLst>
              </p:cNvPr>
              <p:cNvSpPr txBox="1"/>
              <p:nvPr/>
            </p:nvSpPr>
            <p:spPr>
              <a:xfrm>
                <a:off x="11816305" y="3941419"/>
                <a:ext cx="391903" cy="370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ja-JP" altLang="en-US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3" name="テキスト ボックス 82">
                <a:extLst>
                  <a:ext uri="{FF2B5EF4-FFF2-40B4-BE49-F238E27FC236}">
                    <a16:creationId xmlns:a16="http://schemas.microsoft.com/office/drawing/2014/main" id="{EAA0EE7D-A1BB-4579-A8DE-A28ACBFC2BAA}"/>
                  </a:ext>
                </a:extLst>
              </p:cNvPr>
              <p:cNvSpPr txBox="1"/>
              <p:nvPr/>
            </p:nvSpPr>
            <p:spPr>
              <a:xfrm>
                <a:off x="11054780" y="4369788"/>
                <a:ext cx="341157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kumimoji="1" lang="en-US" altLang="ja-JP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kumimoji="1" lang="ja-JP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0256F87B-EDA4-485E-8D81-FB4258BA0645}"/>
                  </a:ext>
                </a:extLst>
              </p:cNvPr>
              <p:cNvSpPr/>
              <p:nvPr/>
            </p:nvSpPr>
            <p:spPr>
              <a:xfrm>
                <a:off x="10571132" y="4711225"/>
                <a:ext cx="201622" cy="403245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5" name="テキスト ボックス 84">
                <a:extLst>
                  <a:ext uri="{FF2B5EF4-FFF2-40B4-BE49-F238E27FC236}">
                    <a16:creationId xmlns:a16="http://schemas.microsoft.com/office/drawing/2014/main" id="{874FFCFE-A38A-430B-8935-7C22892B5411}"/>
                  </a:ext>
                </a:extLst>
              </p:cNvPr>
              <p:cNvSpPr txBox="1"/>
              <p:nvPr/>
            </p:nvSpPr>
            <p:spPr>
              <a:xfrm>
                <a:off x="10451370" y="3183780"/>
                <a:ext cx="380643" cy="419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ja-JP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6" name="テキスト ボックス 85">
                <a:extLst>
                  <a:ext uri="{FF2B5EF4-FFF2-40B4-BE49-F238E27FC236}">
                    <a16:creationId xmlns:a16="http://schemas.microsoft.com/office/drawing/2014/main" id="{4A9D26BD-218D-4781-BC3A-E39EFDA845C7}"/>
                  </a:ext>
                </a:extLst>
              </p:cNvPr>
              <p:cNvSpPr txBox="1"/>
              <p:nvPr/>
            </p:nvSpPr>
            <p:spPr>
              <a:xfrm>
                <a:off x="10451370" y="4119884"/>
                <a:ext cx="380643" cy="419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ja-JP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7" name="正方形/長方形 86">
                <a:extLst>
                  <a:ext uri="{FF2B5EF4-FFF2-40B4-BE49-F238E27FC236}">
                    <a16:creationId xmlns:a16="http://schemas.microsoft.com/office/drawing/2014/main" id="{5BF8AC71-A299-4D45-9BA7-143559EA4318}"/>
                  </a:ext>
                </a:extLst>
              </p:cNvPr>
              <p:cNvSpPr/>
              <p:nvPr/>
            </p:nvSpPr>
            <p:spPr>
              <a:xfrm>
                <a:off x="10571132" y="4736197"/>
                <a:ext cx="201623" cy="403245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8" name="円/楕円 443">
                <a:extLst>
                  <a:ext uri="{FF2B5EF4-FFF2-40B4-BE49-F238E27FC236}">
                    <a16:creationId xmlns:a16="http://schemas.microsoft.com/office/drawing/2014/main" id="{7141E14A-361A-4733-A10A-59FC9F8E5F93}"/>
                  </a:ext>
                </a:extLst>
              </p:cNvPr>
              <p:cNvSpPr/>
              <p:nvPr/>
            </p:nvSpPr>
            <p:spPr>
              <a:xfrm>
                <a:off x="10470321" y="4736197"/>
                <a:ext cx="403245" cy="40324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D8260F0B-AF18-4887-B8D1-197DCF74A032}"/>
                  </a:ext>
                </a:extLst>
              </p:cNvPr>
              <p:cNvSpPr txBox="1"/>
              <p:nvPr/>
            </p:nvSpPr>
            <p:spPr>
              <a:xfrm>
                <a:off x="10451370" y="4692357"/>
                <a:ext cx="380643" cy="419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364DA3E4-FC0B-4621-A86C-DA155FEA955F}"/>
                  </a:ext>
                </a:extLst>
              </p:cNvPr>
              <p:cNvSpPr txBox="1"/>
              <p:nvPr/>
            </p:nvSpPr>
            <p:spPr>
              <a:xfrm>
                <a:off x="10261383" y="3822381"/>
                <a:ext cx="909754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dirty="0"/>
                  <a:t>説明変数</a:t>
                </a:r>
              </a:p>
            </p:txBody>
          </p:sp>
        </p:grp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9E7D7455-26A4-4978-A929-8636D42ABE1D}"/>
                </a:ext>
              </a:extLst>
            </p:cNvPr>
            <p:cNvSpPr/>
            <p:nvPr/>
          </p:nvSpPr>
          <p:spPr>
            <a:xfrm>
              <a:off x="6533821" y="5445708"/>
              <a:ext cx="22573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  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ja-JP" i="1" dirty="0">
                  <a:latin typeface="Times" pitchFamily="18" charset="0"/>
                </a:rPr>
                <a:t>w</a:t>
              </a:r>
              <a:r>
                <a:rPr lang="en-US" altLang="ja-JP" baseline="-25000" dirty="0"/>
                <a:t>0</a:t>
              </a:r>
              <a:r>
                <a:rPr lang="en-US" altLang="ja-JP" dirty="0"/>
                <a:t> + </a:t>
              </a:r>
              <a:r>
                <a:rPr lang="en-US" altLang="ja-JP" i="1" dirty="0">
                  <a:latin typeface="Times" pitchFamily="18" charset="0"/>
                </a:rPr>
                <a:t>w</a:t>
              </a:r>
              <a:r>
                <a:rPr lang="en-US" altLang="ja-JP" baseline="-25000" dirty="0"/>
                <a:t>1</a:t>
              </a:r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/>
                <a:t>1</a:t>
              </a:r>
              <a:r>
                <a:rPr lang="en-US" altLang="ja-JP" dirty="0"/>
                <a:t> + </a:t>
              </a:r>
              <a:r>
                <a:rPr lang="en-US" altLang="ja-JP" i="1" dirty="0">
                  <a:latin typeface="Times" pitchFamily="18" charset="0"/>
                </a:rPr>
                <a:t>w</a:t>
              </a:r>
              <a:r>
                <a:rPr lang="en-US" altLang="ja-JP" baseline="-25000" dirty="0">
                  <a:latin typeface="Times" pitchFamily="18" charset="0"/>
                </a:rPr>
                <a:t>2</a:t>
              </a:r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/>
                <a:t>2</a:t>
              </a:r>
              <a:r>
                <a:rPr lang="en-US" altLang="ja-JP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EEAC562C-756E-41A1-AD69-BBAC4853C2F7}"/>
                </a:ext>
              </a:extLst>
            </p:cNvPr>
            <p:cNvSpPr/>
            <p:nvPr/>
          </p:nvSpPr>
          <p:spPr>
            <a:xfrm>
              <a:off x="6767960" y="3595414"/>
              <a:ext cx="10759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ja-JP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s </a:t>
              </a:r>
              <a:r>
                <a:rPr lang="en-US" altLang="ja-JP" dirty="0">
                  <a:latin typeface="Symbol" panose="05050102010706020507" pitchFamily="18" charset="2"/>
                  <a:cs typeface="Times New Roman" panose="02020603050405020304" pitchFamily="18" charset="0"/>
                </a:rPr>
                <a:t>(</a:t>
              </a:r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 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0441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コンテンツ プレースホルダー 5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332656"/>
                <a:ext cx="8424936" cy="6120680"/>
              </a:xfrm>
            </p:spPr>
            <p:txBody>
              <a:bodyPr>
                <a:normAutofit/>
              </a:bodyPr>
              <a:lstStyle/>
              <a:p>
                <a:r>
                  <a:rPr kumimoji="1"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第</a:t>
                </a:r>
                <a:r>
                  <a:rPr kumimoji="1"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kumimoji="1"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項は，シグモイド関数の微分だから</a:t>
                </a:r>
                <a:endParaRPr kumimoji="1"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/>
                <a:endPara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/>
                <a:endPara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kumimoji="1"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第</a:t>
                </a:r>
                <a:r>
                  <a:rPr kumimoji="1"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項は</a:t>
                </a:r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3"/>
                <a:endParaRPr kumimoji="1" lang="en-US" altLang="ja-JP" sz="1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ja-JP" altLang="en-US" sz="28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つの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項を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(†)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に代入すると                        </a:t>
                </a:r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（分母が消える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!</a:t>
                </a:r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）</a:t>
                </a:r>
                <a:endPara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8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8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/>
                  <a:t>0</a:t>
                </a:r>
                <a:r>
                  <a:rPr lang="ja-JP" altLang="en-US" sz="2800" dirty="0" err="1">
                    <a:latin typeface="Times" pitchFamily="18" charset="0"/>
                  </a:rPr>
                  <a:t>での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微分は</a:t>
                </a:r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/>
                <a:endParaRPr kumimoji="1"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2"/>
                <a:endPara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8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8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</a:t>
                </a:r>
                <a:r>
                  <a:rPr lang="en-US" altLang="ja-JP" sz="2800" i="1" dirty="0">
                    <a:latin typeface="Times" pitchFamily="18" charset="0"/>
                  </a:rPr>
                  <a:t>w</a:t>
                </a:r>
                <a:r>
                  <a:rPr lang="en-US" altLang="ja-JP" sz="2800" baseline="-25000" dirty="0">
                    <a:latin typeface="Times" pitchFamily="18" charset="0"/>
                  </a:rPr>
                  <a:t>1</a:t>
                </a:r>
                <a:r>
                  <a:rPr lang="en-US" altLang="ja-JP" sz="2800" dirty="0">
                    <a:latin typeface="Times" pitchFamily="18" charset="0"/>
                  </a:rPr>
                  <a:t>,</a:t>
                </a:r>
                <a:r>
                  <a:rPr lang="en-US" altLang="ja-JP" sz="2800" i="1" dirty="0">
                    <a:latin typeface="Times" pitchFamily="18" charset="0"/>
                  </a:rPr>
                  <a:t> w</a:t>
                </a:r>
                <a:r>
                  <a:rPr lang="en-US" altLang="ja-JP" sz="2800" baseline="-25000" dirty="0">
                    <a:latin typeface="Times" pitchFamily="18" charset="0"/>
                  </a:rPr>
                  <a:t>2</a:t>
                </a:r>
                <a:r>
                  <a:rPr lang="ja-JP" altLang="en-US" sz="2800" dirty="0" err="1">
                    <a:latin typeface="Times" pitchFamily="18" charset="0"/>
                  </a:rPr>
                  <a:t>での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微分は，第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項が</a:t>
                </a:r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</a:t>
                </a:r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になること以外，同じで，計算すると</a:t>
                </a:r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kumimoji="1"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kumimoji="1" lang="ja-JP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コンテンツ プレースホルダー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332656"/>
                <a:ext cx="8424936" cy="6120680"/>
              </a:xfrm>
              <a:blipFill>
                <a:blip r:embed="rId22"/>
                <a:stretch>
                  <a:fillRect l="-1302" t="-1394" r="-2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7077" y="908720"/>
            <a:ext cx="6190167" cy="621866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29995895-E07D-4928-AE39-86CC7C16012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628800"/>
            <a:ext cx="4646400" cy="623543"/>
          </a:xfrm>
          <a:prstGeom prst="rect">
            <a:avLst/>
          </a:prstGeom>
        </p:spPr>
      </p:pic>
      <p:pic>
        <p:nvPicPr>
          <p:cNvPr id="3" name="図 2" descr="\documentclass{article}&#10;\usepackage{amsmath}&#10;\usepackage{bm}&#10;\pagestyle{empty}&#10;&#10;\begin{document}&#10;&#10;\[&#10;\frac{\partial E(\vec{w})}{\partial w_{0}} &#10;= \frac{1}{N} \sum_{n=1}^{N} \frac{\partial}{\partial w_{0}} E_{n}(\vec{w})&#10;= \frac{1}{N} \sum_{n=1}^{N} (y_{n}-d_{n})&#10;\]&#10;&#10;\end{document}" title="IguanaTex Picture Display">
            <a:extLst>
              <a:ext uri="{FF2B5EF4-FFF2-40B4-BE49-F238E27FC236}">
                <a16:creationId xmlns:a16="http://schemas.microsoft.com/office/drawing/2014/main" id="{2846DB04-CABD-A2BC-53B1-D87A01B646D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551" y="3401379"/>
            <a:ext cx="5648763" cy="807924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397148"/>
            <a:ext cx="1825372" cy="623543"/>
          </a:xfrm>
          <a:prstGeom prst="rect">
            <a:avLst/>
          </a:prstGeom>
        </p:spPr>
      </p:pic>
      <p:pic>
        <p:nvPicPr>
          <p:cNvPr id="7" name="図 6" descr="\documentclass{article}&#10;\usepackage{amsmath}&#10;\usepackage{bm}&#10;\pagestyle{empty}&#10;&#10;\begin{document}&#10;&#10;\begin{eqnarray*}&#10; \frac{\partial a_{n}}{\partial w_{1}}&#10; = \frac{\partial}{\partial w_{1}}(w_{0}+w_{1}x_{n1}+w_{2}x_{n2})&#10; = x_{n1}&#10;\end{eqnarray*}&#10;&#10;&#10;\end{document}" title="IguanaTex Picture Display">
            <a:extLst>
              <a:ext uri="{FF2B5EF4-FFF2-40B4-BE49-F238E27FC236}">
                <a16:creationId xmlns:a16="http://schemas.microsoft.com/office/drawing/2014/main" id="{582F59BD-715C-BE2B-48A4-EA3C69AFEA3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653136"/>
            <a:ext cx="4917942" cy="620191"/>
          </a:xfrm>
          <a:prstGeom prst="rect">
            <a:avLst/>
          </a:prstGeom>
        </p:spPr>
      </p:pic>
      <p:grpSp>
        <p:nvGrpSpPr>
          <p:cNvPr id="115" name="グループ化 114">
            <a:extLst>
              <a:ext uri="{FF2B5EF4-FFF2-40B4-BE49-F238E27FC236}">
                <a16:creationId xmlns:a16="http://schemas.microsoft.com/office/drawing/2014/main" id="{6EDA3069-F15A-4BE0-9F56-D06E73A7C8F5}"/>
              </a:ext>
            </a:extLst>
          </p:cNvPr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6681788" y="4731295"/>
            <a:ext cx="1123951" cy="569913"/>
            <a:chOff x="6681788" y="4652963"/>
            <a:chExt cx="1123951" cy="569913"/>
          </a:xfrm>
        </p:grpSpPr>
        <p:sp>
          <p:nvSpPr>
            <p:cNvPr id="103" name="Freeform 58">
              <a:extLst>
                <a:ext uri="{FF2B5EF4-FFF2-40B4-BE49-F238E27FC236}">
                  <a16:creationId xmlns:a16="http://schemas.microsoft.com/office/drawing/2014/main" id="{26987943-A350-47B5-97CC-94960C58A694}"/>
                </a:ext>
              </a:extLst>
            </p:cNvPr>
            <p:cNvSpPr>
              <a:spLocks noEditPoints="1"/>
            </p:cNvSpPr>
            <p:nvPr>
              <p:custDataLst>
                <p:tags r:id="rId9"/>
              </p:custDataLst>
            </p:nvPr>
          </p:nvSpPr>
          <p:spPr bwMode="auto">
            <a:xfrm>
              <a:off x="6704013" y="4652963"/>
              <a:ext cx="127000" cy="188913"/>
            </a:xfrm>
            <a:custGeom>
              <a:avLst/>
              <a:gdLst>
                <a:gd name="T0" fmla="*/ 211 w 262"/>
                <a:gd name="T1" fmla="*/ 188 h 368"/>
                <a:gd name="T2" fmla="*/ 146 w 262"/>
                <a:gd name="T3" fmla="*/ 129 h 368"/>
                <a:gd name="T4" fmla="*/ 45 w 262"/>
                <a:gd name="T5" fmla="*/ 176 h 368"/>
                <a:gd name="T6" fmla="*/ 0 w 262"/>
                <a:gd name="T7" fmla="*/ 279 h 368"/>
                <a:gd name="T8" fmla="*/ 91 w 262"/>
                <a:gd name="T9" fmla="*/ 368 h 368"/>
                <a:gd name="T10" fmla="*/ 262 w 262"/>
                <a:gd name="T11" fmla="*/ 129 h 368"/>
                <a:gd name="T12" fmla="*/ 154 w 262"/>
                <a:gd name="T13" fmla="*/ 0 h 368"/>
                <a:gd name="T14" fmla="*/ 59 w 262"/>
                <a:gd name="T15" fmla="*/ 79 h 368"/>
                <a:gd name="T16" fmla="*/ 78 w 262"/>
                <a:gd name="T17" fmla="*/ 96 h 368"/>
                <a:gd name="T18" fmla="*/ 105 w 262"/>
                <a:gd name="T19" fmla="*/ 70 h 368"/>
                <a:gd name="T20" fmla="*/ 82 w 262"/>
                <a:gd name="T21" fmla="*/ 52 h 368"/>
                <a:gd name="T22" fmla="*/ 153 w 262"/>
                <a:gd name="T23" fmla="*/ 12 h 368"/>
                <a:gd name="T24" fmla="*/ 225 w 262"/>
                <a:gd name="T25" fmla="*/ 102 h 368"/>
                <a:gd name="T26" fmla="*/ 211 w 262"/>
                <a:gd name="T27" fmla="*/ 188 h 368"/>
                <a:gd name="T28" fmla="*/ 211 w 262"/>
                <a:gd name="T29" fmla="*/ 188 h 368"/>
                <a:gd name="T30" fmla="*/ 93 w 262"/>
                <a:gd name="T31" fmla="*/ 354 h 368"/>
                <a:gd name="T32" fmla="*/ 38 w 262"/>
                <a:gd name="T33" fmla="*/ 298 h 368"/>
                <a:gd name="T34" fmla="*/ 71 w 262"/>
                <a:gd name="T35" fmla="*/ 184 h 368"/>
                <a:gd name="T36" fmla="*/ 146 w 262"/>
                <a:gd name="T37" fmla="*/ 140 h 368"/>
                <a:gd name="T38" fmla="*/ 202 w 262"/>
                <a:gd name="T39" fmla="*/ 206 h 368"/>
                <a:gd name="T40" fmla="*/ 93 w 262"/>
                <a:gd name="T41" fmla="*/ 354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" h="368">
                  <a:moveTo>
                    <a:pt x="211" y="188"/>
                  </a:moveTo>
                  <a:cubicBezTo>
                    <a:pt x="206" y="157"/>
                    <a:pt x="185" y="129"/>
                    <a:pt x="146" y="129"/>
                  </a:cubicBezTo>
                  <a:cubicBezTo>
                    <a:pt x="116" y="129"/>
                    <a:pt x="83" y="137"/>
                    <a:pt x="45" y="176"/>
                  </a:cubicBezTo>
                  <a:cubicBezTo>
                    <a:pt x="3" y="217"/>
                    <a:pt x="0" y="264"/>
                    <a:pt x="0" y="279"/>
                  </a:cubicBezTo>
                  <a:cubicBezTo>
                    <a:pt x="0" y="310"/>
                    <a:pt x="22" y="368"/>
                    <a:pt x="91" y="368"/>
                  </a:cubicBezTo>
                  <a:cubicBezTo>
                    <a:pt x="210" y="368"/>
                    <a:pt x="262" y="200"/>
                    <a:pt x="262" y="129"/>
                  </a:cubicBezTo>
                  <a:cubicBezTo>
                    <a:pt x="262" y="50"/>
                    <a:pt x="216" y="0"/>
                    <a:pt x="154" y="0"/>
                  </a:cubicBezTo>
                  <a:cubicBezTo>
                    <a:pt x="82" y="0"/>
                    <a:pt x="59" y="65"/>
                    <a:pt x="59" y="79"/>
                  </a:cubicBezTo>
                  <a:cubicBezTo>
                    <a:pt x="59" y="86"/>
                    <a:pt x="63" y="96"/>
                    <a:pt x="78" y="96"/>
                  </a:cubicBezTo>
                  <a:cubicBezTo>
                    <a:pt x="94" y="96"/>
                    <a:pt x="105" y="81"/>
                    <a:pt x="105" y="70"/>
                  </a:cubicBezTo>
                  <a:cubicBezTo>
                    <a:pt x="105" y="52"/>
                    <a:pt x="89" y="52"/>
                    <a:pt x="82" y="52"/>
                  </a:cubicBezTo>
                  <a:cubicBezTo>
                    <a:pt x="103" y="15"/>
                    <a:pt x="139" y="12"/>
                    <a:pt x="153" y="12"/>
                  </a:cubicBezTo>
                  <a:cubicBezTo>
                    <a:pt x="190" y="12"/>
                    <a:pt x="225" y="38"/>
                    <a:pt x="225" y="102"/>
                  </a:cubicBezTo>
                  <a:cubicBezTo>
                    <a:pt x="225" y="122"/>
                    <a:pt x="222" y="147"/>
                    <a:pt x="211" y="188"/>
                  </a:cubicBezTo>
                  <a:lnTo>
                    <a:pt x="211" y="188"/>
                  </a:lnTo>
                  <a:close/>
                  <a:moveTo>
                    <a:pt x="93" y="354"/>
                  </a:moveTo>
                  <a:cubicBezTo>
                    <a:pt x="38" y="354"/>
                    <a:pt x="38" y="303"/>
                    <a:pt x="38" y="298"/>
                  </a:cubicBezTo>
                  <a:cubicBezTo>
                    <a:pt x="38" y="284"/>
                    <a:pt x="51" y="214"/>
                    <a:pt x="71" y="184"/>
                  </a:cubicBezTo>
                  <a:cubicBezTo>
                    <a:pt x="91" y="156"/>
                    <a:pt x="115" y="140"/>
                    <a:pt x="146" y="140"/>
                  </a:cubicBezTo>
                  <a:cubicBezTo>
                    <a:pt x="201" y="140"/>
                    <a:pt x="202" y="196"/>
                    <a:pt x="202" y="206"/>
                  </a:cubicBezTo>
                  <a:cubicBezTo>
                    <a:pt x="202" y="242"/>
                    <a:pt x="170" y="354"/>
                    <a:pt x="93" y="354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4" name="Freeform 59">
              <a:extLst>
                <a:ext uri="{FF2B5EF4-FFF2-40B4-BE49-F238E27FC236}">
                  <a16:creationId xmlns:a16="http://schemas.microsoft.com/office/drawing/2014/main" id="{1E9FD6A9-5946-404C-AA70-6BD0685080B0}"/>
                </a:ext>
              </a:extLst>
            </p:cNvPr>
            <p:cNvSpPr>
              <a:spLocks noEditPoints="1"/>
            </p:cNvSpPr>
            <p:nvPr>
              <p:custDataLst>
                <p:tags r:id="rId10"/>
              </p:custDataLst>
            </p:nvPr>
          </p:nvSpPr>
          <p:spPr bwMode="auto">
            <a:xfrm>
              <a:off x="6845301" y="4722813"/>
              <a:ext cx="111125" cy="115888"/>
            </a:xfrm>
            <a:custGeom>
              <a:avLst/>
              <a:gdLst>
                <a:gd name="T0" fmla="*/ 166 w 228"/>
                <a:gd name="T1" fmla="*/ 32 h 226"/>
                <a:gd name="T2" fmla="*/ 120 w 228"/>
                <a:gd name="T3" fmla="*/ 0 h 226"/>
                <a:gd name="T4" fmla="*/ 0 w 228"/>
                <a:gd name="T5" fmla="*/ 147 h 226"/>
                <a:gd name="T6" fmla="*/ 66 w 228"/>
                <a:gd name="T7" fmla="*/ 226 h 226"/>
                <a:gd name="T8" fmla="*/ 131 w 228"/>
                <a:gd name="T9" fmla="*/ 189 h 226"/>
                <a:gd name="T10" fmla="*/ 176 w 228"/>
                <a:gd name="T11" fmla="*/ 226 h 226"/>
                <a:gd name="T12" fmla="*/ 213 w 228"/>
                <a:gd name="T13" fmla="*/ 199 h 226"/>
                <a:gd name="T14" fmla="*/ 228 w 228"/>
                <a:gd name="T15" fmla="*/ 150 h 226"/>
                <a:gd name="T16" fmla="*/ 222 w 228"/>
                <a:gd name="T17" fmla="*/ 145 h 226"/>
                <a:gd name="T18" fmla="*/ 215 w 228"/>
                <a:gd name="T19" fmla="*/ 154 h 226"/>
                <a:gd name="T20" fmla="*/ 177 w 228"/>
                <a:gd name="T21" fmla="*/ 215 h 226"/>
                <a:gd name="T22" fmla="*/ 162 w 228"/>
                <a:gd name="T23" fmla="*/ 192 h 226"/>
                <a:gd name="T24" fmla="*/ 169 w 228"/>
                <a:gd name="T25" fmla="*/ 156 h 226"/>
                <a:gd name="T26" fmla="*/ 180 w 228"/>
                <a:gd name="T27" fmla="*/ 111 h 226"/>
                <a:gd name="T28" fmla="*/ 198 w 228"/>
                <a:gd name="T29" fmla="*/ 41 h 226"/>
                <a:gd name="T30" fmla="*/ 201 w 228"/>
                <a:gd name="T31" fmla="*/ 24 h 226"/>
                <a:gd name="T32" fmla="*/ 187 w 228"/>
                <a:gd name="T33" fmla="*/ 10 h 226"/>
                <a:gd name="T34" fmla="*/ 166 w 228"/>
                <a:gd name="T35" fmla="*/ 32 h 226"/>
                <a:gd name="T36" fmla="*/ 133 w 228"/>
                <a:gd name="T37" fmla="*/ 162 h 226"/>
                <a:gd name="T38" fmla="*/ 123 w 228"/>
                <a:gd name="T39" fmla="*/ 180 h 226"/>
                <a:gd name="T40" fmla="*/ 67 w 228"/>
                <a:gd name="T41" fmla="*/ 215 h 226"/>
                <a:gd name="T42" fmla="*/ 35 w 228"/>
                <a:gd name="T43" fmla="*/ 169 h 226"/>
                <a:gd name="T44" fmla="*/ 62 w 228"/>
                <a:gd name="T45" fmla="*/ 59 h 226"/>
                <a:gd name="T46" fmla="*/ 120 w 228"/>
                <a:gd name="T47" fmla="*/ 11 h 226"/>
                <a:gd name="T48" fmla="*/ 160 w 228"/>
                <a:gd name="T49" fmla="*/ 55 h 226"/>
                <a:gd name="T50" fmla="*/ 158 w 228"/>
                <a:gd name="T51" fmla="*/ 64 h 226"/>
                <a:gd name="T52" fmla="*/ 133 w 228"/>
                <a:gd name="T53" fmla="*/ 16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8" h="226">
                  <a:moveTo>
                    <a:pt x="166" y="32"/>
                  </a:moveTo>
                  <a:cubicBezTo>
                    <a:pt x="157" y="14"/>
                    <a:pt x="142" y="0"/>
                    <a:pt x="120" y="0"/>
                  </a:cubicBezTo>
                  <a:cubicBezTo>
                    <a:pt x="61" y="0"/>
                    <a:pt x="0" y="74"/>
                    <a:pt x="0" y="147"/>
                  </a:cubicBezTo>
                  <a:cubicBezTo>
                    <a:pt x="0" y="193"/>
                    <a:pt x="27" y="226"/>
                    <a:pt x="66" y="226"/>
                  </a:cubicBezTo>
                  <a:cubicBezTo>
                    <a:pt x="76" y="226"/>
                    <a:pt x="101" y="224"/>
                    <a:pt x="131" y="189"/>
                  </a:cubicBezTo>
                  <a:cubicBezTo>
                    <a:pt x="135" y="210"/>
                    <a:pt x="152" y="226"/>
                    <a:pt x="176" y="226"/>
                  </a:cubicBezTo>
                  <a:cubicBezTo>
                    <a:pt x="194" y="226"/>
                    <a:pt x="205" y="215"/>
                    <a:pt x="213" y="199"/>
                  </a:cubicBezTo>
                  <a:cubicBezTo>
                    <a:pt x="222" y="181"/>
                    <a:pt x="228" y="151"/>
                    <a:pt x="228" y="150"/>
                  </a:cubicBezTo>
                  <a:cubicBezTo>
                    <a:pt x="228" y="145"/>
                    <a:pt x="224" y="145"/>
                    <a:pt x="222" y="145"/>
                  </a:cubicBezTo>
                  <a:cubicBezTo>
                    <a:pt x="217" y="145"/>
                    <a:pt x="217" y="147"/>
                    <a:pt x="215" y="154"/>
                  </a:cubicBezTo>
                  <a:cubicBezTo>
                    <a:pt x="207" y="186"/>
                    <a:pt x="198" y="215"/>
                    <a:pt x="177" y="215"/>
                  </a:cubicBezTo>
                  <a:cubicBezTo>
                    <a:pt x="164" y="215"/>
                    <a:pt x="162" y="202"/>
                    <a:pt x="162" y="192"/>
                  </a:cubicBezTo>
                  <a:cubicBezTo>
                    <a:pt x="162" y="181"/>
                    <a:pt x="163" y="177"/>
                    <a:pt x="169" y="156"/>
                  </a:cubicBezTo>
                  <a:cubicBezTo>
                    <a:pt x="174" y="135"/>
                    <a:pt x="175" y="130"/>
                    <a:pt x="180" y="111"/>
                  </a:cubicBezTo>
                  <a:lnTo>
                    <a:pt x="198" y="41"/>
                  </a:lnTo>
                  <a:cubicBezTo>
                    <a:pt x="201" y="27"/>
                    <a:pt x="201" y="26"/>
                    <a:pt x="201" y="24"/>
                  </a:cubicBezTo>
                  <a:cubicBezTo>
                    <a:pt x="201" y="15"/>
                    <a:pt x="195" y="10"/>
                    <a:pt x="187" y="10"/>
                  </a:cubicBezTo>
                  <a:cubicBezTo>
                    <a:pt x="175" y="10"/>
                    <a:pt x="167" y="21"/>
                    <a:pt x="166" y="32"/>
                  </a:cubicBezTo>
                  <a:close/>
                  <a:moveTo>
                    <a:pt x="133" y="162"/>
                  </a:moveTo>
                  <a:cubicBezTo>
                    <a:pt x="131" y="170"/>
                    <a:pt x="131" y="171"/>
                    <a:pt x="123" y="180"/>
                  </a:cubicBezTo>
                  <a:cubicBezTo>
                    <a:pt x="101" y="207"/>
                    <a:pt x="81" y="215"/>
                    <a:pt x="67" y="215"/>
                  </a:cubicBezTo>
                  <a:cubicBezTo>
                    <a:pt x="42" y="215"/>
                    <a:pt x="35" y="188"/>
                    <a:pt x="35" y="169"/>
                  </a:cubicBezTo>
                  <a:cubicBezTo>
                    <a:pt x="35" y="144"/>
                    <a:pt x="51" y="82"/>
                    <a:pt x="62" y="59"/>
                  </a:cubicBezTo>
                  <a:cubicBezTo>
                    <a:pt x="78" y="30"/>
                    <a:pt x="100" y="11"/>
                    <a:pt x="120" y="11"/>
                  </a:cubicBezTo>
                  <a:cubicBezTo>
                    <a:pt x="153" y="11"/>
                    <a:pt x="160" y="52"/>
                    <a:pt x="160" y="55"/>
                  </a:cubicBezTo>
                  <a:cubicBezTo>
                    <a:pt x="160" y="58"/>
                    <a:pt x="159" y="61"/>
                    <a:pt x="158" y="64"/>
                  </a:cubicBezTo>
                  <a:lnTo>
                    <a:pt x="133" y="162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5" name="Freeform 60">
              <a:extLst>
                <a:ext uri="{FF2B5EF4-FFF2-40B4-BE49-F238E27FC236}">
                  <a16:creationId xmlns:a16="http://schemas.microsoft.com/office/drawing/2014/main" id="{214509F1-D78A-4720-810B-3F8CBAEB18C2}"/>
                </a:ext>
              </a:extLst>
            </p:cNvPr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6972301" y="4795838"/>
              <a:ext cx="104775" cy="79375"/>
            </a:xfrm>
            <a:custGeom>
              <a:avLst/>
              <a:gdLst>
                <a:gd name="T0" fmla="*/ 26 w 213"/>
                <a:gd name="T1" fmla="*/ 132 h 157"/>
                <a:gd name="T2" fmla="*/ 22 w 213"/>
                <a:gd name="T3" fmla="*/ 146 h 157"/>
                <a:gd name="T4" fmla="*/ 34 w 213"/>
                <a:gd name="T5" fmla="*/ 157 h 157"/>
                <a:gd name="T6" fmla="*/ 48 w 213"/>
                <a:gd name="T7" fmla="*/ 149 h 157"/>
                <a:gd name="T8" fmla="*/ 54 w 213"/>
                <a:gd name="T9" fmla="*/ 128 h 157"/>
                <a:gd name="T10" fmla="*/ 62 w 213"/>
                <a:gd name="T11" fmla="*/ 96 h 157"/>
                <a:gd name="T12" fmla="*/ 68 w 213"/>
                <a:gd name="T13" fmla="*/ 73 h 157"/>
                <a:gd name="T14" fmla="*/ 82 w 213"/>
                <a:gd name="T15" fmla="*/ 42 h 157"/>
                <a:gd name="T16" fmla="*/ 135 w 213"/>
                <a:gd name="T17" fmla="*/ 10 h 157"/>
                <a:gd name="T18" fmla="*/ 155 w 213"/>
                <a:gd name="T19" fmla="*/ 34 h 157"/>
                <a:gd name="T20" fmla="*/ 135 w 213"/>
                <a:gd name="T21" fmla="*/ 108 h 157"/>
                <a:gd name="T22" fmla="*/ 130 w 213"/>
                <a:gd name="T23" fmla="*/ 127 h 157"/>
                <a:gd name="T24" fmla="*/ 163 w 213"/>
                <a:gd name="T25" fmla="*/ 157 h 157"/>
                <a:gd name="T26" fmla="*/ 213 w 213"/>
                <a:gd name="T27" fmla="*/ 104 h 157"/>
                <a:gd name="T28" fmla="*/ 207 w 213"/>
                <a:gd name="T29" fmla="*/ 99 h 157"/>
                <a:gd name="T30" fmla="*/ 201 w 213"/>
                <a:gd name="T31" fmla="*/ 105 h 157"/>
                <a:gd name="T32" fmla="*/ 164 w 213"/>
                <a:gd name="T33" fmla="*/ 147 h 157"/>
                <a:gd name="T34" fmla="*/ 155 w 213"/>
                <a:gd name="T35" fmla="*/ 135 h 157"/>
                <a:gd name="T36" fmla="*/ 163 w 213"/>
                <a:gd name="T37" fmla="*/ 107 h 157"/>
                <a:gd name="T38" fmla="*/ 182 w 213"/>
                <a:gd name="T39" fmla="*/ 39 h 157"/>
                <a:gd name="T40" fmla="*/ 136 w 213"/>
                <a:gd name="T41" fmla="*/ 0 h 157"/>
                <a:gd name="T42" fmla="*/ 77 w 213"/>
                <a:gd name="T43" fmla="*/ 31 h 157"/>
                <a:gd name="T44" fmla="*/ 40 w 213"/>
                <a:gd name="T45" fmla="*/ 0 h 157"/>
                <a:gd name="T46" fmla="*/ 12 w 213"/>
                <a:gd name="T47" fmla="*/ 19 h 157"/>
                <a:gd name="T48" fmla="*/ 0 w 213"/>
                <a:gd name="T49" fmla="*/ 53 h 157"/>
                <a:gd name="T50" fmla="*/ 6 w 213"/>
                <a:gd name="T51" fmla="*/ 58 h 157"/>
                <a:gd name="T52" fmla="*/ 13 w 213"/>
                <a:gd name="T53" fmla="*/ 47 h 157"/>
                <a:gd name="T54" fmla="*/ 39 w 213"/>
                <a:gd name="T55" fmla="*/ 10 h 157"/>
                <a:gd name="T56" fmla="*/ 50 w 213"/>
                <a:gd name="T57" fmla="*/ 27 h 157"/>
                <a:gd name="T58" fmla="*/ 45 w 213"/>
                <a:gd name="T59" fmla="*/ 56 h 157"/>
                <a:gd name="T60" fmla="*/ 37 w 213"/>
                <a:gd name="T61" fmla="*/ 87 h 157"/>
                <a:gd name="T62" fmla="*/ 26 w 213"/>
                <a:gd name="T63" fmla="*/ 13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" h="157">
                  <a:moveTo>
                    <a:pt x="26" y="132"/>
                  </a:moveTo>
                  <a:cubicBezTo>
                    <a:pt x="25" y="136"/>
                    <a:pt x="22" y="145"/>
                    <a:pt x="22" y="146"/>
                  </a:cubicBezTo>
                  <a:cubicBezTo>
                    <a:pt x="22" y="154"/>
                    <a:pt x="29" y="157"/>
                    <a:pt x="34" y="157"/>
                  </a:cubicBezTo>
                  <a:cubicBezTo>
                    <a:pt x="41" y="157"/>
                    <a:pt x="46" y="153"/>
                    <a:pt x="48" y="149"/>
                  </a:cubicBezTo>
                  <a:cubicBezTo>
                    <a:pt x="50" y="146"/>
                    <a:pt x="52" y="135"/>
                    <a:pt x="54" y="128"/>
                  </a:cubicBezTo>
                  <a:cubicBezTo>
                    <a:pt x="56" y="121"/>
                    <a:pt x="60" y="105"/>
                    <a:pt x="62" y="96"/>
                  </a:cubicBezTo>
                  <a:cubicBezTo>
                    <a:pt x="64" y="89"/>
                    <a:pt x="66" y="81"/>
                    <a:pt x="68" y="73"/>
                  </a:cubicBezTo>
                  <a:cubicBezTo>
                    <a:pt x="72" y="59"/>
                    <a:pt x="72" y="56"/>
                    <a:pt x="82" y="42"/>
                  </a:cubicBezTo>
                  <a:cubicBezTo>
                    <a:pt x="92" y="28"/>
                    <a:pt x="109" y="10"/>
                    <a:pt x="135" y="10"/>
                  </a:cubicBezTo>
                  <a:cubicBezTo>
                    <a:pt x="155" y="10"/>
                    <a:pt x="155" y="27"/>
                    <a:pt x="155" y="34"/>
                  </a:cubicBezTo>
                  <a:cubicBezTo>
                    <a:pt x="155" y="55"/>
                    <a:pt x="140" y="94"/>
                    <a:pt x="135" y="108"/>
                  </a:cubicBezTo>
                  <a:cubicBezTo>
                    <a:pt x="131" y="118"/>
                    <a:pt x="130" y="121"/>
                    <a:pt x="130" y="127"/>
                  </a:cubicBezTo>
                  <a:cubicBezTo>
                    <a:pt x="130" y="146"/>
                    <a:pt x="145" y="157"/>
                    <a:pt x="163" y="157"/>
                  </a:cubicBezTo>
                  <a:cubicBezTo>
                    <a:pt x="198" y="157"/>
                    <a:pt x="213" y="109"/>
                    <a:pt x="213" y="104"/>
                  </a:cubicBezTo>
                  <a:cubicBezTo>
                    <a:pt x="213" y="99"/>
                    <a:pt x="208" y="99"/>
                    <a:pt x="207" y="99"/>
                  </a:cubicBezTo>
                  <a:cubicBezTo>
                    <a:pt x="202" y="99"/>
                    <a:pt x="202" y="101"/>
                    <a:pt x="201" y="105"/>
                  </a:cubicBezTo>
                  <a:cubicBezTo>
                    <a:pt x="193" y="133"/>
                    <a:pt x="178" y="147"/>
                    <a:pt x="164" y="147"/>
                  </a:cubicBezTo>
                  <a:cubicBezTo>
                    <a:pt x="156" y="147"/>
                    <a:pt x="155" y="142"/>
                    <a:pt x="155" y="135"/>
                  </a:cubicBezTo>
                  <a:cubicBezTo>
                    <a:pt x="155" y="127"/>
                    <a:pt x="157" y="123"/>
                    <a:pt x="163" y="107"/>
                  </a:cubicBezTo>
                  <a:cubicBezTo>
                    <a:pt x="167" y="96"/>
                    <a:pt x="182" y="59"/>
                    <a:pt x="182" y="39"/>
                  </a:cubicBezTo>
                  <a:cubicBezTo>
                    <a:pt x="182" y="6"/>
                    <a:pt x="155" y="0"/>
                    <a:pt x="136" y="0"/>
                  </a:cubicBezTo>
                  <a:cubicBezTo>
                    <a:pt x="107" y="0"/>
                    <a:pt x="88" y="18"/>
                    <a:pt x="77" y="31"/>
                  </a:cubicBezTo>
                  <a:cubicBezTo>
                    <a:pt x="75" y="7"/>
                    <a:pt x="54" y="0"/>
                    <a:pt x="40" y="0"/>
                  </a:cubicBezTo>
                  <a:cubicBezTo>
                    <a:pt x="25" y="0"/>
                    <a:pt x="17" y="11"/>
                    <a:pt x="12" y="19"/>
                  </a:cubicBezTo>
                  <a:cubicBezTo>
                    <a:pt x="5" y="31"/>
                    <a:pt x="0" y="51"/>
                    <a:pt x="0" y="53"/>
                  </a:cubicBezTo>
                  <a:cubicBezTo>
                    <a:pt x="0" y="58"/>
                    <a:pt x="5" y="58"/>
                    <a:pt x="6" y="58"/>
                  </a:cubicBezTo>
                  <a:cubicBezTo>
                    <a:pt x="11" y="58"/>
                    <a:pt x="11" y="57"/>
                    <a:pt x="13" y="47"/>
                  </a:cubicBezTo>
                  <a:cubicBezTo>
                    <a:pt x="19" y="27"/>
                    <a:pt x="25" y="10"/>
                    <a:pt x="39" y="10"/>
                  </a:cubicBezTo>
                  <a:cubicBezTo>
                    <a:pt x="48" y="10"/>
                    <a:pt x="50" y="17"/>
                    <a:pt x="50" y="27"/>
                  </a:cubicBezTo>
                  <a:cubicBezTo>
                    <a:pt x="50" y="33"/>
                    <a:pt x="47" y="46"/>
                    <a:pt x="45" y="56"/>
                  </a:cubicBezTo>
                  <a:cubicBezTo>
                    <a:pt x="42" y="65"/>
                    <a:pt x="39" y="79"/>
                    <a:pt x="37" y="87"/>
                  </a:cubicBezTo>
                  <a:lnTo>
                    <a:pt x="26" y="132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6" name="Rectangle 61">
              <a:extLst>
                <a:ext uri="{FF2B5EF4-FFF2-40B4-BE49-F238E27FC236}">
                  <a16:creationId xmlns:a16="http://schemas.microsoft.com/office/drawing/2014/main" id="{AC29FE08-9284-4D41-9DDB-4AECA93142D3}"/>
                </a:ext>
              </a:extLst>
            </p:cNvPr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6681788" y="4938713"/>
              <a:ext cx="427038" cy="11113"/>
            </a:xfrm>
            <a:prstGeom prst="rect">
              <a:avLst/>
            </a:pr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7" name="Freeform 62">
              <a:extLst>
                <a:ext uri="{FF2B5EF4-FFF2-40B4-BE49-F238E27FC236}">
                  <a16:creationId xmlns:a16="http://schemas.microsoft.com/office/drawing/2014/main" id="{91D91FE2-74A7-4A81-9074-47E35ADCC602}"/>
                </a:ext>
              </a:extLst>
            </p:cNvPr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6691313" y="5000626"/>
              <a:ext cx="128588" cy="188913"/>
            </a:xfrm>
            <a:custGeom>
              <a:avLst/>
              <a:gdLst>
                <a:gd name="T0" fmla="*/ 211 w 262"/>
                <a:gd name="T1" fmla="*/ 188 h 368"/>
                <a:gd name="T2" fmla="*/ 147 w 262"/>
                <a:gd name="T3" fmla="*/ 129 h 368"/>
                <a:gd name="T4" fmla="*/ 45 w 262"/>
                <a:gd name="T5" fmla="*/ 176 h 368"/>
                <a:gd name="T6" fmla="*/ 0 w 262"/>
                <a:gd name="T7" fmla="*/ 279 h 368"/>
                <a:gd name="T8" fmla="*/ 92 w 262"/>
                <a:gd name="T9" fmla="*/ 368 h 368"/>
                <a:gd name="T10" fmla="*/ 262 w 262"/>
                <a:gd name="T11" fmla="*/ 129 h 368"/>
                <a:gd name="T12" fmla="*/ 154 w 262"/>
                <a:gd name="T13" fmla="*/ 0 h 368"/>
                <a:gd name="T14" fmla="*/ 59 w 262"/>
                <a:gd name="T15" fmla="*/ 78 h 368"/>
                <a:gd name="T16" fmla="*/ 78 w 262"/>
                <a:gd name="T17" fmla="*/ 96 h 368"/>
                <a:gd name="T18" fmla="*/ 105 w 262"/>
                <a:gd name="T19" fmla="*/ 69 h 368"/>
                <a:gd name="T20" fmla="*/ 82 w 262"/>
                <a:gd name="T21" fmla="*/ 52 h 368"/>
                <a:gd name="T22" fmla="*/ 153 w 262"/>
                <a:gd name="T23" fmla="*/ 12 h 368"/>
                <a:gd name="T24" fmla="*/ 225 w 262"/>
                <a:gd name="T25" fmla="*/ 102 h 368"/>
                <a:gd name="T26" fmla="*/ 211 w 262"/>
                <a:gd name="T27" fmla="*/ 188 h 368"/>
                <a:gd name="T28" fmla="*/ 211 w 262"/>
                <a:gd name="T29" fmla="*/ 188 h 368"/>
                <a:gd name="T30" fmla="*/ 93 w 262"/>
                <a:gd name="T31" fmla="*/ 354 h 368"/>
                <a:gd name="T32" fmla="*/ 38 w 262"/>
                <a:gd name="T33" fmla="*/ 297 h 368"/>
                <a:gd name="T34" fmla="*/ 71 w 262"/>
                <a:gd name="T35" fmla="*/ 184 h 368"/>
                <a:gd name="T36" fmla="*/ 147 w 262"/>
                <a:gd name="T37" fmla="*/ 140 h 368"/>
                <a:gd name="T38" fmla="*/ 202 w 262"/>
                <a:gd name="T39" fmla="*/ 206 h 368"/>
                <a:gd name="T40" fmla="*/ 93 w 262"/>
                <a:gd name="T41" fmla="*/ 354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2" h="368">
                  <a:moveTo>
                    <a:pt x="211" y="188"/>
                  </a:moveTo>
                  <a:cubicBezTo>
                    <a:pt x="206" y="157"/>
                    <a:pt x="185" y="129"/>
                    <a:pt x="147" y="129"/>
                  </a:cubicBezTo>
                  <a:cubicBezTo>
                    <a:pt x="116" y="129"/>
                    <a:pt x="84" y="137"/>
                    <a:pt x="45" y="176"/>
                  </a:cubicBezTo>
                  <a:cubicBezTo>
                    <a:pt x="3" y="217"/>
                    <a:pt x="0" y="264"/>
                    <a:pt x="0" y="279"/>
                  </a:cubicBezTo>
                  <a:cubicBezTo>
                    <a:pt x="0" y="310"/>
                    <a:pt x="22" y="368"/>
                    <a:pt x="92" y="368"/>
                  </a:cubicBezTo>
                  <a:cubicBezTo>
                    <a:pt x="210" y="368"/>
                    <a:pt x="262" y="200"/>
                    <a:pt x="262" y="129"/>
                  </a:cubicBezTo>
                  <a:cubicBezTo>
                    <a:pt x="262" y="50"/>
                    <a:pt x="216" y="0"/>
                    <a:pt x="154" y="0"/>
                  </a:cubicBezTo>
                  <a:cubicBezTo>
                    <a:pt x="82" y="0"/>
                    <a:pt x="59" y="64"/>
                    <a:pt x="59" y="78"/>
                  </a:cubicBezTo>
                  <a:cubicBezTo>
                    <a:pt x="59" y="85"/>
                    <a:pt x="63" y="96"/>
                    <a:pt x="78" y="96"/>
                  </a:cubicBezTo>
                  <a:cubicBezTo>
                    <a:pt x="95" y="96"/>
                    <a:pt x="105" y="81"/>
                    <a:pt x="105" y="69"/>
                  </a:cubicBezTo>
                  <a:cubicBezTo>
                    <a:pt x="105" y="52"/>
                    <a:pt x="90" y="52"/>
                    <a:pt x="82" y="52"/>
                  </a:cubicBezTo>
                  <a:cubicBezTo>
                    <a:pt x="104" y="15"/>
                    <a:pt x="139" y="12"/>
                    <a:pt x="153" y="12"/>
                  </a:cubicBezTo>
                  <a:cubicBezTo>
                    <a:pt x="190" y="12"/>
                    <a:pt x="225" y="38"/>
                    <a:pt x="225" y="102"/>
                  </a:cubicBezTo>
                  <a:cubicBezTo>
                    <a:pt x="225" y="122"/>
                    <a:pt x="222" y="147"/>
                    <a:pt x="211" y="188"/>
                  </a:cubicBezTo>
                  <a:lnTo>
                    <a:pt x="211" y="188"/>
                  </a:lnTo>
                  <a:close/>
                  <a:moveTo>
                    <a:pt x="93" y="354"/>
                  </a:moveTo>
                  <a:cubicBezTo>
                    <a:pt x="38" y="354"/>
                    <a:pt x="38" y="302"/>
                    <a:pt x="38" y="297"/>
                  </a:cubicBezTo>
                  <a:cubicBezTo>
                    <a:pt x="38" y="284"/>
                    <a:pt x="51" y="214"/>
                    <a:pt x="71" y="184"/>
                  </a:cubicBezTo>
                  <a:cubicBezTo>
                    <a:pt x="91" y="156"/>
                    <a:pt x="116" y="140"/>
                    <a:pt x="147" y="140"/>
                  </a:cubicBezTo>
                  <a:cubicBezTo>
                    <a:pt x="201" y="140"/>
                    <a:pt x="202" y="196"/>
                    <a:pt x="202" y="206"/>
                  </a:cubicBezTo>
                  <a:cubicBezTo>
                    <a:pt x="202" y="242"/>
                    <a:pt x="170" y="354"/>
                    <a:pt x="93" y="354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8" name="Freeform 63">
              <a:extLst>
                <a:ext uri="{FF2B5EF4-FFF2-40B4-BE49-F238E27FC236}">
                  <a16:creationId xmlns:a16="http://schemas.microsoft.com/office/drawing/2014/main" id="{D16B9B37-A3D9-4D49-BE80-AA1AD2D9544B}"/>
                </a:ext>
              </a:extLst>
            </p:cNvPr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6831013" y="5070476"/>
              <a:ext cx="161925" cy="115888"/>
            </a:xfrm>
            <a:custGeom>
              <a:avLst/>
              <a:gdLst>
                <a:gd name="T0" fmla="*/ 216 w 330"/>
                <a:gd name="T1" fmla="*/ 52 h 226"/>
                <a:gd name="T2" fmla="*/ 224 w 330"/>
                <a:gd name="T3" fmla="*/ 19 h 226"/>
                <a:gd name="T4" fmla="*/ 209 w 330"/>
                <a:gd name="T5" fmla="*/ 6 h 226"/>
                <a:gd name="T6" fmla="*/ 191 w 330"/>
                <a:gd name="T7" fmla="*/ 20 h 226"/>
                <a:gd name="T8" fmla="*/ 162 w 330"/>
                <a:gd name="T9" fmla="*/ 131 h 226"/>
                <a:gd name="T10" fmla="*/ 158 w 330"/>
                <a:gd name="T11" fmla="*/ 164 h 226"/>
                <a:gd name="T12" fmla="*/ 158 w 330"/>
                <a:gd name="T13" fmla="*/ 173 h 226"/>
                <a:gd name="T14" fmla="*/ 112 w 330"/>
                <a:gd name="T15" fmla="*/ 215 h 226"/>
                <a:gd name="T16" fmla="*/ 73 w 330"/>
                <a:gd name="T17" fmla="*/ 170 h 226"/>
                <a:gd name="T18" fmla="*/ 98 w 330"/>
                <a:gd name="T19" fmla="*/ 73 h 226"/>
                <a:gd name="T20" fmla="*/ 107 w 330"/>
                <a:gd name="T21" fmla="*/ 41 h 226"/>
                <a:gd name="T22" fmla="*/ 66 w 330"/>
                <a:gd name="T23" fmla="*/ 0 h 226"/>
                <a:gd name="T24" fmla="*/ 0 w 330"/>
                <a:gd name="T25" fmla="*/ 77 h 226"/>
                <a:gd name="T26" fmla="*/ 6 w 330"/>
                <a:gd name="T27" fmla="*/ 82 h 226"/>
                <a:gd name="T28" fmla="*/ 14 w 330"/>
                <a:gd name="T29" fmla="*/ 73 h 226"/>
                <a:gd name="T30" fmla="*/ 65 w 330"/>
                <a:gd name="T31" fmla="*/ 11 h 226"/>
                <a:gd name="T32" fmla="*/ 77 w 330"/>
                <a:gd name="T33" fmla="*/ 28 h 226"/>
                <a:gd name="T34" fmla="*/ 68 w 330"/>
                <a:gd name="T35" fmla="*/ 63 h 226"/>
                <a:gd name="T36" fmla="*/ 40 w 330"/>
                <a:gd name="T37" fmla="*/ 163 h 226"/>
                <a:gd name="T38" fmla="*/ 111 w 330"/>
                <a:gd name="T39" fmla="*/ 226 h 226"/>
                <a:gd name="T40" fmla="*/ 163 w 330"/>
                <a:gd name="T41" fmla="*/ 191 h 226"/>
                <a:gd name="T42" fmla="*/ 225 w 330"/>
                <a:gd name="T43" fmla="*/ 226 h 226"/>
                <a:gd name="T44" fmla="*/ 298 w 330"/>
                <a:gd name="T45" fmla="*/ 165 h 226"/>
                <a:gd name="T46" fmla="*/ 330 w 330"/>
                <a:gd name="T47" fmla="*/ 35 h 226"/>
                <a:gd name="T48" fmla="*/ 308 w 330"/>
                <a:gd name="T49" fmla="*/ 0 h 226"/>
                <a:gd name="T50" fmla="*/ 284 w 330"/>
                <a:gd name="T51" fmla="*/ 24 h 226"/>
                <a:gd name="T52" fmla="*/ 291 w 330"/>
                <a:gd name="T53" fmla="*/ 38 h 226"/>
                <a:gd name="T54" fmla="*/ 309 w 330"/>
                <a:gd name="T55" fmla="*/ 80 h 226"/>
                <a:gd name="T56" fmla="*/ 282 w 330"/>
                <a:gd name="T57" fmla="*/ 171 h 226"/>
                <a:gd name="T58" fmla="*/ 227 w 330"/>
                <a:gd name="T59" fmla="*/ 215 h 226"/>
                <a:gd name="T60" fmla="*/ 190 w 330"/>
                <a:gd name="T61" fmla="*/ 172 h 226"/>
                <a:gd name="T62" fmla="*/ 195 w 330"/>
                <a:gd name="T63" fmla="*/ 135 h 226"/>
                <a:gd name="T64" fmla="*/ 216 w 330"/>
                <a:gd name="T65" fmla="*/ 52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0" h="226">
                  <a:moveTo>
                    <a:pt x="216" y="52"/>
                  </a:moveTo>
                  <a:cubicBezTo>
                    <a:pt x="219" y="41"/>
                    <a:pt x="224" y="22"/>
                    <a:pt x="224" y="19"/>
                  </a:cubicBezTo>
                  <a:cubicBezTo>
                    <a:pt x="224" y="10"/>
                    <a:pt x="217" y="6"/>
                    <a:pt x="209" y="6"/>
                  </a:cubicBezTo>
                  <a:cubicBezTo>
                    <a:pt x="203" y="6"/>
                    <a:pt x="194" y="10"/>
                    <a:pt x="191" y="20"/>
                  </a:cubicBezTo>
                  <a:cubicBezTo>
                    <a:pt x="189" y="23"/>
                    <a:pt x="166" y="119"/>
                    <a:pt x="162" y="131"/>
                  </a:cubicBezTo>
                  <a:cubicBezTo>
                    <a:pt x="159" y="146"/>
                    <a:pt x="158" y="155"/>
                    <a:pt x="158" y="164"/>
                  </a:cubicBezTo>
                  <a:cubicBezTo>
                    <a:pt x="158" y="170"/>
                    <a:pt x="158" y="171"/>
                    <a:pt x="158" y="173"/>
                  </a:cubicBezTo>
                  <a:cubicBezTo>
                    <a:pt x="147" y="200"/>
                    <a:pt x="132" y="215"/>
                    <a:pt x="112" y="215"/>
                  </a:cubicBezTo>
                  <a:cubicBezTo>
                    <a:pt x="73" y="215"/>
                    <a:pt x="73" y="178"/>
                    <a:pt x="73" y="170"/>
                  </a:cubicBezTo>
                  <a:cubicBezTo>
                    <a:pt x="73" y="154"/>
                    <a:pt x="75" y="134"/>
                    <a:pt x="98" y="73"/>
                  </a:cubicBezTo>
                  <a:cubicBezTo>
                    <a:pt x="104" y="58"/>
                    <a:pt x="107" y="51"/>
                    <a:pt x="107" y="41"/>
                  </a:cubicBezTo>
                  <a:cubicBezTo>
                    <a:pt x="107" y="19"/>
                    <a:pt x="90" y="0"/>
                    <a:pt x="66" y="0"/>
                  </a:cubicBezTo>
                  <a:cubicBezTo>
                    <a:pt x="19" y="0"/>
                    <a:pt x="0" y="73"/>
                    <a:pt x="0" y="77"/>
                  </a:cubicBezTo>
                  <a:cubicBezTo>
                    <a:pt x="0" y="82"/>
                    <a:pt x="5" y="82"/>
                    <a:pt x="6" y="82"/>
                  </a:cubicBezTo>
                  <a:cubicBezTo>
                    <a:pt x="11" y="82"/>
                    <a:pt x="12" y="81"/>
                    <a:pt x="14" y="73"/>
                  </a:cubicBezTo>
                  <a:cubicBezTo>
                    <a:pt x="28" y="27"/>
                    <a:pt x="47" y="11"/>
                    <a:pt x="65" y="11"/>
                  </a:cubicBezTo>
                  <a:cubicBezTo>
                    <a:pt x="69" y="11"/>
                    <a:pt x="77" y="12"/>
                    <a:pt x="77" y="28"/>
                  </a:cubicBezTo>
                  <a:cubicBezTo>
                    <a:pt x="77" y="40"/>
                    <a:pt x="72" y="54"/>
                    <a:pt x="68" y="63"/>
                  </a:cubicBezTo>
                  <a:cubicBezTo>
                    <a:pt x="46" y="122"/>
                    <a:pt x="40" y="144"/>
                    <a:pt x="40" y="163"/>
                  </a:cubicBezTo>
                  <a:cubicBezTo>
                    <a:pt x="40" y="209"/>
                    <a:pt x="74" y="226"/>
                    <a:pt x="111" y="226"/>
                  </a:cubicBezTo>
                  <a:cubicBezTo>
                    <a:pt x="119" y="226"/>
                    <a:pt x="143" y="226"/>
                    <a:pt x="163" y="191"/>
                  </a:cubicBezTo>
                  <a:cubicBezTo>
                    <a:pt x="176" y="223"/>
                    <a:pt x="210" y="226"/>
                    <a:pt x="225" y="226"/>
                  </a:cubicBezTo>
                  <a:cubicBezTo>
                    <a:pt x="263" y="226"/>
                    <a:pt x="285" y="195"/>
                    <a:pt x="298" y="165"/>
                  </a:cubicBezTo>
                  <a:cubicBezTo>
                    <a:pt x="314" y="126"/>
                    <a:pt x="330" y="59"/>
                    <a:pt x="330" y="35"/>
                  </a:cubicBezTo>
                  <a:cubicBezTo>
                    <a:pt x="330" y="8"/>
                    <a:pt x="317" y="0"/>
                    <a:pt x="308" y="0"/>
                  </a:cubicBezTo>
                  <a:cubicBezTo>
                    <a:pt x="296" y="0"/>
                    <a:pt x="284" y="13"/>
                    <a:pt x="284" y="24"/>
                  </a:cubicBezTo>
                  <a:cubicBezTo>
                    <a:pt x="284" y="31"/>
                    <a:pt x="287" y="34"/>
                    <a:pt x="291" y="38"/>
                  </a:cubicBezTo>
                  <a:cubicBezTo>
                    <a:pt x="297" y="43"/>
                    <a:pt x="309" y="56"/>
                    <a:pt x="309" y="80"/>
                  </a:cubicBezTo>
                  <a:cubicBezTo>
                    <a:pt x="309" y="97"/>
                    <a:pt x="295" y="146"/>
                    <a:pt x="282" y="171"/>
                  </a:cubicBezTo>
                  <a:cubicBezTo>
                    <a:pt x="269" y="198"/>
                    <a:pt x="251" y="215"/>
                    <a:pt x="227" y="215"/>
                  </a:cubicBezTo>
                  <a:cubicBezTo>
                    <a:pt x="203" y="215"/>
                    <a:pt x="190" y="200"/>
                    <a:pt x="190" y="172"/>
                  </a:cubicBezTo>
                  <a:cubicBezTo>
                    <a:pt x="190" y="158"/>
                    <a:pt x="193" y="142"/>
                    <a:pt x="195" y="135"/>
                  </a:cubicBezTo>
                  <a:lnTo>
                    <a:pt x="216" y="52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09" name="Freeform 64">
              <a:extLst>
                <a:ext uri="{FF2B5EF4-FFF2-40B4-BE49-F238E27FC236}">
                  <a16:creationId xmlns:a16="http://schemas.microsoft.com/office/drawing/2014/main" id="{0EDD3C1A-6782-4080-A978-C5AA1A0E8E1A}"/>
                </a:ext>
              </a:extLst>
            </p:cNvPr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7008813" y="5103813"/>
              <a:ext cx="76200" cy="119063"/>
            </a:xfrm>
            <a:custGeom>
              <a:avLst/>
              <a:gdLst>
                <a:gd name="T0" fmla="*/ 154 w 154"/>
                <a:gd name="T1" fmla="*/ 168 h 232"/>
                <a:gd name="T2" fmla="*/ 142 w 154"/>
                <a:gd name="T3" fmla="*/ 168 h 232"/>
                <a:gd name="T4" fmla="*/ 133 w 154"/>
                <a:gd name="T5" fmla="*/ 200 h 232"/>
                <a:gd name="T6" fmla="*/ 99 w 154"/>
                <a:gd name="T7" fmla="*/ 202 h 232"/>
                <a:gd name="T8" fmla="*/ 34 w 154"/>
                <a:gd name="T9" fmla="*/ 202 h 232"/>
                <a:gd name="T10" fmla="*/ 104 w 154"/>
                <a:gd name="T11" fmla="*/ 143 h 232"/>
                <a:gd name="T12" fmla="*/ 154 w 154"/>
                <a:gd name="T13" fmla="*/ 68 h 232"/>
                <a:gd name="T14" fmla="*/ 72 w 154"/>
                <a:gd name="T15" fmla="*/ 0 h 232"/>
                <a:gd name="T16" fmla="*/ 0 w 154"/>
                <a:gd name="T17" fmla="*/ 62 h 232"/>
                <a:gd name="T18" fmla="*/ 18 w 154"/>
                <a:gd name="T19" fmla="*/ 82 h 232"/>
                <a:gd name="T20" fmla="*/ 37 w 154"/>
                <a:gd name="T21" fmla="*/ 64 h 232"/>
                <a:gd name="T22" fmla="*/ 16 w 154"/>
                <a:gd name="T23" fmla="*/ 45 h 232"/>
                <a:gd name="T24" fmla="*/ 67 w 154"/>
                <a:gd name="T25" fmla="*/ 13 h 232"/>
                <a:gd name="T26" fmla="*/ 120 w 154"/>
                <a:gd name="T27" fmla="*/ 68 h 232"/>
                <a:gd name="T28" fmla="*/ 87 w 154"/>
                <a:gd name="T29" fmla="*/ 135 h 232"/>
                <a:gd name="T30" fmla="*/ 3 w 154"/>
                <a:gd name="T31" fmla="*/ 218 h 232"/>
                <a:gd name="T32" fmla="*/ 0 w 154"/>
                <a:gd name="T33" fmla="*/ 232 h 232"/>
                <a:gd name="T34" fmla="*/ 144 w 154"/>
                <a:gd name="T35" fmla="*/ 232 h 232"/>
                <a:gd name="T36" fmla="*/ 154 w 154"/>
                <a:gd name="T37" fmla="*/ 1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232">
                  <a:moveTo>
                    <a:pt x="154" y="168"/>
                  </a:moveTo>
                  <a:lnTo>
                    <a:pt x="142" y="168"/>
                  </a:lnTo>
                  <a:cubicBezTo>
                    <a:pt x="141" y="176"/>
                    <a:pt x="138" y="196"/>
                    <a:pt x="133" y="200"/>
                  </a:cubicBezTo>
                  <a:cubicBezTo>
                    <a:pt x="130" y="202"/>
                    <a:pt x="103" y="202"/>
                    <a:pt x="99" y="202"/>
                  </a:cubicBezTo>
                  <a:lnTo>
                    <a:pt x="34" y="202"/>
                  </a:lnTo>
                  <a:cubicBezTo>
                    <a:pt x="71" y="170"/>
                    <a:pt x="83" y="160"/>
                    <a:pt x="104" y="143"/>
                  </a:cubicBezTo>
                  <a:cubicBezTo>
                    <a:pt x="130" y="123"/>
                    <a:pt x="154" y="101"/>
                    <a:pt x="154" y="68"/>
                  </a:cubicBezTo>
                  <a:cubicBezTo>
                    <a:pt x="154" y="26"/>
                    <a:pt x="117" y="0"/>
                    <a:pt x="72" y="0"/>
                  </a:cubicBezTo>
                  <a:cubicBezTo>
                    <a:pt x="29" y="0"/>
                    <a:pt x="0" y="30"/>
                    <a:pt x="0" y="62"/>
                  </a:cubicBezTo>
                  <a:cubicBezTo>
                    <a:pt x="0" y="80"/>
                    <a:pt x="15" y="82"/>
                    <a:pt x="18" y="82"/>
                  </a:cubicBezTo>
                  <a:cubicBezTo>
                    <a:pt x="27" y="82"/>
                    <a:pt x="37" y="76"/>
                    <a:pt x="37" y="64"/>
                  </a:cubicBezTo>
                  <a:cubicBezTo>
                    <a:pt x="37" y="57"/>
                    <a:pt x="34" y="45"/>
                    <a:pt x="16" y="45"/>
                  </a:cubicBezTo>
                  <a:cubicBezTo>
                    <a:pt x="27" y="20"/>
                    <a:pt x="51" y="13"/>
                    <a:pt x="67" y="13"/>
                  </a:cubicBezTo>
                  <a:cubicBezTo>
                    <a:pt x="102" y="13"/>
                    <a:pt x="120" y="40"/>
                    <a:pt x="120" y="68"/>
                  </a:cubicBezTo>
                  <a:cubicBezTo>
                    <a:pt x="120" y="98"/>
                    <a:pt x="99" y="122"/>
                    <a:pt x="87" y="135"/>
                  </a:cubicBezTo>
                  <a:lnTo>
                    <a:pt x="3" y="218"/>
                  </a:lnTo>
                  <a:cubicBezTo>
                    <a:pt x="0" y="221"/>
                    <a:pt x="0" y="222"/>
                    <a:pt x="0" y="232"/>
                  </a:cubicBezTo>
                  <a:lnTo>
                    <a:pt x="144" y="232"/>
                  </a:lnTo>
                  <a:lnTo>
                    <a:pt x="154" y="16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0" name="Freeform 65">
              <a:extLst>
                <a:ext uri="{FF2B5EF4-FFF2-40B4-BE49-F238E27FC236}">
                  <a16:creationId xmlns:a16="http://schemas.microsoft.com/office/drawing/2014/main" id="{D49AD89C-9FB9-4FC1-BD70-FCB7F73BA5D7}"/>
                </a:ext>
              </a:extLst>
            </p:cNvPr>
            <p:cNvSpPr>
              <a:spLocks noEditPoints="1"/>
            </p:cNvSpPr>
            <p:nvPr>
              <p:custDataLst>
                <p:tags r:id="rId16"/>
              </p:custDataLst>
            </p:nvPr>
          </p:nvSpPr>
          <p:spPr bwMode="auto">
            <a:xfrm>
              <a:off x="7218363" y="4914901"/>
              <a:ext cx="161925" cy="60325"/>
            </a:xfrm>
            <a:custGeom>
              <a:avLst/>
              <a:gdLst>
                <a:gd name="T0" fmla="*/ 314 w 331"/>
                <a:gd name="T1" fmla="*/ 20 h 117"/>
                <a:gd name="T2" fmla="*/ 331 w 331"/>
                <a:gd name="T3" fmla="*/ 10 h 117"/>
                <a:gd name="T4" fmla="*/ 315 w 331"/>
                <a:gd name="T5" fmla="*/ 0 h 117"/>
                <a:gd name="T6" fmla="*/ 16 w 331"/>
                <a:gd name="T7" fmla="*/ 0 h 117"/>
                <a:gd name="T8" fmla="*/ 0 w 331"/>
                <a:gd name="T9" fmla="*/ 10 h 117"/>
                <a:gd name="T10" fmla="*/ 17 w 331"/>
                <a:gd name="T11" fmla="*/ 20 h 117"/>
                <a:gd name="T12" fmla="*/ 314 w 331"/>
                <a:gd name="T13" fmla="*/ 20 h 117"/>
                <a:gd name="T14" fmla="*/ 315 w 331"/>
                <a:gd name="T15" fmla="*/ 117 h 117"/>
                <a:gd name="T16" fmla="*/ 331 w 331"/>
                <a:gd name="T17" fmla="*/ 107 h 117"/>
                <a:gd name="T18" fmla="*/ 314 w 331"/>
                <a:gd name="T19" fmla="*/ 97 h 117"/>
                <a:gd name="T20" fmla="*/ 17 w 331"/>
                <a:gd name="T21" fmla="*/ 97 h 117"/>
                <a:gd name="T22" fmla="*/ 0 w 331"/>
                <a:gd name="T23" fmla="*/ 107 h 117"/>
                <a:gd name="T24" fmla="*/ 16 w 331"/>
                <a:gd name="T25" fmla="*/ 117 h 117"/>
                <a:gd name="T26" fmla="*/ 315 w 331"/>
                <a:gd name="T2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1" h="117">
                  <a:moveTo>
                    <a:pt x="314" y="20"/>
                  </a:moveTo>
                  <a:cubicBezTo>
                    <a:pt x="322" y="20"/>
                    <a:pt x="331" y="20"/>
                    <a:pt x="331" y="10"/>
                  </a:cubicBezTo>
                  <a:cubicBezTo>
                    <a:pt x="331" y="0"/>
                    <a:pt x="322" y="0"/>
                    <a:pt x="315" y="0"/>
                  </a:cubicBezTo>
                  <a:lnTo>
                    <a:pt x="16" y="0"/>
                  </a:lnTo>
                  <a:cubicBezTo>
                    <a:pt x="9" y="0"/>
                    <a:pt x="0" y="0"/>
                    <a:pt x="0" y="10"/>
                  </a:cubicBezTo>
                  <a:cubicBezTo>
                    <a:pt x="0" y="20"/>
                    <a:pt x="9" y="20"/>
                    <a:pt x="17" y="20"/>
                  </a:cubicBezTo>
                  <a:lnTo>
                    <a:pt x="314" y="20"/>
                  </a:lnTo>
                  <a:close/>
                  <a:moveTo>
                    <a:pt x="315" y="117"/>
                  </a:moveTo>
                  <a:cubicBezTo>
                    <a:pt x="322" y="117"/>
                    <a:pt x="331" y="117"/>
                    <a:pt x="331" y="107"/>
                  </a:cubicBezTo>
                  <a:cubicBezTo>
                    <a:pt x="331" y="97"/>
                    <a:pt x="322" y="97"/>
                    <a:pt x="314" y="97"/>
                  </a:cubicBezTo>
                  <a:lnTo>
                    <a:pt x="17" y="97"/>
                  </a:lnTo>
                  <a:cubicBezTo>
                    <a:pt x="9" y="97"/>
                    <a:pt x="0" y="97"/>
                    <a:pt x="0" y="107"/>
                  </a:cubicBezTo>
                  <a:cubicBezTo>
                    <a:pt x="0" y="117"/>
                    <a:pt x="9" y="117"/>
                    <a:pt x="16" y="117"/>
                  </a:cubicBezTo>
                  <a:lnTo>
                    <a:pt x="315" y="117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1" name="Freeform 66">
              <a:extLst>
                <a:ext uri="{FF2B5EF4-FFF2-40B4-BE49-F238E27FC236}">
                  <a16:creationId xmlns:a16="http://schemas.microsoft.com/office/drawing/2014/main" id="{3B8FC13C-A677-49A3-BCEE-7D44212CDA1A}"/>
                </a:ext>
              </a:extLst>
            </p:cNvPr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7467601" y="4895851"/>
              <a:ext cx="122238" cy="115888"/>
            </a:xfrm>
            <a:custGeom>
              <a:avLst/>
              <a:gdLst>
                <a:gd name="T0" fmla="*/ 152 w 249"/>
                <a:gd name="T1" fmla="*/ 69 h 226"/>
                <a:gd name="T2" fmla="*/ 202 w 249"/>
                <a:gd name="T3" fmla="*/ 11 h 226"/>
                <a:gd name="T4" fmla="*/ 227 w 249"/>
                <a:gd name="T5" fmla="*/ 17 h 226"/>
                <a:gd name="T6" fmla="*/ 203 w 249"/>
                <a:gd name="T7" fmla="*/ 44 h 226"/>
                <a:gd name="T8" fmla="*/ 222 w 249"/>
                <a:gd name="T9" fmla="*/ 61 h 226"/>
                <a:gd name="T10" fmla="*/ 249 w 249"/>
                <a:gd name="T11" fmla="*/ 33 h 226"/>
                <a:gd name="T12" fmla="*/ 202 w 249"/>
                <a:gd name="T13" fmla="*/ 0 h 226"/>
                <a:gd name="T14" fmla="*/ 150 w 249"/>
                <a:gd name="T15" fmla="*/ 38 h 226"/>
                <a:gd name="T16" fmla="*/ 96 w 249"/>
                <a:gd name="T17" fmla="*/ 0 h 226"/>
                <a:gd name="T18" fmla="*/ 16 w 249"/>
                <a:gd name="T19" fmla="*/ 76 h 226"/>
                <a:gd name="T20" fmla="*/ 22 w 249"/>
                <a:gd name="T21" fmla="*/ 81 h 226"/>
                <a:gd name="T22" fmla="*/ 28 w 249"/>
                <a:gd name="T23" fmla="*/ 76 h 226"/>
                <a:gd name="T24" fmla="*/ 95 w 249"/>
                <a:gd name="T25" fmla="*/ 11 h 226"/>
                <a:gd name="T26" fmla="*/ 122 w 249"/>
                <a:gd name="T27" fmla="*/ 44 h 226"/>
                <a:gd name="T28" fmla="*/ 95 w 249"/>
                <a:gd name="T29" fmla="*/ 163 h 226"/>
                <a:gd name="T30" fmla="*/ 48 w 249"/>
                <a:gd name="T31" fmla="*/ 215 h 226"/>
                <a:gd name="T32" fmla="*/ 23 w 249"/>
                <a:gd name="T33" fmla="*/ 208 h 226"/>
                <a:gd name="T34" fmla="*/ 46 w 249"/>
                <a:gd name="T35" fmla="*/ 181 h 226"/>
                <a:gd name="T36" fmla="*/ 28 w 249"/>
                <a:gd name="T37" fmla="*/ 164 h 226"/>
                <a:gd name="T38" fmla="*/ 0 w 249"/>
                <a:gd name="T39" fmla="*/ 193 h 226"/>
                <a:gd name="T40" fmla="*/ 47 w 249"/>
                <a:gd name="T41" fmla="*/ 226 h 226"/>
                <a:gd name="T42" fmla="*/ 100 w 249"/>
                <a:gd name="T43" fmla="*/ 188 h 226"/>
                <a:gd name="T44" fmla="*/ 153 w 249"/>
                <a:gd name="T45" fmla="*/ 226 h 226"/>
                <a:gd name="T46" fmla="*/ 233 w 249"/>
                <a:gd name="T47" fmla="*/ 149 h 226"/>
                <a:gd name="T48" fmla="*/ 227 w 249"/>
                <a:gd name="T49" fmla="*/ 144 h 226"/>
                <a:gd name="T50" fmla="*/ 221 w 249"/>
                <a:gd name="T51" fmla="*/ 149 h 226"/>
                <a:gd name="T52" fmla="*/ 154 w 249"/>
                <a:gd name="T53" fmla="*/ 215 h 226"/>
                <a:gd name="T54" fmla="*/ 127 w 249"/>
                <a:gd name="T55" fmla="*/ 182 h 226"/>
                <a:gd name="T56" fmla="*/ 135 w 249"/>
                <a:gd name="T57" fmla="*/ 138 h 226"/>
                <a:gd name="T58" fmla="*/ 152 w 249"/>
                <a:gd name="T59" fmla="*/ 6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26">
                  <a:moveTo>
                    <a:pt x="152" y="69"/>
                  </a:moveTo>
                  <a:cubicBezTo>
                    <a:pt x="155" y="56"/>
                    <a:pt x="167" y="11"/>
                    <a:pt x="202" y="11"/>
                  </a:cubicBezTo>
                  <a:cubicBezTo>
                    <a:pt x="204" y="11"/>
                    <a:pt x="216" y="11"/>
                    <a:pt x="227" y="17"/>
                  </a:cubicBezTo>
                  <a:cubicBezTo>
                    <a:pt x="213" y="20"/>
                    <a:pt x="203" y="32"/>
                    <a:pt x="203" y="44"/>
                  </a:cubicBezTo>
                  <a:cubicBezTo>
                    <a:pt x="203" y="52"/>
                    <a:pt x="208" y="61"/>
                    <a:pt x="222" y="61"/>
                  </a:cubicBezTo>
                  <a:cubicBezTo>
                    <a:pt x="233" y="61"/>
                    <a:pt x="249" y="52"/>
                    <a:pt x="249" y="33"/>
                  </a:cubicBezTo>
                  <a:cubicBezTo>
                    <a:pt x="249" y="7"/>
                    <a:pt x="219" y="0"/>
                    <a:pt x="202" y="0"/>
                  </a:cubicBezTo>
                  <a:cubicBezTo>
                    <a:pt x="173" y="0"/>
                    <a:pt x="156" y="26"/>
                    <a:pt x="150" y="38"/>
                  </a:cubicBezTo>
                  <a:cubicBezTo>
                    <a:pt x="137" y="5"/>
                    <a:pt x="111" y="0"/>
                    <a:pt x="96" y="0"/>
                  </a:cubicBezTo>
                  <a:cubicBezTo>
                    <a:pt x="44" y="0"/>
                    <a:pt x="16" y="64"/>
                    <a:pt x="16" y="76"/>
                  </a:cubicBezTo>
                  <a:cubicBezTo>
                    <a:pt x="16" y="81"/>
                    <a:pt x="21" y="81"/>
                    <a:pt x="22" y="81"/>
                  </a:cubicBezTo>
                  <a:cubicBezTo>
                    <a:pt x="26" y="81"/>
                    <a:pt x="27" y="80"/>
                    <a:pt x="28" y="76"/>
                  </a:cubicBezTo>
                  <a:cubicBezTo>
                    <a:pt x="45" y="23"/>
                    <a:pt x="78" y="11"/>
                    <a:pt x="95" y="11"/>
                  </a:cubicBezTo>
                  <a:cubicBezTo>
                    <a:pt x="105" y="11"/>
                    <a:pt x="122" y="15"/>
                    <a:pt x="122" y="44"/>
                  </a:cubicBezTo>
                  <a:cubicBezTo>
                    <a:pt x="122" y="59"/>
                    <a:pt x="114" y="93"/>
                    <a:pt x="95" y="163"/>
                  </a:cubicBezTo>
                  <a:cubicBezTo>
                    <a:pt x="87" y="194"/>
                    <a:pt x="70" y="215"/>
                    <a:pt x="48" y="215"/>
                  </a:cubicBezTo>
                  <a:cubicBezTo>
                    <a:pt x="45" y="215"/>
                    <a:pt x="33" y="215"/>
                    <a:pt x="23" y="208"/>
                  </a:cubicBezTo>
                  <a:cubicBezTo>
                    <a:pt x="35" y="206"/>
                    <a:pt x="46" y="195"/>
                    <a:pt x="46" y="181"/>
                  </a:cubicBezTo>
                  <a:cubicBezTo>
                    <a:pt x="46" y="168"/>
                    <a:pt x="35" y="164"/>
                    <a:pt x="28" y="164"/>
                  </a:cubicBezTo>
                  <a:cubicBezTo>
                    <a:pt x="13" y="164"/>
                    <a:pt x="0" y="177"/>
                    <a:pt x="0" y="193"/>
                  </a:cubicBezTo>
                  <a:cubicBezTo>
                    <a:pt x="0" y="216"/>
                    <a:pt x="25" y="226"/>
                    <a:pt x="47" y="226"/>
                  </a:cubicBezTo>
                  <a:cubicBezTo>
                    <a:pt x="80" y="226"/>
                    <a:pt x="98" y="191"/>
                    <a:pt x="100" y="188"/>
                  </a:cubicBezTo>
                  <a:cubicBezTo>
                    <a:pt x="106" y="206"/>
                    <a:pt x="123" y="226"/>
                    <a:pt x="153" y="226"/>
                  </a:cubicBezTo>
                  <a:cubicBezTo>
                    <a:pt x="205" y="226"/>
                    <a:pt x="233" y="161"/>
                    <a:pt x="233" y="149"/>
                  </a:cubicBezTo>
                  <a:cubicBezTo>
                    <a:pt x="233" y="144"/>
                    <a:pt x="229" y="144"/>
                    <a:pt x="227" y="144"/>
                  </a:cubicBezTo>
                  <a:cubicBezTo>
                    <a:pt x="223" y="144"/>
                    <a:pt x="222" y="146"/>
                    <a:pt x="221" y="149"/>
                  </a:cubicBezTo>
                  <a:cubicBezTo>
                    <a:pt x="204" y="203"/>
                    <a:pt x="170" y="215"/>
                    <a:pt x="154" y="215"/>
                  </a:cubicBezTo>
                  <a:cubicBezTo>
                    <a:pt x="135" y="215"/>
                    <a:pt x="127" y="199"/>
                    <a:pt x="127" y="182"/>
                  </a:cubicBezTo>
                  <a:cubicBezTo>
                    <a:pt x="127" y="171"/>
                    <a:pt x="130" y="160"/>
                    <a:pt x="135" y="138"/>
                  </a:cubicBezTo>
                  <a:lnTo>
                    <a:pt x="152" y="69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2" name="Freeform 67">
              <a:extLst>
                <a:ext uri="{FF2B5EF4-FFF2-40B4-BE49-F238E27FC236}">
                  <a16:creationId xmlns:a16="http://schemas.microsoft.com/office/drawing/2014/main" id="{E1F3220E-1F1D-47B3-AD12-AE3AD65B765D}"/>
                </a:ext>
              </a:extLst>
            </p:cNvPr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7607301" y="4967288"/>
              <a:ext cx="104775" cy="80963"/>
            </a:xfrm>
            <a:custGeom>
              <a:avLst/>
              <a:gdLst>
                <a:gd name="T0" fmla="*/ 26 w 213"/>
                <a:gd name="T1" fmla="*/ 132 h 157"/>
                <a:gd name="T2" fmla="*/ 23 w 213"/>
                <a:gd name="T3" fmla="*/ 146 h 157"/>
                <a:gd name="T4" fmla="*/ 35 w 213"/>
                <a:gd name="T5" fmla="*/ 157 h 157"/>
                <a:gd name="T6" fmla="*/ 48 w 213"/>
                <a:gd name="T7" fmla="*/ 150 h 157"/>
                <a:gd name="T8" fmla="*/ 54 w 213"/>
                <a:gd name="T9" fmla="*/ 128 h 157"/>
                <a:gd name="T10" fmla="*/ 62 w 213"/>
                <a:gd name="T11" fmla="*/ 97 h 157"/>
                <a:gd name="T12" fmla="*/ 68 w 213"/>
                <a:gd name="T13" fmla="*/ 73 h 157"/>
                <a:gd name="T14" fmla="*/ 83 w 213"/>
                <a:gd name="T15" fmla="*/ 42 h 157"/>
                <a:gd name="T16" fmla="*/ 135 w 213"/>
                <a:gd name="T17" fmla="*/ 10 h 157"/>
                <a:gd name="T18" fmla="*/ 156 w 213"/>
                <a:gd name="T19" fmla="*/ 34 h 157"/>
                <a:gd name="T20" fmla="*/ 135 w 213"/>
                <a:gd name="T21" fmla="*/ 108 h 157"/>
                <a:gd name="T22" fmla="*/ 130 w 213"/>
                <a:gd name="T23" fmla="*/ 127 h 157"/>
                <a:gd name="T24" fmla="*/ 163 w 213"/>
                <a:gd name="T25" fmla="*/ 157 h 157"/>
                <a:gd name="T26" fmla="*/ 213 w 213"/>
                <a:gd name="T27" fmla="*/ 104 h 157"/>
                <a:gd name="T28" fmla="*/ 208 w 213"/>
                <a:gd name="T29" fmla="*/ 99 h 157"/>
                <a:gd name="T30" fmla="*/ 201 w 213"/>
                <a:gd name="T31" fmla="*/ 105 h 157"/>
                <a:gd name="T32" fmla="*/ 164 w 213"/>
                <a:gd name="T33" fmla="*/ 147 h 157"/>
                <a:gd name="T34" fmla="*/ 155 w 213"/>
                <a:gd name="T35" fmla="*/ 135 h 157"/>
                <a:gd name="T36" fmla="*/ 163 w 213"/>
                <a:gd name="T37" fmla="*/ 107 h 157"/>
                <a:gd name="T38" fmla="*/ 182 w 213"/>
                <a:gd name="T39" fmla="*/ 40 h 157"/>
                <a:gd name="T40" fmla="*/ 136 w 213"/>
                <a:gd name="T41" fmla="*/ 0 h 157"/>
                <a:gd name="T42" fmla="*/ 77 w 213"/>
                <a:gd name="T43" fmla="*/ 32 h 157"/>
                <a:gd name="T44" fmla="*/ 40 w 213"/>
                <a:gd name="T45" fmla="*/ 0 h 157"/>
                <a:gd name="T46" fmla="*/ 13 w 213"/>
                <a:gd name="T47" fmla="*/ 19 h 157"/>
                <a:gd name="T48" fmla="*/ 0 w 213"/>
                <a:gd name="T49" fmla="*/ 53 h 157"/>
                <a:gd name="T50" fmla="*/ 6 w 213"/>
                <a:gd name="T51" fmla="*/ 58 h 157"/>
                <a:gd name="T52" fmla="*/ 14 w 213"/>
                <a:gd name="T53" fmla="*/ 47 h 157"/>
                <a:gd name="T54" fmla="*/ 39 w 213"/>
                <a:gd name="T55" fmla="*/ 10 h 157"/>
                <a:gd name="T56" fmla="*/ 51 w 213"/>
                <a:gd name="T57" fmla="*/ 27 h 157"/>
                <a:gd name="T58" fmla="*/ 45 w 213"/>
                <a:gd name="T59" fmla="*/ 56 h 157"/>
                <a:gd name="T60" fmla="*/ 37 w 213"/>
                <a:gd name="T61" fmla="*/ 87 h 157"/>
                <a:gd name="T62" fmla="*/ 26 w 213"/>
                <a:gd name="T63" fmla="*/ 13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3" h="157">
                  <a:moveTo>
                    <a:pt x="26" y="132"/>
                  </a:moveTo>
                  <a:cubicBezTo>
                    <a:pt x="25" y="136"/>
                    <a:pt x="23" y="145"/>
                    <a:pt x="23" y="146"/>
                  </a:cubicBezTo>
                  <a:cubicBezTo>
                    <a:pt x="23" y="154"/>
                    <a:pt x="29" y="157"/>
                    <a:pt x="35" y="157"/>
                  </a:cubicBezTo>
                  <a:cubicBezTo>
                    <a:pt x="41" y="157"/>
                    <a:pt x="46" y="153"/>
                    <a:pt x="48" y="150"/>
                  </a:cubicBezTo>
                  <a:cubicBezTo>
                    <a:pt x="50" y="146"/>
                    <a:pt x="53" y="135"/>
                    <a:pt x="54" y="128"/>
                  </a:cubicBezTo>
                  <a:cubicBezTo>
                    <a:pt x="56" y="121"/>
                    <a:pt x="60" y="105"/>
                    <a:pt x="62" y="97"/>
                  </a:cubicBezTo>
                  <a:cubicBezTo>
                    <a:pt x="64" y="89"/>
                    <a:pt x="66" y="81"/>
                    <a:pt x="68" y="73"/>
                  </a:cubicBezTo>
                  <a:cubicBezTo>
                    <a:pt x="72" y="59"/>
                    <a:pt x="73" y="56"/>
                    <a:pt x="83" y="42"/>
                  </a:cubicBezTo>
                  <a:cubicBezTo>
                    <a:pt x="92" y="28"/>
                    <a:pt x="109" y="10"/>
                    <a:pt x="135" y="10"/>
                  </a:cubicBezTo>
                  <a:cubicBezTo>
                    <a:pt x="155" y="10"/>
                    <a:pt x="156" y="27"/>
                    <a:pt x="156" y="34"/>
                  </a:cubicBezTo>
                  <a:cubicBezTo>
                    <a:pt x="156" y="55"/>
                    <a:pt x="141" y="94"/>
                    <a:pt x="135" y="108"/>
                  </a:cubicBezTo>
                  <a:cubicBezTo>
                    <a:pt x="131" y="118"/>
                    <a:pt x="130" y="121"/>
                    <a:pt x="130" y="127"/>
                  </a:cubicBezTo>
                  <a:cubicBezTo>
                    <a:pt x="130" y="146"/>
                    <a:pt x="145" y="157"/>
                    <a:pt x="163" y="157"/>
                  </a:cubicBezTo>
                  <a:cubicBezTo>
                    <a:pt x="198" y="157"/>
                    <a:pt x="213" y="109"/>
                    <a:pt x="213" y="104"/>
                  </a:cubicBezTo>
                  <a:cubicBezTo>
                    <a:pt x="213" y="99"/>
                    <a:pt x="209" y="99"/>
                    <a:pt x="208" y="99"/>
                  </a:cubicBezTo>
                  <a:cubicBezTo>
                    <a:pt x="203" y="99"/>
                    <a:pt x="202" y="101"/>
                    <a:pt x="201" y="105"/>
                  </a:cubicBezTo>
                  <a:cubicBezTo>
                    <a:pt x="193" y="133"/>
                    <a:pt x="178" y="147"/>
                    <a:pt x="164" y="147"/>
                  </a:cubicBezTo>
                  <a:cubicBezTo>
                    <a:pt x="157" y="147"/>
                    <a:pt x="155" y="143"/>
                    <a:pt x="155" y="135"/>
                  </a:cubicBezTo>
                  <a:cubicBezTo>
                    <a:pt x="155" y="127"/>
                    <a:pt x="157" y="123"/>
                    <a:pt x="163" y="107"/>
                  </a:cubicBezTo>
                  <a:cubicBezTo>
                    <a:pt x="167" y="96"/>
                    <a:pt x="182" y="59"/>
                    <a:pt x="182" y="40"/>
                  </a:cubicBezTo>
                  <a:cubicBezTo>
                    <a:pt x="182" y="6"/>
                    <a:pt x="155" y="0"/>
                    <a:pt x="136" y="0"/>
                  </a:cubicBezTo>
                  <a:cubicBezTo>
                    <a:pt x="107" y="0"/>
                    <a:pt x="88" y="18"/>
                    <a:pt x="77" y="32"/>
                  </a:cubicBezTo>
                  <a:cubicBezTo>
                    <a:pt x="75" y="8"/>
                    <a:pt x="54" y="0"/>
                    <a:pt x="40" y="0"/>
                  </a:cubicBezTo>
                  <a:cubicBezTo>
                    <a:pt x="25" y="0"/>
                    <a:pt x="17" y="11"/>
                    <a:pt x="13" y="19"/>
                  </a:cubicBezTo>
                  <a:cubicBezTo>
                    <a:pt x="5" y="32"/>
                    <a:pt x="0" y="52"/>
                    <a:pt x="0" y="53"/>
                  </a:cubicBezTo>
                  <a:cubicBezTo>
                    <a:pt x="0" y="58"/>
                    <a:pt x="5" y="58"/>
                    <a:pt x="6" y="58"/>
                  </a:cubicBezTo>
                  <a:cubicBezTo>
                    <a:pt x="11" y="58"/>
                    <a:pt x="11" y="57"/>
                    <a:pt x="14" y="47"/>
                  </a:cubicBezTo>
                  <a:cubicBezTo>
                    <a:pt x="19" y="27"/>
                    <a:pt x="26" y="10"/>
                    <a:pt x="39" y="10"/>
                  </a:cubicBezTo>
                  <a:cubicBezTo>
                    <a:pt x="48" y="10"/>
                    <a:pt x="51" y="17"/>
                    <a:pt x="51" y="27"/>
                  </a:cubicBezTo>
                  <a:cubicBezTo>
                    <a:pt x="51" y="33"/>
                    <a:pt x="47" y="46"/>
                    <a:pt x="45" y="56"/>
                  </a:cubicBezTo>
                  <a:cubicBezTo>
                    <a:pt x="43" y="65"/>
                    <a:pt x="39" y="79"/>
                    <a:pt x="37" y="87"/>
                  </a:cubicBezTo>
                  <a:lnTo>
                    <a:pt x="26" y="132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13" name="Freeform 68">
              <a:extLst>
                <a:ext uri="{FF2B5EF4-FFF2-40B4-BE49-F238E27FC236}">
                  <a16:creationId xmlns:a16="http://schemas.microsoft.com/office/drawing/2014/main" id="{95FFC4BA-3813-4727-9FE8-AAD6CED28B9E}"/>
                </a:ext>
              </a:extLst>
            </p:cNvPr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7731126" y="4927601"/>
              <a:ext cx="74613" cy="119063"/>
            </a:xfrm>
            <a:custGeom>
              <a:avLst/>
              <a:gdLst>
                <a:gd name="T0" fmla="*/ 154 w 154"/>
                <a:gd name="T1" fmla="*/ 168 h 232"/>
                <a:gd name="T2" fmla="*/ 142 w 154"/>
                <a:gd name="T3" fmla="*/ 168 h 232"/>
                <a:gd name="T4" fmla="*/ 133 w 154"/>
                <a:gd name="T5" fmla="*/ 200 h 232"/>
                <a:gd name="T6" fmla="*/ 98 w 154"/>
                <a:gd name="T7" fmla="*/ 202 h 232"/>
                <a:gd name="T8" fmla="*/ 34 w 154"/>
                <a:gd name="T9" fmla="*/ 202 h 232"/>
                <a:gd name="T10" fmla="*/ 104 w 154"/>
                <a:gd name="T11" fmla="*/ 144 h 232"/>
                <a:gd name="T12" fmla="*/ 154 w 154"/>
                <a:gd name="T13" fmla="*/ 68 h 232"/>
                <a:gd name="T14" fmla="*/ 72 w 154"/>
                <a:gd name="T15" fmla="*/ 0 h 232"/>
                <a:gd name="T16" fmla="*/ 0 w 154"/>
                <a:gd name="T17" fmla="*/ 63 h 232"/>
                <a:gd name="T18" fmla="*/ 18 w 154"/>
                <a:gd name="T19" fmla="*/ 82 h 232"/>
                <a:gd name="T20" fmla="*/ 37 w 154"/>
                <a:gd name="T21" fmla="*/ 64 h 232"/>
                <a:gd name="T22" fmla="*/ 16 w 154"/>
                <a:gd name="T23" fmla="*/ 45 h 232"/>
                <a:gd name="T24" fmla="*/ 67 w 154"/>
                <a:gd name="T25" fmla="*/ 13 h 232"/>
                <a:gd name="T26" fmla="*/ 120 w 154"/>
                <a:gd name="T27" fmla="*/ 68 h 232"/>
                <a:gd name="T28" fmla="*/ 87 w 154"/>
                <a:gd name="T29" fmla="*/ 135 h 232"/>
                <a:gd name="T30" fmla="*/ 3 w 154"/>
                <a:gd name="T31" fmla="*/ 218 h 232"/>
                <a:gd name="T32" fmla="*/ 0 w 154"/>
                <a:gd name="T33" fmla="*/ 232 h 232"/>
                <a:gd name="T34" fmla="*/ 143 w 154"/>
                <a:gd name="T35" fmla="*/ 232 h 232"/>
                <a:gd name="T36" fmla="*/ 154 w 154"/>
                <a:gd name="T37" fmla="*/ 16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232">
                  <a:moveTo>
                    <a:pt x="154" y="168"/>
                  </a:moveTo>
                  <a:lnTo>
                    <a:pt x="142" y="168"/>
                  </a:lnTo>
                  <a:cubicBezTo>
                    <a:pt x="141" y="176"/>
                    <a:pt x="138" y="197"/>
                    <a:pt x="133" y="200"/>
                  </a:cubicBezTo>
                  <a:cubicBezTo>
                    <a:pt x="130" y="202"/>
                    <a:pt x="103" y="202"/>
                    <a:pt x="98" y="202"/>
                  </a:cubicBezTo>
                  <a:lnTo>
                    <a:pt x="34" y="202"/>
                  </a:lnTo>
                  <a:cubicBezTo>
                    <a:pt x="71" y="170"/>
                    <a:pt x="83" y="160"/>
                    <a:pt x="104" y="144"/>
                  </a:cubicBezTo>
                  <a:cubicBezTo>
                    <a:pt x="130" y="123"/>
                    <a:pt x="154" y="101"/>
                    <a:pt x="154" y="68"/>
                  </a:cubicBezTo>
                  <a:cubicBezTo>
                    <a:pt x="154" y="26"/>
                    <a:pt x="117" y="0"/>
                    <a:pt x="72" y="0"/>
                  </a:cubicBezTo>
                  <a:cubicBezTo>
                    <a:pt x="29" y="0"/>
                    <a:pt x="0" y="31"/>
                    <a:pt x="0" y="63"/>
                  </a:cubicBezTo>
                  <a:cubicBezTo>
                    <a:pt x="0" y="80"/>
                    <a:pt x="15" y="82"/>
                    <a:pt x="18" y="82"/>
                  </a:cubicBezTo>
                  <a:cubicBezTo>
                    <a:pt x="27" y="82"/>
                    <a:pt x="37" y="76"/>
                    <a:pt x="37" y="64"/>
                  </a:cubicBezTo>
                  <a:cubicBezTo>
                    <a:pt x="37" y="57"/>
                    <a:pt x="34" y="45"/>
                    <a:pt x="16" y="45"/>
                  </a:cubicBezTo>
                  <a:cubicBezTo>
                    <a:pt x="27" y="20"/>
                    <a:pt x="51" y="13"/>
                    <a:pt x="67" y="13"/>
                  </a:cubicBezTo>
                  <a:cubicBezTo>
                    <a:pt x="102" y="13"/>
                    <a:pt x="120" y="40"/>
                    <a:pt x="120" y="68"/>
                  </a:cubicBezTo>
                  <a:cubicBezTo>
                    <a:pt x="120" y="99"/>
                    <a:pt x="98" y="123"/>
                    <a:pt x="87" y="135"/>
                  </a:cubicBezTo>
                  <a:lnTo>
                    <a:pt x="3" y="218"/>
                  </a:lnTo>
                  <a:cubicBezTo>
                    <a:pt x="0" y="221"/>
                    <a:pt x="0" y="222"/>
                    <a:pt x="0" y="232"/>
                  </a:cubicBezTo>
                  <a:lnTo>
                    <a:pt x="143" y="232"/>
                  </a:lnTo>
                  <a:lnTo>
                    <a:pt x="154" y="16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pic>
        <p:nvPicPr>
          <p:cNvPr id="10" name="図 9" descr="\documentclass{article}&#10;\usepackage{amsmath}&#10;\usepackage{bm}&#10;\pagestyle{empty}&#10;&#10;\begin{document}&#10;&#10;\[&#10;\frac{\partial E(\vec{w})}{\partial w_{1}} &#10;= \frac{1}{N} \sum_{n=1}^{N} (y_{n}-d_{n})x_{n1}&#10;\]&#10;&#10;\end{document}" title="IguanaTex Picture Display">
            <a:extLst>
              <a:ext uri="{FF2B5EF4-FFF2-40B4-BE49-F238E27FC236}">
                <a16:creationId xmlns:a16="http://schemas.microsoft.com/office/drawing/2014/main" id="{9186FF32-4168-4FA0-5C0D-27CDAC8E2E9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06" y="5715743"/>
            <a:ext cx="3528381" cy="807924"/>
          </a:xfrm>
          <a:prstGeom prst="rect">
            <a:avLst/>
          </a:prstGeom>
        </p:spPr>
      </p:pic>
      <p:pic>
        <p:nvPicPr>
          <p:cNvPr id="12" name="図 11" descr="\documentclass{article}&#10;\usepackage{amsmath}&#10;\usepackage{bm}&#10;\pagestyle{empty}&#10;&#10;\begin{document}&#10;&#10;\[&#10;\frac{\partial E(\vec{w})}{\partial w_{2}}&#10;= \frac{1}{N} \sum_{n=1}^{N} (y_{n}-d_{n})x_{n2}&#10;\]&#10;&#10;\end{document}" title="IguanaTex Picture Display">
            <a:extLst>
              <a:ext uri="{FF2B5EF4-FFF2-40B4-BE49-F238E27FC236}">
                <a16:creationId xmlns:a16="http://schemas.microsoft.com/office/drawing/2014/main" id="{0C486699-4962-84E3-96F7-6D80F1B8C6E8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733254"/>
            <a:ext cx="3535086" cy="80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274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351CD24-C8E3-48AB-8D5B-13097A41FC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88997" y="2411644"/>
                <a:ext cx="8761965" cy="4446356"/>
              </a:xfrm>
            </p:spPr>
            <p:txBody>
              <a:bodyPr>
                <a:no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重みの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ja-JP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b="0" i="1" baseline="3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b="0" i="1" baseline="1000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変化分は，</a:t>
                </a:r>
                <a:r>
                  <a:rPr lang="en-US" altLang="ja-JP" sz="2400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ja-JP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𝐸</m:t>
                    </m:r>
                    <m:r>
                      <a:rPr lang="en-US" altLang="ja-JP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d>
                      <m:dPr>
                        <m:ctrlPr>
                          <a:rPr lang="en-US" altLang="ja-JP" sz="2400" i="1" baseline="3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ja-JP" sz="2400" i="1" baseline="1000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d>
                    <m:r>
                      <a:rPr lang="en-US" altLang="ja-JP" sz="24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の変化分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誤差の勾配と逆方向に変化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の前にマイナス）</a:t>
                </a:r>
              </a:p>
              <a:p>
                <a:pPr>
                  <a:lnSpc>
                    <a:spcPct val="120000"/>
                  </a:lnSpc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各要素で，期待される出力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からの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出力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のズレ（誤差）を含む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定数項では，常に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が出ると考えると，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すべての要素で，誤差に比例して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が大きすぎれば，入力の影響を絞り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ct val="120000"/>
                  </a:lnSpc>
                </a:pP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が小さすぎれば，入力の影響を強める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5351CD24-C8E3-48AB-8D5B-13097A41FC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8997" y="2411644"/>
                <a:ext cx="8761965" cy="4446356"/>
              </a:xfrm>
              <a:blipFill>
                <a:blip r:embed="rId5"/>
                <a:stretch>
                  <a:fillRect l="-1043" t="-823" b="-15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67BAFA-9428-4C66-B2FF-BA51F0321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9</a:t>
            </a:fld>
            <a:endParaRPr kumimoji="1" lang="ja-JP" altLang="en-US"/>
          </a:p>
        </p:txBody>
      </p:sp>
      <p:pic>
        <p:nvPicPr>
          <p:cNvPr id="18" name="図 17" descr="\documentclass{article}&#10;\usepackage{amsmath}&#10;\pagestyle{empty}&#10;\usepackage{bm}&#10;\begin{document}&#10;&#10;&#10;\[&#10; \nabla E = \frac{\partial E(\vec{w})}{\partial \vec{w}}&#10; = \left(&#10;    \begin{array}{c}&#10;      \frac{\partial E(\vec{w})}{\partial w_{0}} \\&#10;      \frac{\partial E(\vec{w})}{\partial w_{1}} \\&#10;      \frac{\partial E(\vec{w})}{\partial w_{2}} \\&#10;     \end{array}&#10;  \right)&#10;= \left(&#10;    \begin{array}{c}&#10;      \frac{1}{N} \sum_{n=1}^{N} (y_{n}-d_{n}) \cdot 1 \\&#10;      \frac{1}{N} \sum_{n=1}^{N} (y_{n}-d_{n})x_{n1} \\&#10;      \frac{1}{N} \sum_{n=1}^{N} (y_{n}-d_{n})x_{n2} \\&#10;     \end{array}&#10;  \right)&#10;\]&#10;&#10;\end{document}" title="IguanaTex Picture Display">
            <a:extLst>
              <a:ext uri="{FF2B5EF4-FFF2-40B4-BE49-F238E27FC236}">
                <a16:creationId xmlns:a16="http://schemas.microsoft.com/office/drawing/2014/main" id="{BCCEF292-1B0E-9D2C-4DE1-0931078F49D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872" y="1196750"/>
            <a:ext cx="6537141" cy="1103238"/>
          </a:xfrm>
          <a:prstGeom prst="rect">
            <a:avLst/>
          </a:prstGeom>
        </p:spPr>
      </p:pic>
      <p:sp>
        <p:nvSpPr>
          <p:cNvPr id="7" name="タイトル 6">
            <a:extLst>
              <a:ext uri="{FF2B5EF4-FFF2-40B4-BE49-F238E27FC236}">
                <a16:creationId xmlns:a16="http://schemas.microsoft.com/office/drawing/2014/main" id="{4DFC8757-C818-380D-5AF0-C37905980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752"/>
            <a:ext cx="8229600" cy="1143000"/>
          </a:xfrm>
        </p:spPr>
        <p:txBody>
          <a:bodyPr/>
          <a:lstStyle/>
          <a:p>
            <a:r>
              <a:rPr lang="ja-JP" altLang="en-US" dirty="0"/>
              <a:t>微分値で　　　　　　　　　　　の学習</a:t>
            </a: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CA16D084-B1AB-4E04-A57F-91B9C2CC4F9D}"/>
              </a:ext>
            </a:extLst>
          </p:cNvPr>
          <p:cNvSpPr/>
          <p:nvPr/>
        </p:nvSpPr>
        <p:spPr>
          <a:xfrm>
            <a:off x="288997" y="4941168"/>
            <a:ext cx="360040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1BA4679-7DF3-4ABD-B6E8-E7E2C18AD3BD}"/>
              </a:ext>
            </a:extLst>
          </p:cNvPr>
          <p:cNvSpPr txBox="1"/>
          <p:nvPr/>
        </p:nvSpPr>
        <p:spPr>
          <a:xfrm>
            <a:off x="7921742" y="4676615"/>
            <a:ext cx="11160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ja-JP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en-US" altLang="ja-JP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1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kumimoji="1"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は誤差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87A74A99-53BC-47ED-AF99-402B449D719A}"/>
              </a:ext>
            </a:extLst>
          </p:cNvPr>
          <p:cNvGrpSpPr/>
          <p:nvPr/>
        </p:nvGrpSpPr>
        <p:grpSpPr>
          <a:xfrm>
            <a:off x="5543601" y="2886702"/>
            <a:ext cx="3600399" cy="2862202"/>
            <a:chOff x="5364087" y="3267557"/>
            <a:chExt cx="3600399" cy="2862202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E7663A5F-10B5-4AF4-B115-6AE3906DFF38}"/>
                </a:ext>
              </a:extLst>
            </p:cNvPr>
            <p:cNvGrpSpPr/>
            <p:nvPr/>
          </p:nvGrpSpPr>
          <p:grpSpPr>
            <a:xfrm>
              <a:off x="5364087" y="3267557"/>
              <a:ext cx="3600399" cy="2757266"/>
              <a:chOff x="10261383" y="2926241"/>
              <a:chExt cx="2956218" cy="2213201"/>
            </a:xfrm>
          </p:grpSpPr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C009ACAC-C3E1-467E-AB31-0D54BED4086D}"/>
                  </a:ext>
                </a:extLst>
              </p:cNvPr>
              <p:cNvSpPr txBox="1"/>
              <p:nvPr/>
            </p:nvSpPr>
            <p:spPr>
              <a:xfrm>
                <a:off x="12651371" y="4035518"/>
                <a:ext cx="326680" cy="3211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kumimoji="1" lang="en-US" altLang="ja-JP" sz="20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kumimoji="1" lang="ja-JP" altLang="en-US" sz="20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86E11847-367C-41AA-A02F-E87DF6149F13}"/>
                  </a:ext>
                </a:extLst>
              </p:cNvPr>
              <p:cNvSpPr txBox="1"/>
              <p:nvPr/>
            </p:nvSpPr>
            <p:spPr>
              <a:xfrm>
                <a:off x="12459210" y="3557098"/>
                <a:ext cx="758391" cy="4693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ja-JP" altLang="en-US" sz="1600" dirty="0"/>
                  <a:t>望ましい</a:t>
                </a:r>
                <a:br>
                  <a:rPr lang="en-US" altLang="ja-JP" sz="1600" dirty="0"/>
                </a:br>
                <a:r>
                  <a:rPr lang="ja-JP" altLang="en-US" sz="1600" dirty="0"/>
                  <a:t>出力</a:t>
                </a:r>
                <a:endParaRPr kumimoji="1" lang="ja-JP" altLang="en-US" sz="1600" dirty="0"/>
              </a:p>
            </p:txBody>
          </p:sp>
          <p:cxnSp>
            <p:nvCxnSpPr>
              <p:cNvPr id="45" name="直線矢印コネクタ 44">
                <a:extLst>
                  <a:ext uri="{FF2B5EF4-FFF2-40B4-BE49-F238E27FC236}">
                    <a16:creationId xmlns:a16="http://schemas.microsoft.com/office/drawing/2014/main" id="{F61791A4-3A2D-4DF7-ACD5-4F3FBAAD21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2469968" y="4165824"/>
                <a:ext cx="236920" cy="6691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prstDash val="sysDot"/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3B80048E-75C1-426F-B071-986794BFA589}"/>
                  </a:ext>
                </a:extLst>
              </p:cNvPr>
              <p:cNvSpPr/>
              <p:nvPr/>
            </p:nvSpPr>
            <p:spPr>
              <a:xfrm>
                <a:off x="10571132" y="4163724"/>
                <a:ext cx="201623" cy="403245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7" name="円/楕円 403">
                <a:extLst>
                  <a:ext uri="{FF2B5EF4-FFF2-40B4-BE49-F238E27FC236}">
                    <a16:creationId xmlns:a16="http://schemas.microsoft.com/office/drawing/2014/main" id="{5EF9171F-8520-4999-9BBF-DEE3EF1E8D71}"/>
                  </a:ext>
                </a:extLst>
              </p:cNvPr>
              <p:cNvSpPr/>
              <p:nvPr/>
            </p:nvSpPr>
            <p:spPr>
              <a:xfrm>
                <a:off x="10470321" y="4163724"/>
                <a:ext cx="403245" cy="40324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8" name="円/楕円 404">
                <a:extLst>
                  <a:ext uri="{FF2B5EF4-FFF2-40B4-BE49-F238E27FC236}">
                    <a16:creationId xmlns:a16="http://schemas.microsoft.com/office/drawing/2014/main" id="{FB77252B-66DC-45A5-8D0F-7C06766A79F9}"/>
                  </a:ext>
                </a:extLst>
              </p:cNvPr>
              <p:cNvSpPr/>
              <p:nvPr/>
            </p:nvSpPr>
            <p:spPr>
              <a:xfrm>
                <a:off x="10470321" y="3210824"/>
                <a:ext cx="403245" cy="40324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ja-JP" altLang="en-US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59448458-4F9E-4A7E-A155-4A6F30998426}"/>
                  </a:ext>
                </a:extLst>
              </p:cNvPr>
              <p:cNvSpPr txBox="1"/>
              <p:nvPr/>
            </p:nvSpPr>
            <p:spPr>
              <a:xfrm>
                <a:off x="10341358" y="2926241"/>
                <a:ext cx="616242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ja-JP" altLang="en-US" dirty="0"/>
                  <a:t>常に</a:t>
                </a:r>
                <a:r>
                  <a:rPr lang="en-US" altLang="ja-JP" dirty="0"/>
                  <a:t>1</a:t>
                </a:r>
                <a:endParaRPr kumimoji="1" lang="ja-JP" altLang="en-US" dirty="0"/>
              </a:p>
            </p:txBody>
          </p:sp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A499C779-F2D4-4328-B468-DD9E411F4ED5}"/>
                  </a:ext>
                </a:extLst>
              </p:cNvPr>
              <p:cNvGrpSpPr/>
              <p:nvPr/>
            </p:nvGrpSpPr>
            <p:grpSpPr>
              <a:xfrm>
                <a:off x="11414077" y="3781513"/>
                <a:ext cx="820838" cy="797523"/>
                <a:chOff x="4380552" y="2852629"/>
                <a:chExt cx="1172625" cy="1139320"/>
              </a:xfrm>
            </p:grpSpPr>
            <p:sp>
              <p:nvSpPr>
                <p:cNvPr id="68" name="円/楕円 451">
                  <a:extLst>
                    <a:ext uri="{FF2B5EF4-FFF2-40B4-BE49-F238E27FC236}">
                      <a16:creationId xmlns:a16="http://schemas.microsoft.com/office/drawing/2014/main" id="{11552285-0E7D-48A4-84DB-1918959C4985}"/>
                    </a:ext>
                  </a:extLst>
                </p:cNvPr>
                <p:cNvSpPr/>
                <p:nvPr/>
              </p:nvSpPr>
              <p:spPr>
                <a:xfrm>
                  <a:off x="4380552" y="2876711"/>
                  <a:ext cx="1114024" cy="1059268"/>
                </a:xfrm>
                <a:prstGeom prst="ellipse">
                  <a:avLst/>
                </a:prstGeom>
                <a:solidFill>
                  <a:srgbClr val="00B0F0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69" name="直線コネクタ 68">
                  <a:extLst>
                    <a:ext uri="{FF2B5EF4-FFF2-40B4-BE49-F238E27FC236}">
                      <a16:creationId xmlns:a16="http://schemas.microsoft.com/office/drawing/2014/main" id="{3A8EE4CF-F295-4065-B593-4F07CAAB02B6}"/>
                    </a:ext>
                  </a:extLst>
                </p:cNvPr>
                <p:cNvCxnSpPr>
                  <a:cxnSpLocks/>
                  <a:stCxn id="68" idx="0"/>
                  <a:endCxn id="68" idx="4"/>
                </p:cNvCxnSpPr>
                <p:nvPr/>
              </p:nvCxnSpPr>
              <p:spPr>
                <a:xfrm>
                  <a:off x="4937565" y="2876711"/>
                  <a:ext cx="0" cy="1059268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0" name="正方形/長方形 69">
                  <a:extLst>
                    <a:ext uri="{FF2B5EF4-FFF2-40B4-BE49-F238E27FC236}">
                      <a16:creationId xmlns:a16="http://schemas.microsoft.com/office/drawing/2014/main" id="{3A8394C0-73D3-4A58-B344-09C4C0A95335}"/>
                    </a:ext>
                  </a:extLst>
                </p:cNvPr>
                <p:cNvSpPr/>
                <p:nvPr/>
              </p:nvSpPr>
              <p:spPr>
                <a:xfrm>
                  <a:off x="4962992" y="2852629"/>
                  <a:ext cx="590185" cy="1139320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71" name="円/楕円 454">
                  <a:extLst>
                    <a:ext uri="{FF2B5EF4-FFF2-40B4-BE49-F238E27FC236}">
                      <a16:creationId xmlns:a16="http://schemas.microsoft.com/office/drawing/2014/main" id="{970757F9-269E-4DBD-9739-805AC94ED488}"/>
                    </a:ext>
                  </a:extLst>
                </p:cNvPr>
                <p:cNvSpPr/>
                <p:nvPr/>
              </p:nvSpPr>
              <p:spPr>
                <a:xfrm>
                  <a:off x="4381977" y="2867312"/>
                  <a:ext cx="1114024" cy="1068667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51" name="直線矢印コネクタ 50">
                <a:extLst>
                  <a:ext uri="{FF2B5EF4-FFF2-40B4-BE49-F238E27FC236}">
                    <a16:creationId xmlns:a16="http://schemas.microsoft.com/office/drawing/2014/main" id="{5D861370-B6E7-4108-BC62-03DC58A2E5AB}"/>
                  </a:ext>
                </a:extLst>
              </p:cNvPr>
              <p:cNvCxnSpPr>
                <a:cxnSpLocks/>
                <a:stCxn id="71" idx="6"/>
              </p:cNvCxnSpPr>
              <p:nvPr/>
            </p:nvCxnSpPr>
            <p:spPr>
              <a:xfrm flipV="1">
                <a:off x="12194892" y="4160707"/>
                <a:ext cx="212651" cy="5117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テキスト ボックス 51">
                <a:extLst>
                  <a:ext uri="{FF2B5EF4-FFF2-40B4-BE49-F238E27FC236}">
                    <a16:creationId xmlns:a16="http://schemas.microsoft.com/office/drawing/2014/main" id="{05D6B80E-7183-435D-9617-01A04DCA0EE9}"/>
                  </a:ext>
                </a:extLst>
              </p:cNvPr>
              <p:cNvSpPr txBox="1"/>
              <p:nvPr/>
            </p:nvSpPr>
            <p:spPr>
              <a:xfrm>
                <a:off x="11399714" y="3900120"/>
                <a:ext cx="501034" cy="4199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ja-JP" altLang="en-US" sz="28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40EF2CCC-856D-4C78-AEAF-B6F6C4C58A6B}"/>
                  </a:ext>
                </a:extLst>
              </p:cNvPr>
              <p:cNvSpPr txBox="1"/>
              <p:nvPr/>
            </p:nvSpPr>
            <p:spPr>
              <a:xfrm>
                <a:off x="11464298" y="3020126"/>
                <a:ext cx="872901" cy="27175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600" dirty="0"/>
                  <a:t>シグモイド</a:t>
                </a:r>
              </a:p>
            </p:txBody>
          </p: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1831AAFB-3983-4642-AFF7-8FBDC8237914}"/>
                  </a:ext>
                </a:extLst>
              </p:cNvPr>
              <p:cNvSpPr txBox="1"/>
              <p:nvPr/>
            </p:nvSpPr>
            <p:spPr>
              <a:xfrm>
                <a:off x="11051251" y="3403875"/>
                <a:ext cx="341157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kumimoji="1" lang="en-US" altLang="ja-JP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kumimoji="1" lang="ja-JP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56431AD0-10D5-4D45-A33F-DF6276B9FE4D}"/>
                  </a:ext>
                </a:extLst>
              </p:cNvPr>
              <p:cNvSpPr txBox="1"/>
              <p:nvPr/>
            </p:nvSpPr>
            <p:spPr>
              <a:xfrm>
                <a:off x="10984696" y="3965192"/>
                <a:ext cx="341157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kumimoji="1" lang="en-US" altLang="ja-JP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kumimoji="1" lang="ja-JP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56" name="直線矢印コネクタ 55">
                <a:extLst>
                  <a:ext uri="{FF2B5EF4-FFF2-40B4-BE49-F238E27FC236}">
                    <a16:creationId xmlns:a16="http://schemas.microsoft.com/office/drawing/2014/main" id="{E13657FD-4841-46B7-96C2-1C9006760E90}"/>
                  </a:ext>
                </a:extLst>
              </p:cNvPr>
              <p:cNvCxnSpPr>
                <a:cxnSpLocks/>
                <a:stCxn id="65" idx="6"/>
                <a:endCxn id="71" idx="3"/>
              </p:cNvCxnSpPr>
              <p:nvPr/>
            </p:nvCxnSpPr>
            <p:spPr>
              <a:xfrm flipV="1">
                <a:off x="10873566" y="4430306"/>
                <a:ext cx="655710" cy="50751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矢印コネクタ 56">
                <a:extLst>
                  <a:ext uri="{FF2B5EF4-FFF2-40B4-BE49-F238E27FC236}">
                    <a16:creationId xmlns:a16="http://schemas.microsoft.com/office/drawing/2014/main" id="{98346A2D-ADDD-4255-BE08-6FF5C8D1424A}"/>
                  </a:ext>
                </a:extLst>
              </p:cNvPr>
              <p:cNvCxnSpPr>
                <a:cxnSpLocks/>
                <a:stCxn id="47" idx="6"/>
                <a:endCxn id="68" idx="2"/>
              </p:cNvCxnSpPr>
              <p:nvPr/>
            </p:nvCxnSpPr>
            <p:spPr>
              <a:xfrm flipV="1">
                <a:off x="10873566" y="4169114"/>
                <a:ext cx="540511" cy="196233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矢印コネクタ 57">
                <a:extLst>
                  <a:ext uri="{FF2B5EF4-FFF2-40B4-BE49-F238E27FC236}">
                    <a16:creationId xmlns:a16="http://schemas.microsoft.com/office/drawing/2014/main" id="{9AC34C54-0C79-40A1-851D-088176E93B5E}"/>
                  </a:ext>
                </a:extLst>
              </p:cNvPr>
              <p:cNvCxnSpPr>
                <a:cxnSpLocks/>
                <a:stCxn id="48" idx="6"/>
                <a:endCxn id="71" idx="1"/>
              </p:cNvCxnSpPr>
              <p:nvPr/>
            </p:nvCxnSpPr>
            <p:spPr>
              <a:xfrm>
                <a:off x="10873566" y="3412447"/>
                <a:ext cx="655710" cy="488897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DCA7F759-C2F3-4112-9C5A-694586A82D29}"/>
                  </a:ext>
                </a:extLst>
              </p:cNvPr>
              <p:cNvSpPr txBox="1"/>
              <p:nvPr/>
            </p:nvSpPr>
            <p:spPr>
              <a:xfrm>
                <a:off x="11816305" y="3941419"/>
                <a:ext cx="391903" cy="370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endParaRPr lang="ja-JP" altLang="en-US" sz="2400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6CA71C87-54D9-4B2D-84A1-B847F2AD0A85}"/>
                  </a:ext>
                </a:extLst>
              </p:cNvPr>
              <p:cNvSpPr txBox="1"/>
              <p:nvPr/>
            </p:nvSpPr>
            <p:spPr>
              <a:xfrm>
                <a:off x="11054780" y="4369788"/>
                <a:ext cx="341157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kumimoji="1" lang="en-US" altLang="ja-JP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kumimoji="1" lang="ja-JP" altLang="en-US" baseline="-25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1" name="正方形/長方形 60">
                <a:extLst>
                  <a:ext uri="{FF2B5EF4-FFF2-40B4-BE49-F238E27FC236}">
                    <a16:creationId xmlns:a16="http://schemas.microsoft.com/office/drawing/2014/main" id="{6521A1B4-D22C-4F50-9425-5492BABC6EDD}"/>
                  </a:ext>
                </a:extLst>
              </p:cNvPr>
              <p:cNvSpPr/>
              <p:nvPr/>
            </p:nvSpPr>
            <p:spPr>
              <a:xfrm>
                <a:off x="10571132" y="4711225"/>
                <a:ext cx="201622" cy="403245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2" name="テキスト ボックス 61">
                <a:extLst>
                  <a:ext uri="{FF2B5EF4-FFF2-40B4-BE49-F238E27FC236}">
                    <a16:creationId xmlns:a16="http://schemas.microsoft.com/office/drawing/2014/main" id="{BB791F8A-C4F4-4AEB-ADCB-DD47C304D005}"/>
                  </a:ext>
                </a:extLst>
              </p:cNvPr>
              <p:cNvSpPr txBox="1"/>
              <p:nvPr/>
            </p:nvSpPr>
            <p:spPr>
              <a:xfrm>
                <a:off x="10451370" y="3183780"/>
                <a:ext cx="380643" cy="419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endParaRPr lang="ja-JP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3" name="テキスト ボックス 62">
                <a:extLst>
                  <a:ext uri="{FF2B5EF4-FFF2-40B4-BE49-F238E27FC236}">
                    <a16:creationId xmlns:a16="http://schemas.microsoft.com/office/drawing/2014/main" id="{49C0CED6-B986-4BF7-B366-244D209BB931}"/>
                  </a:ext>
                </a:extLst>
              </p:cNvPr>
              <p:cNvSpPr txBox="1"/>
              <p:nvPr/>
            </p:nvSpPr>
            <p:spPr>
              <a:xfrm>
                <a:off x="10451370" y="4119884"/>
                <a:ext cx="380643" cy="419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endParaRPr lang="ja-JP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正方形/長方形 63">
                <a:extLst>
                  <a:ext uri="{FF2B5EF4-FFF2-40B4-BE49-F238E27FC236}">
                    <a16:creationId xmlns:a16="http://schemas.microsoft.com/office/drawing/2014/main" id="{8CD16A80-D59D-4D3A-90D1-E6E15AE6B651}"/>
                  </a:ext>
                </a:extLst>
              </p:cNvPr>
              <p:cNvSpPr/>
              <p:nvPr/>
            </p:nvSpPr>
            <p:spPr>
              <a:xfrm>
                <a:off x="10571132" y="4736197"/>
                <a:ext cx="201623" cy="403245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65" name="円/楕円 443">
                <a:extLst>
                  <a:ext uri="{FF2B5EF4-FFF2-40B4-BE49-F238E27FC236}">
                    <a16:creationId xmlns:a16="http://schemas.microsoft.com/office/drawing/2014/main" id="{649FA6A2-B1FF-42DF-BD59-D9ABFF375845}"/>
                  </a:ext>
                </a:extLst>
              </p:cNvPr>
              <p:cNvSpPr/>
              <p:nvPr/>
            </p:nvSpPr>
            <p:spPr>
              <a:xfrm>
                <a:off x="10470321" y="4736197"/>
                <a:ext cx="403245" cy="403245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D2DD6037-4407-4B5F-AFE7-24D3F70F8382}"/>
                  </a:ext>
                </a:extLst>
              </p:cNvPr>
              <p:cNvSpPr txBox="1"/>
              <p:nvPr/>
            </p:nvSpPr>
            <p:spPr>
              <a:xfrm>
                <a:off x="10451370" y="4692357"/>
                <a:ext cx="380643" cy="41997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ja-JP" alt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C5131109-7B98-49BA-900D-56DEFAA7E753}"/>
                  </a:ext>
                </a:extLst>
              </p:cNvPr>
              <p:cNvSpPr txBox="1"/>
              <p:nvPr/>
            </p:nvSpPr>
            <p:spPr>
              <a:xfrm>
                <a:off x="10261383" y="3822381"/>
                <a:ext cx="909754" cy="29645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dirty="0"/>
                  <a:t>説明変数</a:t>
                </a:r>
              </a:p>
            </p:txBody>
          </p:sp>
        </p:grp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59586B11-D0DF-4AE8-85FA-180D16E74950}"/>
                </a:ext>
              </a:extLst>
            </p:cNvPr>
            <p:cNvSpPr/>
            <p:nvPr/>
          </p:nvSpPr>
          <p:spPr>
            <a:xfrm>
              <a:off x="6438815" y="5760427"/>
              <a:ext cx="22573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  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 </a:t>
              </a:r>
              <a:r>
                <a:rPr lang="en-US" altLang="ja-JP" i="1" dirty="0">
                  <a:latin typeface="Times" pitchFamily="18" charset="0"/>
                </a:rPr>
                <a:t>w</a:t>
              </a:r>
              <a:r>
                <a:rPr lang="en-US" altLang="ja-JP" baseline="-25000" dirty="0"/>
                <a:t>0</a:t>
              </a:r>
              <a:r>
                <a:rPr lang="en-US" altLang="ja-JP" dirty="0"/>
                <a:t> + </a:t>
              </a:r>
              <a:r>
                <a:rPr lang="en-US" altLang="ja-JP" i="1" dirty="0">
                  <a:latin typeface="Times" pitchFamily="18" charset="0"/>
                </a:rPr>
                <a:t>w</a:t>
              </a:r>
              <a:r>
                <a:rPr lang="en-US" altLang="ja-JP" baseline="-25000" dirty="0"/>
                <a:t>1</a:t>
              </a:r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/>
                <a:t>1</a:t>
              </a:r>
              <a:r>
                <a:rPr lang="en-US" altLang="ja-JP" dirty="0"/>
                <a:t> + </a:t>
              </a:r>
              <a:r>
                <a:rPr lang="en-US" altLang="ja-JP" i="1" dirty="0">
                  <a:latin typeface="Times" pitchFamily="18" charset="0"/>
                </a:rPr>
                <a:t>w</a:t>
              </a:r>
              <a:r>
                <a:rPr lang="en-US" altLang="ja-JP" baseline="-25000" dirty="0">
                  <a:latin typeface="Times" pitchFamily="18" charset="0"/>
                </a:rPr>
                <a:t>2</a:t>
              </a:r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/>
                <a:t>2</a:t>
              </a:r>
              <a:r>
                <a:rPr lang="en-US" altLang="ja-JP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B7B47A9F-1675-4755-ADDB-02E81E4F7785}"/>
                </a:ext>
              </a:extLst>
            </p:cNvPr>
            <p:cNvSpPr/>
            <p:nvPr/>
          </p:nvSpPr>
          <p:spPr>
            <a:xfrm>
              <a:off x="6767960" y="3595414"/>
              <a:ext cx="107593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ja-JP" i="1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i="1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=</a:t>
              </a:r>
              <a:r>
                <a:rPr lang="en-US" altLang="ja-JP" i="1" dirty="0">
                  <a:latin typeface="Symbol" panose="05050102010706020507" pitchFamily="18" charset="2"/>
                  <a:cs typeface="Times New Roman" panose="02020603050405020304" pitchFamily="18" charset="0"/>
                </a:rPr>
                <a:t>s </a:t>
              </a:r>
              <a:r>
                <a:rPr lang="en-US" altLang="ja-JP" dirty="0">
                  <a:latin typeface="Symbol" panose="05050102010706020507" pitchFamily="18" charset="2"/>
                  <a:cs typeface="Times New Roman" panose="02020603050405020304" pitchFamily="18" charset="0"/>
                </a:rPr>
                <a:t>(</a:t>
              </a:r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 </a:t>
              </a:r>
              <a:r>
                <a: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</a:p>
          </p:txBody>
        </p:sp>
      </p:grpSp>
      <p:pic>
        <p:nvPicPr>
          <p:cNvPr id="14" name="図 13" descr="\documentclass{article}&#10;\usepackage{amsmath}&#10;\usepackage{bm}&#10;\pagestyle{empty}&#10;&#10;\begin{document}&#10;&#10;\[&#10; \vec{w}^{(t+1)}&#10; = \vec{w}^{(t)} -\alpha ~ \frac{\partial E(\vec{w})}{\partial \vec{w}}&#10;\]&#10;&#10;\end{document}" title="IguanaTex Picture Display">
            <a:extLst>
              <a:ext uri="{FF2B5EF4-FFF2-40B4-BE49-F238E27FC236}">
                <a16:creationId xmlns:a16="http://schemas.microsoft.com/office/drawing/2014/main" id="{46C69828-50A1-9BD3-DCD3-57A597C8C79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69" y="251353"/>
            <a:ext cx="3889067" cy="75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190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r>
              <a:rPr kumimoji="1" lang="en-US" altLang="ja-JP" dirty="0"/>
              <a:t>3</a:t>
            </a:r>
            <a:r>
              <a:rPr kumimoji="1" lang="ja-JP" altLang="en-US" dirty="0"/>
              <a:t>クラス以上への分類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96752"/>
                <a:ext cx="8229600" cy="5544616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ts val="3200"/>
                  </a:lnSpc>
                </a:pP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800" dirty="0"/>
                  <a:t>番目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=1,2,..,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800" dirty="0"/>
                  <a:t>の標本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ja-JP" sz="28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=(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800" baseline="-25000" dirty="0"/>
                  <a:t>1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x</a:t>
                </a:r>
                <a:r>
                  <a:rPr lang="en-US" altLang="ja-JP" sz="2800" baseline="-25000" dirty="0"/>
                  <a:t>2</a:t>
                </a:r>
                <a:r>
                  <a:rPr lang="en-US" altLang="ja-JP" sz="2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に対して </a:t>
                </a:r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200"/>
                  </a:lnSpc>
                </a:pP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dirty="0"/>
                  <a:t>= </a:t>
                </a:r>
                <a:r>
                  <a:rPr lang="en-US" altLang="ja-JP" sz="2400" i="1" dirty="0">
                    <a:latin typeface="Times" pitchFamily="18" charset="0"/>
                  </a:rPr>
                  <a:t>w</a:t>
                </a:r>
                <a:r>
                  <a:rPr lang="en-US" altLang="ja-JP" sz="2400" baseline="-25000" dirty="0"/>
                  <a:t>0</a:t>
                </a:r>
                <a:r>
                  <a:rPr lang="en-US" altLang="ja-JP" sz="2400" dirty="0"/>
                  <a:t> + </a:t>
                </a:r>
                <a:r>
                  <a:rPr lang="en-US" altLang="ja-JP" sz="2400" i="1" dirty="0">
                    <a:latin typeface="Times" pitchFamily="18" charset="0"/>
                  </a:rPr>
                  <a:t>w</a:t>
                </a:r>
                <a:r>
                  <a:rPr lang="en-US" altLang="ja-JP" sz="2400" baseline="-25000" dirty="0"/>
                  <a:t>1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400" baseline="-25000" dirty="0"/>
                  <a:t>1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dirty="0"/>
                  <a:t> + </a:t>
                </a:r>
                <a:r>
                  <a:rPr lang="en-US" altLang="ja-JP" sz="2400" i="1" dirty="0">
                    <a:latin typeface="Times" pitchFamily="18" charset="0"/>
                  </a:rPr>
                  <a:t>w</a:t>
                </a:r>
                <a:r>
                  <a:rPr lang="en-US" altLang="ja-JP" sz="2400" baseline="-25000" dirty="0">
                    <a:latin typeface="Times" pitchFamily="18" charset="0"/>
                  </a:rPr>
                  <a:t>2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400" baseline="-25000" dirty="0"/>
                  <a:t>2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baseline="-25000" dirty="0"/>
                  <a:t> </a:t>
                </a:r>
                <a:r>
                  <a:rPr lang="ja-JP" altLang="en-US" sz="2400" dirty="0"/>
                  <a:t>を入力総和とする．</a:t>
                </a:r>
                <a:endParaRPr lang="en-US" altLang="ja-JP" sz="2400" dirty="0"/>
              </a:p>
              <a:p>
                <a:pPr marL="342900" lvl="1" indent="-342900">
                  <a:lnSpc>
                    <a:spcPts val="3200"/>
                  </a:lnSpc>
                  <a:buFont typeface="Arial" pitchFamily="34" charset="0"/>
                  <a:buChar char="•"/>
                </a:pPr>
                <a:r>
                  <a:rPr lang="ja-JP" altLang="en-US" sz="2400" dirty="0"/>
                  <a:t>標本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ja-JP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とクラス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=1,2,..,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の同時確率 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ja-JP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を考える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200"/>
                  </a:lnSpc>
                </a:pP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　　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とおくと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200"/>
                  </a:lnSpc>
                </a:pPr>
                <a:r>
                  <a:rPr lang="ja-JP" altLang="en-US" sz="2400" dirty="0"/>
                  <a:t>標本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ja-JP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を得たとき，それがクラス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に属する条件付き確率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200"/>
                  </a:lnSpc>
                </a:pP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200"/>
                  </a:lnSpc>
                </a:pP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ts val="3200"/>
                  </a:lnSpc>
                </a:pPr>
                <a:endParaRPr lang="en-US" altLang="ja-JP" sz="2800" dirty="0"/>
              </a:p>
              <a:p>
                <a:pPr>
                  <a:lnSpc>
                    <a:spcPts val="3200"/>
                  </a:lnSpc>
                </a:pPr>
                <a:endParaRPr lang="en-US" altLang="ja-JP" sz="2800" dirty="0"/>
              </a:p>
              <a:p>
                <a:pPr>
                  <a:lnSpc>
                    <a:spcPts val="3200"/>
                  </a:lnSpc>
                </a:pPr>
                <a:r>
                  <a:rPr lang="ja-JP" altLang="en-US" sz="2800" dirty="0"/>
                  <a:t>最尤推定だから，条件付き確率　　　　　が</a:t>
                </a:r>
                <a:br>
                  <a:rPr lang="en-US" altLang="ja-JP" sz="2800" dirty="0"/>
                </a:br>
                <a:r>
                  <a:rPr lang="ja-JP" altLang="en-US" sz="2800" dirty="0"/>
                  <a:t>最大  のクラス</a:t>
                </a:r>
                <a:r>
                  <a:rPr lang="en-US" altLang="ja-JP" sz="2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altLang="ja-JP" sz="28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ja-JP" altLang="en-US" sz="2800" dirty="0"/>
                  <a:t>に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ja-JP" sz="28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ja-JP" altLang="en-US" sz="2800" dirty="0"/>
                  <a:t> は属すると考える．</a:t>
                </a:r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ts val="3200"/>
                  </a:lnSpc>
                  <a:buNone/>
                </a:pPr>
                <a:endParaRPr kumimoji="1" lang="ja-JP" altLang="en-US" sz="28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96752"/>
                <a:ext cx="8229600" cy="5544616"/>
              </a:xfrm>
              <a:blipFill>
                <a:blip r:embed="rId35"/>
                <a:stretch>
                  <a:fillRect l="-1333" t="-1978" r="-51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10</a:t>
            </a:fld>
            <a:endParaRPr kumimoji="1" lang="ja-JP" altLang="en-US"/>
          </a:p>
        </p:txBody>
      </p:sp>
      <p:pic>
        <p:nvPicPr>
          <p:cNvPr id="25" name="図 2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751028"/>
            <a:ext cx="2382629" cy="301714"/>
          </a:xfrm>
          <a:prstGeom prst="rect">
            <a:avLst/>
          </a:prstGeom>
        </p:spPr>
      </p:pic>
      <p:grpSp>
        <p:nvGrpSpPr>
          <p:cNvPr id="69" name="グループ化 68" descr="\documentclass{article}&#10;\usepackage{amsmath}&#10;\usepackage{bm}&#10;\pagestyle{empty}&#10;&#10;\begin{document}&#10;&#10;\[&#10; p(\vec{x},C_{k})= \exp(u_{k}) = e^{u_{k}}&#10;\]&#10;&#10;\end{document}" title="IguanaTex Shape Display">
            <a:extLst>
              <a:ext uri="{FF2B5EF4-FFF2-40B4-BE49-F238E27FC236}">
                <a16:creationId xmlns:a16="http://schemas.microsoft.com/office/drawing/2014/main" id="{E667CBC8-A469-AE7F-1811-B16B8402A44C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067300" y="2743200"/>
            <a:ext cx="3841977" cy="345414"/>
            <a:chOff x="11421180" y="5074748"/>
            <a:chExt cx="3841977" cy="345414"/>
          </a:xfrm>
        </p:grpSpPr>
        <p:sp>
          <p:nvSpPr>
            <p:cNvPr id="49" name="フリーフォーム: 図形 48">
              <a:extLst>
                <a:ext uri="{FF2B5EF4-FFF2-40B4-BE49-F238E27FC236}">
                  <a16:creationId xmlns:a16="http://schemas.microsoft.com/office/drawing/2014/main" id="{A468DC78-0663-3991-74E3-D8C5F976C6A9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1421180" y="5181135"/>
              <a:ext cx="184929" cy="219683"/>
            </a:xfrm>
            <a:custGeom>
              <a:avLst/>
              <a:gdLst>
                <a:gd name="connsiteX0" fmla="*/ 27458 w 184929"/>
                <a:gd name="connsiteY0" fmla="*/ 194889 h 219683"/>
                <a:gd name="connsiteX1" fmla="*/ 8327 w 184929"/>
                <a:gd name="connsiteY1" fmla="*/ 209051 h 219683"/>
                <a:gd name="connsiteX2" fmla="*/ 179 w 184929"/>
                <a:gd name="connsiteY2" fmla="*/ 215613 h 219683"/>
                <a:gd name="connsiteX3" fmla="*/ 4785 w 184929"/>
                <a:gd name="connsiteY3" fmla="*/ 219758 h 219683"/>
                <a:gd name="connsiteX4" fmla="*/ 34543 w 184929"/>
                <a:gd name="connsiteY4" fmla="*/ 218722 h 219683"/>
                <a:gd name="connsiteX5" fmla="*/ 69616 w 184929"/>
                <a:gd name="connsiteY5" fmla="*/ 219758 h 219683"/>
                <a:gd name="connsiteX6" fmla="*/ 75993 w 184929"/>
                <a:gd name="connsiteY6" fmla="*/ 212850 h 219683"/>
                <a:gd name="connsiteX7" fmla="*/ 67491 w 184929"/>
                <a:gd name="connsiteY7" fmla="*/ 209051 h 219683"/>
                <a:gd name="connsiteX8" fmla="*/ 49777 w 184929"/>
                <a:gd name="connsiteY8" fmla="*/ 203524 h 219683"/>
                <a:gd name="connsiteX9" fmla="*/ 67136 w 184929"/>
                <a:gd name="connsiteY9" fmla="*/ 134441 h 219683"/>
                <a:gd name="connsiteX10" fmla="*/ 99729 w 184929"/>
                <a:gd name="connsiteY10" fmla="*/ 156548 h 219683"/>
                <a:gd name="connsiteX11" fmla="*/ 185109 w 184929"/>
                <a:gd name="connsiteY11" fmla="*/ 55341 h 219683"/>
                <a:gd name="connsiteX12" fmla="*/ 137991 w 184929"/>
                <a:gd name="connsiteY12" fmla="*/ 75 h 219683"/>
                <a:gd name="connsiteX13" fmla="*/ 91581 w 184929"/>
                <a:gd name="connsiteY13" fmla="*/ 25981 h 219683"/>
                <a:gd name="connsiteX14" fmla="*/ 59697 w 184929"/>
                <a:gd name="connsiteY14" fmla="*/ 75 h 219683"/>
                <a:gd name="connsiteX15" fmla="*/ 33481 w 184929"/>
                <a:gd name="connsiteY15" fmla="*/ 19763 h 219683"/>
                <a:gd name="connsiteX16" fmla="*/ 22498 w 184929"/>
                <a:gd name="connsiteY16" fmla="*/ 53269 h 219683"/>
                <a:gd name="connsiteX17" fmla="*/ 26749 w 184929"/>
                <a:gd name="connsiteY17" fmla="*/ 56723 h 219683"/>
                <a:gd name="connsiteX18" fmla="*/ 32772 w 184929"/>
                <a:gd name="connsiteY18" fmla="*/ 48778 h 219683"/>
                <a:gd name="connsiteX19" fmla="*/ 58634 w 184929"/>
                <a:gd name="connsiteY19" fmla="*/ 7674 h 219683"/>
                <a:gd name="connsiteX20" fmla="*/ 69616 w 184929"/>
                <a:gd name="connsiteY20" fmla="*/ 23563 h 219683"/>
                <a:gd name="connsiteX21" fmla="*/ 67136 w 184929"/>
                <a:gd name="connsiteY21" fmla="*/ 41179 h 219683"/>
                <a:gd name="connsiteX22" fmla="*/ 27458 w 184929"/>
                <a:gd name="connsiteY22" fmla="*/ 194889 h 219683"/>
                <a:gd name="connsiteX23" fmla="*/ 89810 w 184929"/>
                <a:gd name="connsiteY23" fmla="*/ 44979 h 219683"/>
                <a:gd name="connsiteX24" fmla="*/ 108232 w 184929"/>
                <a:gd name="connsiteY24" fmla="*/ 20800 h 219683"/>
                <a:gd name="connsiteX25" fmla="*/ 136928 w 184929"/>
                <a:gd name="connsiteY25" fmla="*/ 7674 h 219683"/>
                <a:gd name="connsiteX26" fmla="*/ 159601 w 184929"/>
                <a:gd name="connsiteY26" fmla="*/ 40143 h 219683"/>
                <a:gd name="connsiteX27" fmla="*/ 141533 w 184929"/>
                <a:gd name="connsiteY27" fmla="*/ 113371 h 219683"/>
                <a:gd name="connsiteX28" fmla="*/ 99375 w 184929"/>
                <a:gd name="connsiteY28" fmla="*/ 148948 h 219683"/>
                <a:gd name="connsiteX29" fmla="*/ 71388 w 184929"/>
                <a:gd name="connsiteY29" fmla="*/ 118207 h 219683"/>
                <a:gd name="connsiteX30" fmla="*/ 72450 w 184929"/>
                <a:gd name="connsiteY30" fmla="*/ 112680 h 219683"/>
                <a:gd name="connsiteX31" fmla="*/ 89810 w 184929"/>
                <a:gd name="connsiteY31" fmla="*/ 44979 h 21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84929" h="219683">
                  <a:moveTo>
                    <a:pt x="27458" y="194889"/>
                  </a:moveTo>
                  <a:cubicBezTo>
                    <a:pt x="24624" y="206633"/>
                    <a:pt x="23915" y="209051"/>
                    <a:pt x="8327" y="209051"/>
                  </a:cubicBezTo>
                  <a:cubicBezTo>
                    <a:pt x="4076" y="209051"/>
                    <a:pt x="179" y="209051"/>
                    <a:pt x="179" y="215613"/>
                  </a:cubicBezTo>
                  <a:cubicBezTo>
                    <a:pt x="179" y="218377"/>
                    <a:pt x="1950" y="219758"/>
                    <a:pt x="4785" y="219758"/>
                  </a:cubicBezTo>
                  <a:cubicBezTo>
                    <a:pt x="14350" y="219758"/>
                    <a:pt x="24624" y="218722"/>
                    <a:pt x="34543" y="218722"/>
                  </a:cubicBezTo>
                  <a:cubicBezTo>
                    <a:pt x="46234" y="218722"/>
                    <a:pt x="58279" y="219758"/>
                    <a:pt x="69616" y="219758"/>
                  </a:cubicBezTo>
                  <a:cubicBezTo>
                    <a:pt x="71388" y="219758"/>
                    <a:pt x="75993" y="219758"/>
                    <a:pt x="75993" y="212850"/>
                  </a:cubicBezTo>
                  <a:cubicBezTo>
                    <a:pt x="75993" y="209051"/>
                    <a:pt x="72450" y="209051"/>
                    <a:pt x="67491" y="209051"/>
                  </a:cubicBezTo>
                  <a:cubicBezTo>
                    <a:pt x="49777" y="209051"/>
                    <a:pt x="49777" y="206633"/>
                    <a:pt x="49777" y="203524"/>
                  </a:cubicBezTo>
                  <a:cubicBezTo>
                    <a:pt x="49777" y="199379"/>
                    <a:pt x="64656" y="143076"/>
                    <a:pt x="67136" y="134441"/>
                  </a:cubicBezTo>
                  <a:cubicBezTo>
                    <a:pt x="71742" y="144458"/>
                    <a:pt x="81661" y="156548"/>
                    <a:pt x="99729" y="156548"/>
                  </a:cubicBezTo>
                  <a:cubicBezTo>
                    <a:pt x="140825" y="156548"/>
                    <a:pt x="185109" y="106117"/>
                    <a:pt x="185109" y="55341"/>
                  </a:cubicBezTo>
                  <a:cubicBezTo>
                    <a:pt x="185109" y="22872"/>
                    <a:pt x="164915" y="75"/>
                    <a:pt x="137991" y="75"/>
                  </a:cubicBezTo>
                  <a:cubicBezTo>
                    <a:pt x="120277" y="75"/>
                    <a:pt x="103272" y="12510"/>
                    <a:pt x="91581" y="25981"/>
                  </a:cubicBezTo>
                  <a:cubicBezTo>
                    <a:pt x="88038" y="7328"/>
                    <a:pt x="72805" y="75"/>
                    <a:pt x="59697" y="75"/>
                  </a:cubicBezTo>
                  <a:cubicBezTo>
                    <a:pt x="43400" y="75"/>
                    <a:pt x="36669" y="13546"/>
                    <a:pt x="33481" y="19763"/>
                  </a:cubicBezTo>
                  <a:cubicBezTo>
                    <a:pt x="27104" y="31507"/>
                    <a:pt x="22498" y="52232"/>
                    <a:pt x="22498" y="53269"/>
                  </a:cubicBezTo>
                  <a:cubicBezTo>
                    <a:pt x="22498" y="56723"/>
                    <a:pt x="26041" y="56723"/>
                    <a:pt x="26749" y="56723"/>
                  </a:cubicBezTo>
                  <a:cubicBezTo>
                    <a:pt x="30292" y="56723"/>
                    <a:pt x="30646" y="56377"/>
                    <a:pt x="32772" y="48778"/>
                  </a:cubicBezTo>
                  <a:cubicBezTo>
                    <a:pt x="38795" y="24254"/>
                    <a:pt x="45880" y="7674"/>
                    <a:pt x="58634" y="7674"/>
                  </a:cubicBezTo>
                  <a:cubicBezTo>
                    <a:pt x="64656" y="7674"/>
                    <a:pt x="69616" y="10437"/>
                    <a:pt x="69616" y="23563"/>
                  </a:cubicBezTo>
                  <a:cubicBezTo>
                    <a:pt x="69616" y="31507"/>
                    <a:pt x="68553" y="35307"/>
                    <a:pt x="67136" y="41179"/>
                  </a:cubicBezTo>
                  <a:lnTo>
                    <a:pt x="27458" y="194889"/>
                  </a:lnTo>
                  <a:close/>
                  <a:moveTo>
                    <a:pt x="89810" y="44979"/>
                  </a:moveTo>
                  <a:cubicBezTo>
                    <a:pt x="92290" y="35652"/>
                    <a:pt x="101855" y="25981"/>
                    <a:pt x="108232" y="20800"/>
                  </a:cubicBezTo>
                  <a:cubicBezTo>
                    <a:pt x="120631" y="10092"/>
                    <a:pt x="130905" y="7674"/>
                    <a:pt x="136928" y="7674"/>
                  </a:cubicBezTo>
                  <a:cubicBezTo>
                    <a:pt x="151099" y="7674"/>
                    <a:pt x="159601" y="19763"/>
                    <a:pt x="159601" y="40143"/>
                  </a:cubicBezTo>
                  <a:cubicBezTo>
                    <a:pt x="159601" y="60522"/>
                    <a:pt x="147910" y="100245"/>
                    <a:pt x="141533" y="113371"/>
                  </a:cubicBezTo>
                  <a:cubicBezTo>
                    <a:pt x="129488" y="137550"/>
                    <a:pt x="112483" y="148948"/>
                    <a:pt x="99375" y="148948"/>
                  </a:cubicBezTo>
                  <a:cubicBezTo>
                    <a:pt x="75993" y="148948"/>
                    <a:pt x="71388" y="120279"/>
                    <a:pt x="71388" y="118207"/>
                  </a:cubicBezTo>
                  <a:cubicBezTo>
                    <a:pt x="71388" y="117516"/>
                    <a:pt x="71388" y="116825"/>
                    <a:pt x="72450" y="112680"/>
                  </a:cubicBezTo>
                  <a:lnTo>
                    <a:pt x="89810" y="4497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0" name="フリーフォーム: 図形 49">
              <a:extLst>
                <a:ext uri="{FF2B5EF4-FFF2-40B4-BE49-F238E27FC236}">
                  <a16:creationId xmlns:a16="http://schemas.microsoft.com/office/drawing/2014/main" id="{F3861D65-D89F-77FC-F256-9F33DFA8A585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645832" y="5074748"/>
              <a:ext cx="82190" cy="345414"/>
            </a:xfrm>
            <a:custGeom>
              <a:avLst/>
              <a:gdLst>
                <a:gd name="connsiteX0" fmla="*/ 82375 w 82190"/>
                <a:gd name="connsiteY0" fmla="*/ 342035 h 345414"/>
                <a:gd name="connsiteX1" fmla="*/ 76352 w 82190"/>
                <a:gd name="connsiteY1" fmla="*/ 334436 h 345414"/>
                <a:gd name="connsiteX2" fmla="*/ 20732 w 82190"/>
                <a:gd name="connsiteY2" fmla="*/ 172782 h 345414"/>
                <a:gd name="connsiteX3" fmla="*/ 77769 w 82190"/>
                <a:gd name="connsiteY3" fmla="*/ 9401 h 345414"/>
                <a:gd name="connsiteX4" fmla="*/ 82375 w 82190"/>
                <a:gd name="connsiteY4" fmla="*/ 3529 h 345414"/>
                <a:gd name="connsiteX5" fmla="*/ 78832 w 82190"/>
                <a:gd name="connsiteY5" fmla="*/ 75 h 345414"/>
                <a:gd name="connsiteX6" fmla="*/ 22503 w 82190"/>
                <a:gd name="connsiteY6" fmla="*/ 67431 h 345414"/>
                <a:gd name="connsiteX7" fmla="*/ 184 w 82190"/>
                <a:gd name="connsiteY7" fmla="*/ 172782 h 345414"/>
                <a:gd name="connsiteX8" fmla="*/ 23566 w 82190"/>
                <a:gd name="connsiteY8" fmla="*/ 280551 h 345414"/>
                <a:gd name="connsiteX9" fmla="*/ 78832 w 82190"/>
                <a:gd name="connsiteY9" fmla="*/ 345489 h 345414"/>
                <a:gd name="connsiteX10" fmla="*/ 82375 w 82190"/>
                <a:gd name="connsiteY10" fmla="*/ 342035 h 3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0" h="345414">
                  <a:moveTo>
                    <a:pt x="82375" y="342035"/>
                  </a:moveTo>
                  <a:cubicBezTo>
                    <a:pt x="82375" y="340999"/>
                    <a:pt x="82375" y="340308"/>
                    <a:pt x="76352" y="334436"/>
                  </a:cubicBezTo>
                  <a:cubicBezTo>
                    <a:pt x="32068" y="290914"/>
                    <a:pt x="20732" y="225631"/>
                    <a:pt x="20732" y="172782"/>
                  </a:cubicBezTo>
                  <a:cubicBezTo>
                    <a:pt x="20732" y="112680"/>
                    <a:pt x="34194" y="52578"/>
                    <a:pt x="77769" y="9401"/>
                  </a:cubicBezTo>
                  <a:cubicBezTo>
                    <a:pt x="82375" y="5256"/>
                    <a:pt x="82375" y="4565"/>
                    <a:pt x="82375" y="3529"/>
                  </a:cubicBezTo>
                  <a:cubicBezTo>
                    <a:pt x="82375" y="1111"/>
                    <a:pt x="80958" y="75"/>
                    <a:pt x="78832" y="75"/>
                  </a:cubicBezTo>
                  <a:cubicBezTo>
                    <a:pt x="75290" y="75"/>
                    <a:pt x="43405" y="23563"/>
                    <a:pt x="22503" y="67431"/>
                  </a:cubicBezTo>
                  <a:cubicBezTo>
                    <a:pt x="4435" y="105426"/>
                    <a:pt x="184" y="143767"/>
                    <a:pt x="184" y="172782"/>
                  </a:cubicBezTo>
                  <a:cubicBezTo>
                    <a:pt x="184" y="199724"/>
                    <a:pt x="4081" y="241520"/>
                    <a:pt x="23566" y="280551"/>
                  </a:cubicBezTo>
                  <a:cubicBezTo>
                    <a:pt x="44822" y="323037"/>
                    <a:pt x="75290" y="345489"/>
                    <a:pt x="78832" y="345489"/>
                  </a:cubicBezTo>
                  <a:cubicBezTo>
                    <a:pt x="80958" y="345489"/>
                    <a:pt x="82375" y="344453"/>
                    <a:pt x="82375" y="34203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1" name="フリーフォーム: 図形 50">
              <a:extLst>
                <a:ext uri="{FF2B5EF4-FFF2-40B4-BE49-F238E27FC236}">
                  <a16:creationId xmlns:a16="http://schemas.microsoft.com/office/drawing/2014/main" id="{E3125207-8121-38D9-78B8-64CFE92EE51D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11808274" y="5087183"/>
              <a:ext cx="156942" cy="68392"/>
            </a:xfrm>
            <a:custGeom>
              <a:avLst/>
              <a:gdLst>
                <a:gd name="connsiteX0" fmla="*/ 125954 w 156942"/>
                <a:gd name="connsiteY0" fmla="*/ 41179 h 68392"/>
                <a:gd name="connsiteX1" fmla="*/ 109303 w 156942"/>
                <a:gd name="connsiteY1" fmla="*/ 61559 h 68392"/>
                <a:gd name="connsiteX2" fmla="*/ 116389 w 156942"/>
                <a:gd name="connsiteY2" fmla="*/ 68467 h 68392"/>
                <a:gd name="connsiteX3" fmla="*/ 123120 w 156942"/>
                <a:gd name="connsiteY3" fmla="*/ 63976 h 68392"/>
                <a:gd name="connsiteX4" fmla="*/ 151107 w 156942"/>
                <a:gd name="connsiteY4" fmla="*/ 41524 h 68392"/>
                <a:gd name="connsiteX5" fmla="*/ 157130 w 156942"/>
                <a:gd name="connsiteY5" fmla="*/ 34271 h 68392"/>
                <a:gd name="connsiteX6" fmla="*/ 152170 w 156942"/>
                <a:gd name="connsiteY6" fmla="*/ 27363 h 68392"/>
                <a:gd name="connsiteX7" fmla="*/ 137645 w 156942"/>
                <a:gd name="connsiteY7" fmla="*/ 7674 h 68392"/>
                <a:gd name="connsiteX8" fmla="*/ 130560 w 156942"/>
                <a:gd name="connsiteY8" fmla="*/ 75 h 68392"/>
                <a:gd name="connsiteX9" fmla="*/ 123474 w 156942"/>
                <a:gd name="connsiteY9" fmla="*/ 7328 h 68392"/>
                <a:gd name="connsiteX10" fmla="*/ 131977 w 156942"/>
                <a:gd name="connsiteY10" fmla="*/ 27363 h 68392"/>
                <a:gd name="connsiteX11" fmla="*/ 12587 w 156942"/>
                <a:gd name="connsiteY11" fmla="*/ 27363 h 68392"/>
                <a:gd name="connsiteX12" fmla="*/ 188 w 156942"/>
                <a:gd name="connsiteY12" fmla="*/ 34271 h 68392"/>
                <a:gd name="connsiteX13" fmla="*/ 12587 w 156942"/>
                <a:gd name="connsiteY13" fmla="*/ 41179 h 68392"/>
                <a:gd name="connsiteX14" fmla="*/ 125954 w 156942"/>
                <a:gd name="connsiteY14" fmla="*/ 41179 h 68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6942" h="68392">
                  <a:moveTo>
                    <a:pt x="125954" y="41179"/>
                  </a:moveTo>
                  <a:cubicBezTo>
                    <a:pt x="120994" y="45669"/>
                    <a:pt x="109303" y="55341"/>
                    <a:pt x="109303" y="61559"/>
                  </a:cubicBezTo>
                  <a:cubicBezTo>
                    <a:pt x="109303" y="65013"/>
                    <a:pt x="112846" y="68467"/>
                    <a:pt x="116389" y="68467"/>
                  </a:cubicBezTo>
                  <a:cubicBezTo>
                    <a:pt x="119577" y="68467"/>
                    <a:pt x="121349" y="66049"/>
                    <a:pt x="123120" y="63976"/>
                  </a:cubicBezTo>
                  <a:cubicBezTo>
                    <a:pt x="127371" y="58795"/>
                    <a:pt x="135519" y="49124"/>
                    <a:pt x="151107" y="41524"/>
                  </a:cubicBezTo>
                  <a:cubicBezTo>
                    <a:pt x="153587" y="40143"/>
                    <a:pt x="157130" y="38416"/>
                    <a:pt x="157130" y="34271"/>
                  </a:cubicBezTo>
                  <a:cubicBezTo>
                    <a:pt x="157130" y="30817"/>
                    <a:pt x="154650" y="29090"/>
                    <a:pt x="152170" y="27363"/>
                  </a:cubicBezTo>
                  <a:cubicBezTo>
                    <a:pt x="144376" y="22181"/>
                    <a:pt x="140479" y="15964"/>
                    <a:pt x="137645" y="7674"/>
                  </a:cubicBezTo>
                  <a:cubicBezTo>
                    <a:pt x="136937" y="4565"/>
                    <a:pt x="135519" y="75"/>
                    <a:pt x="130560" y="75"/>
                  </a:cubicBezTo>
                  <a:cubicBezTo>
                    <a:pt x="125600" y="75"/>
                    <a:pt x="123474" y="4565"/>
                    <a:pt x="123474" y="7328"/>
                  </a:cubicBezTo>
                  <a:cubicBezTo>
                    <a:pt x="123474" y="9056"/>
                    <a:pt x="126308" y="20109"/>
                    <a:pt x="131977" y="27363"/>
                  </a:cubicBezTo>
                  <a:lnTo>
                    <a:pt x="12587" y="27363"/>
                  </a:lnTo>
                  <a:cubicBezTo>
                    <a:pt x="6565" y="27363"/>
                    <a:pt x="188" y="27363"/>
                    <a:pt x="188" y="34271"/>
                  </a:cubicBezTo>
                  <a:cubicBezTo>
                    <a:pt x="188" y="41179"/>
                    <a:pt x="6565" y="41179"/>
                    <a:pt x="12587" y="41179"/>
                  </a:cubicBezTo>
                  <a:lnTo>
                    <a:pt x="125954" y="4117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2" name="フリーフォーム: 図形 51">
              <a:extLst>
                <a:ext uri="{FF2B5EF4-FFF2-40B4-BE49-F238E27FC236}">
                  <a16:creationId xmlns:a16="http://schemas.microsoft.com/office/drawing/2014/main" id="{D3E69CD9-5A64-1BBD-6729-F24D62337237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11758806" y="5181135"/>
              <a:ext cx="176427" cy="156472"/>
            </a:xfrm>
            <a:custGeom>
              <a:avLst/>
              <a:gdLst>
                <a:gd name="connsiteX0" fmla="*/ 108241 w 176427"/>
                <a:gd name="connsiteY0" fmla="*/ 48433 h 156472"/>
                <a:gd name="connsiteX1" fmla="*/ 143314 w 176427"/>
                <a:gd name="connsiteY1" fmla="*/ 7674 h 156472"/>
                <a:gd name="connsiteX2" fmla="*/ 161027 w 176427"/>
                <a:gd name="connsiteY2" fmla="*/ 12164 h 156472"/>
                <a:gd name="connsiteX3" fmla="*/ 144022 w 176427"/>
                <a:gd name="connsiteY3" fmla="*/ 30817 h 156472"/>
                <a:gd name="connsiteX4" fmla="*/ 157484 w 176427"/>
                <a:gd name="connsiteY4" fmla="*/ 42906 h 156472"/>
                <a:gd name="connsiteX5" fmla="*/ 176615 w 176427"/>
                <a:gd name="connsiteY5" fmla="*/ 22872 h 156472"/>
                <a:gd name="connsiteX6" fmla="*/ 143668 w 176427"/>
                <a:gd name="connsiteY6" fmla="*/ 75 h 156472"/>
                <a:gd name="connsiteX7" fmla="*/ 106469 w 176427"/>
                <a:gd name="connsiteY7" fmla="*/ 26326 h 156472"/>
                <a:gd name="connsiteX8" fmla="*/ 68208 w 176427"/>
                <a:gd name="connsiteY8" fmla="*/ 75 h 156472"/>
                <a:gd name="connsiteX9" fmla="*/ 11170 w 176427"/>
                <a:gd name="connsiteY9" fmla="*/ 53269 h 156472"/>
                <a:gd name="connsiteX10" fmla="*/ 15422 w 176427"/>
                <a:gd name="connsiteY10" fmla="*/ 56723 h 156472"/>
                <a:gd name="connsiteX11" fmla="*/ 20027 w 176427"/>
                <a:gd name="connsiteY11" fmla="*/ 52923 h 156472"/>
                <a:gd name="connsiteX12" fmla="*/ 67499 w 176427"/>
                <a:gd name="connsiteY12" fmla="*/ 7674 h 156472"/>
                <a:gd name="connsiteX13" fmla="*/ 86630 w 176427"/>
                <a:gd name="connsiteY13" fmla="*/ 30817 h 156472"/>
                <a:gd name="connsiteX14" fmla="*/ 67499 w 176427"/>
                <a:gd name="connsiteY14" fmla="*/ 113025 h 156472"/>
                <a:gd name="connsiteX15" fmla="*/ 33844 w 176427"/>
                <a:gd name="connsiteY15" fmla="*/ 148948 h 156472"/>
                <a:gd name="connsiteX16" fmla="*/ 16130 w 176427"/>
                <a:gd name="connsiteY16" fmla="*/ 144458 h 156472"/>
                <a:gd name="connsiteX17" fmla="*/ 32781 w 176427"/>
                <a:gd name="connsiteY17" fmla="*/ 125806 h 156472"/>
                <a:gd name="connsiteX18" fmla="*/ 19673 w 176427"/>
                <a:gd name="connsiteY18" fmla="*/ 113716 h 156472"/>
                <a:gd name="connsiteX19" fmla="*/ 188 w 176427"/>
                <a:gd name="connsiteY19" fmla="*/ 133750 h 156472"/>
                <a:gd name="connsiteX20" fmla="*/ 33489 w 176427"/>
                <a:gd name="connsiteY20" fmla="*/ 156548 h 156472"/>
                <a:gd name="connsiteX21" fmla="*/ 70688 w 176427"/>
                <a:gd name="connsiteY21" fmla="*/ 130296 h 156472"/>
                <a:gd name="connsiteX22" fmla="*/ 108949 w 176427"/>
                <a:gd name="connsiteY22" fmla="*/ 156548 h 156472"/>
                <a:gd name="connsiteX23" fmla="*/ 165633 w 176427"/>
                <a:gd name="connsiteY23" fmla="*/ 103354 h 156472"/>
                <a:gd name="connsiteX24" fmla="*/ 161381 w 176427"/>
                <a:gd name="connsiteY24" fmla="*/ 99900 h 156472"/>
                <a:gd name="connsiteX25" fmla="*/ 156776 w 176427"/>
                <a:gd name="connsiteY25" fmla="*/ 103699 h 156472"/>
                <a:gd name="connsiteX26" fmla="*/ 109658 w 176427"/>
                <a:gd name="connsiteY26" fmla="*/ 148948 h 156472"/>
                <a:gd name="connsiteX27" fmla="*/ 90173 w 176427"/>
                <a:gd name="connsiteY27" fmla="*/ 126151 h 156472"/>
                <a:gd name="connsiteX28" fmla="*/ 96195 w 176427"/>
                <a:gd name="connsiteY28" fmla="*/ 95755 h 156472"/>
                <a:gd name="connsiteX29" fmla="*/ 108241 w 176427"/>
                <a:gd name="connsiteY29" fmla="*/ 48433 h 15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176427" h="156472">
                  <a:moveTo>
                    <a:pt x="108241" y="48433"/>
                  </a:moveTo>
                  <a:cubicBezTo>
                    <a:pt x="110366" y="39452"/>
                    <a:pt x="118515" y="7674"/>
                    <a:pt x="143314" y="7674"/>
                  </a:cubicBezTo>
                  <a:cubicBezTo>
                    <a:pt x="145085" y="7674"/>
                    <a:pt x="153587" y="7674"/>
                    <a:pt x="161027" y="12164"/>
                  </a:cubicBezTo>
                  <a:cubicBezTo>
                    <a:pt x="151108" y="13891"/>
                    <a:pt x="144022" y="22527"/>
                    <a:pt x="144022" y="30817"/>
                  </a:cubicBezTo>
                  <a:cubicBezTo>
                    <a:pt x="144022" y="36343"/>
                    <a:pt x="147919" y="42906"/>
                    <a:pt x="157484" y="42906"/>
                  </a:cubicBezTo>
                  <a:cubicBezTo>
                    <a:pt x="165278" y="42906"/>
                    <a:pt x="176615" y="36689"/>
                    <a:pt x="176615" y="22872"/>
                  </a:cubicBezTo>
                  <a:cubicBezTo>
                    <a:pt x="176615" y="4911"/>
                    <a:pt x="155713" y="75"/>
                    <a:pt x="143668" y="75"/>
                  </a:cubicBezTo>
                  <a:cubicBezTo>
                    <a:pt x="123120" y="75"/>
                    <a:pt x="110721" y="18382"/>
                    <a:pt x="106469" y="26326"/>
                  </a:cubicBezTo>
                  <a:cubicBezTo>
                    <a:pt x="97613" y="3529"/>
                    <a:pt x="78482" y="75"/>
                    <a:pt x="68208" y="75"/>
                  </a:cubicBezTo>
                  <a:cubicBezTo>
                    <a:pt x="31364" y="75"/>
                    <a:pt x="11170" y="44633"/>
                    <a:pt x="11170" y="53269"/>
                  </a:cubicBezTo>
                  <a:cubicBezTo>
                    <a:pt x="11170" y="56723"/>
                    <a:pt x="14713" y="56723"/>
                    <a:pt x="15422" y="56723"/>
                  </a:cubicBezTo>
                  <a:cubicBezTo>
                    <a:pt x="18256" y="56723"/>
                    <a:pt x="19319" y="56032"/>
                    <a:pt x="20027" y="52923"/>
                  </a:cubicBezTo>
                  <a:cubicBezTo>
                    <a:pt x="32072" y="16309"/>
                    <a:pt x="55454" y="7674"/>
                    <a:pt x="67499" y="7674"/>
                  </a:cubicBezTo>
                  <a:cubicBezTo>
                    <a:pt x="74231" y="7674"/>
                    <a:pt x="86630" y="10783"/>
                    <a:pt x="86630" y="30817"/>
                  </a:cubicBezTo>
                  <a:cubicBezTo>
                    <a:pt x="86630" y="41525"/>
                    <a:pt x="80608" y="64667"/>
                    <a:pt x="67499" y="113025"/>
                  </a:cubicBezTo>
                  <a:cubicBezTo>
                    <a:pt x="61831" y="134441"/>
                    <a:pt x="49432" y="148948"/>
                    <a:pt x="33844" y="148948"/>
                  </a:cubicBezTo>
                  <a:cubicBezTo>
                    <a:pt x="31718" y="148948"/>
                    <a:pt x="23570" y="148948"/>
                    <a:pt x="16130" y="144458"/>
                  </a:cubicBezTo>
                  <a:cubicBezTo>
                    <a:pt x="24987" y="142731"/>
                    <a:pt x="32781" y="135477"/>
                    <a:pt x="32781" y="125806"/>
                  </a:cubicBezTo>
                  <a:cubicBezTo>
                    <a:pt x="32781" y="116479"/>
                    <a:pt x="24987" y="113716"/>
                    <a:pt x="19673" y="113716"/>
                  </a:cubicBezTo>
                  <a:cubicBezTo>
                    <a:pt x="9045" y="113716"/>
                    <a:pt x="188" y="122697"/>
                    <a:pt x="188" y="133750"/>
                  </a:cubicBezTo>
                  <a:cubicBezTo>
                    <a:pt x="188" y="149639"/>
                    <a:pt x="17901" y="156548"/>
                    <a:pt x="33489" y="156548"/>
                  </a:cubicBezTo>
                  <a:cubicBezTo>
                    <a:pt x="56871" y="156548"/>
                    <a:pt x="69625" y="132369"/>
                    <a:pt x="70688" y="130296"/>
                  </a:cubicBezTo>
                  <a:cubicBezTo>
                    <a:pt x="74939" y="143076"/>
                    <a:pt x="87693" y="156548"/>
                    <a:pt x="108949" y="156548"/>
                  </a:cubicBezTo>
                  <a:cubicBezTo>
                    <a:pt x="145439" y="156548"/>
                    <a:pt x="165633" y="111989"/>
                    <a:pt x="165633" y="103354"/>
                  </a:cubicBezTo>
                  <a:cubicBezTo>
                    <a:pt x="165633" y="99900"/>
                    <a:pt x="162444" y="99900"/>
                    <a:pt x="161381" y="99900"/>
                  </a:cubicBezTo>
                  <a:cubicBezTo>
                    <a:pt x="158193" y="99900"/>
                    <a:pt x="157484" y="101281"/>
                    <a:pt x="156776" y="103699"/>
                  </a:cubicBezTo>
                  <a:cubicBezTo>
                    <a:pt x="145085" y="140659"/>
                    <a:pt x="120994" y="148948"/>
                    <a:pt x="109658" y="148948"/>
                  </a:cubicBezTo>
                  <a:cubicBezTo>
                    <a:pt x="95841" y="148948"/>
                    <a:pt x="90173" y="137895"/>
                    <a:pt x="90173" y="126151"/>
                  </a:cubicBezTo>
                  <a:cubicBezTo>
                    <a:pt x="90173" y="118552"/>
                    <a:pt x="92298" y="110953"/>
                    <a:pt x="96195" y="95755"/>
                  </a:cubicBezTo>
                  <a:lnTo>
                    <a:pt x="108241" y="4843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3" name="フリーフォーム: 図形 52">
              <a:extLst>
                <a:ext uri="{FF2B5EF4-FFF2-40B4-BE49-F238E27FC236}">
                  <a16:creationId xmlns:a16="http://schemas.microsoft.com/office/drawing/2014/main" id="{2545FE64-45E4-BA50-B5F0-F8AF77DCCDCD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11981475" y="5297195"/>
              <a:ext cx="41449" cy="103279"/>
            </a:xfrm>
            <a:custGeom>
              <a:avLst/>
              <a:gdLst>
                <a:gd name="connsiteX0" fmla="*/ 41643 w 41449"/>
                <a:gd name="connsiteY0" fmla="*/ 36343 h 103279"/>
                <a:gd name="connsiteX1" fmla="*/ 18970 w 41449"/>
                <a:gd name="connsiteY1" fmla="*/ 75 h 103279"/>
                <a:gd name="connsiteX2" fmla="*/ 194 w 41449"/>
                <a:gd name="connsiteY2" fmla="*/ 18382 h 103279"/>
                <a:gd name="connsiteX3" fmla="*/ 18970 w 41449"/>
                <a:gd name="connsiteY3" fmla="*/ 36689 h 103279"/>
                <a:gd name="connsiteX4" fmla="*/ 31369 w 41449"/>
                <a:gd name="connsiteY4" fmla="*/ 32198 h 103279"/>
                <a:gd name="connsiteX5" fmla="*/ 33141 w 41449"/>
                <a:gd name="connsiteY5" fmla="*/ 31162 h 103279"/>
                <a:gd name="connsiteX6" fmla="*/ 33849 w 41449"/>
                <a:gd name="connsiteY6" fmla="*/ 36343 h 103279"/>
                <a:gd name="connsiteX7" fmla="*/ 9759 w 41449"/>
                <a:gd name="connsiteY7" fmla="*/ 94028 h 103279"/>
                <a:gd name="connsiteX8" fmla="*/ 5862 w 41449"/>
                <a:gd name="connsiteY8" fmla="*/ 99554 h 103279"/>
                <a:gd name="connsiteX9" fmla="*/ 9405 w 41449"/>
                <a:gd name="connsiteY9" fmla="*/ 103354 h 103279"/>
                <a:gd name="connsiteX10" fmla="*/ 41643 w 41449"/>
                <a:gd name="connsiteY10" fmla="*/ 36343 h 103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1449" h="103279">
                  <a:moveTo>
                    <a:pt x="41643" y="36343"/>
                  </a:moveTo>
                  <a:cubicBezTo>
                    <a:pt x="41643" y="13546"/>
                    <a:pt x="32787" y="75"/>
                    <a:pt x="18970" y="75"/>
                  </a:cubicBezTo>
                  <a:cubicBezTo>
                    <a:pt x="7279" y="75"/>
                    <a:pt x="194" y="8710"/>
                    <a:pt x="194" y="18382"/>
                  </a:cubicBezTo>
                  <a:cubicBezTo>
                    <a:pt x="194" y="27708"/>
                    <a:pt x="7279" y="36689"/>
                    <a:pt x="18970" y="36689"/>
                  </a:cubicBezTo>
                  <a:cubicBezTo>
                    <a:pt x="23221" y="36689"/>
                    <a:pt x="27827" y="35307"/>
                    <a:pt x="31369" y="32198"/>
                  </a:cubicBezTo>
                  <a:cubicBezTo>
                    <a:pt x="32432" y="31507"/>
                    <a:pt x="32787" y="31162"/>
                    <a:pt x="33141" y="31162"/>
                  </a:cubicBezTo>
                  <a:cubicBezTo>
                    <a:pt x="33495" y="31162"/>
                    <a:pt x="33849" y="31507"/>
                    <a:pt x="33849" y="36343"/>
                  </a:cubicBezTo>
                  <a:cubicBezTo>
                    <a:pt x="33849" y="61904"/>
                    <a:pt x="21450" y="82629"/>
                    <a:pt x="9759" y="94028"/>
                  </a:cubicBezTo>
                  <a:cubicBezTo>
                    <a:pt x="5862" y="97827"/>
                    <a:pt x="5862" y="98518"/>
                    <a:pt x="5862" y="99554"/>
                  </a:cubicBezTo>
                  <a:cubicBezTo>
                    <a:pt x="5862" y="101972"/>
                    <a:pt x="7633" y="103354"/>
                    <a:pt x="9405" y="103354"/>
                  </a:cubicBezTo>
                  <a:cubicBezTo>
                    <a:pt x="13302" y="103354"/>
                    <a:pt x="41643" y="76757"/>
                    <a:pt x="41643" y="3634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4" name="フリーフォーム: 図形 53">
              <a:extLst>
                <a:ext uri="{FF2B5EF4-FFF2-40B4-BE49-F238E27FC236}">
                  <a16:creationId xmlns:a16="http://schemas.microsoft.com/office/drawing/2014/main" id="{EF642C5B-2CFA-5630-CABD-B95D190360FA}"/>
                </a:ext>
              </a:extLst>
            </p:cNvPr>
            <p:cNvSpPr/>
            <p:nvPr>
              <p:custDataLst>
                <p:tags r:id="rId18"/>
              </p:custDataLst>
            </p:nvPr>
          </p:nvSpPr>
          <p:spPr>
            <a:xfrm>
              <a:off x="12126174" y="5090291"/>
              <a:ext cx="251532" cy="251116"/>
            </a:xfrm>
            <a:custGeom>
              <a:avLst/>
              <a:gdLst>
                <a:gd name="connsiteX0" fmla="*/ 251731 w 251532"/>
                <a:gd name="connsiteY0" fmla="*/ 3529 h 251116"/>
                <a:gd name="connsiteX1" fmla="*/ 247834 w 251532"/>
                <a:gd name="connsiteY1" fmla="*/ 75 h 251116"/>
                <a:gd name="connsiteX2" fmla="*/ 242520 w 251532"/>
                <a:gd name="connsiteY2" fmla="*/ 4220 h 251116"/>
                <a:gd name="connsiteX3" fmla="*/ 217721 w 251532"/>
                <a:gd name="connsiteY3" fmla="*/ 30817 h 251116"/>
                <a:gd name="connsiteX4" fmla="*/ 158912 w 251532"/>
                <a:gd name="connsiteY4" fmla="*/ 75 h 251116"/>
                <a:gd name="connsiteX5" fmla="*/ 198 w 251532"/>
                <a:gd name="connsiteY5" fmla="*/ 156548 h 251116"/>
                <a:gd name="connsiteX6" fmla="*/ 96206 w 251532"/>
                <a:gd name="connsiteY6" fmla="*/ 251191 h 251116"/>
                <a:gd name="connsiteX7" fmla="*/ 172728 w 251532"/>
                <a:gd name="connsiteY7" fmla="*/ 221486 h 251116"/>
                <a:gd name="connsiteX8" fmla="*/ 211698 w 251532"/>
                <a:gd name="connsiteY8" fmla="*/ 160693 h 251116"/>
                <a:gd name="connsiteX9" fmla="*/ 207447 w 251532"/>
                <a:gd name="connsiteY9" fmla="*/ 157238 h 251116"/>
                <a:gd name="connsiteX10" fmla="*/ 202841 w 251532"/>
                <a:gd name="connsiteY10" fmla="*/ 160693 h 251116"/>
                <a:gd name="connsiteX11" fmla="*/ 167060 w 251532"/>
                <a:gd name="connsiteY11" fmla="*/ 215268 h 251116"/>
                <a:gd name="connsiteX12" fmla="*/ 101874 w 251532"/>
                <a:gd name="connsiteY12" fmla="*/ 240483 h 251116"/>
                <a:gd name="connsiteX13" fmla="*/ 32437 w 251532"/>
                <a:gd name="connsiteY13" fmla="*/ 168637 h 251116"/>
                <a:gd name="connsiteX14" fmla="*/ 75304 w 251532"/>
                <a:gd name="connsiteY14" fmla="*/ 52578 h 251116"/>
                <a:gd name="connsiteX15" fmla="*/ 161746 w 251532"/>
                <a:gd name="connsiteY15" fmla="*/ 10783 h 251116"/>
                <a:gd name="connsiteX16" fmla="*/ 218784 w 251532"/>
                <a:gd name="connsiteY16" fmla="*/ 77448 h 251116"/>
                <a:gd name="connsiteX17" fmla="*/ 217721 w 251532"/>
                <a:gd name="connsiteY17" fmla="*/ 95064 h 251116"/>
                <a:gd name="connsiteX18" fmla="*/ 223035 w 251532"/>
                <a:gd name="connsiteY18" fmla="*/ 98518 h 251116"/>
                <a:gd name="connsiteX19" fmla="*/ 229412 w 251532"/>
                <a:gd name="connsiteY19" fmla="*/ 91610 h 251116"/>
                <a:gd name="connsiteX20" fmla="*/ 251731 w 251532"/>
                <a:gd name="connsiteY20" fmla="*/ 3529 h 251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1532" h="251116">
                  <a:moveTo>
                    <a:pt x="251731" y="3529"/>
                  </a:moveTo>
                  <a:cubicBezTo>
                    <a:pt x="251731" y="2493"/>
                    <a:pt x="251022" y="75"/>
                    <a:pt x="247834" y="75"/>
                  </a:cubicBezTo>
                  <a:cubicBezTo>
                    <a:pt x="246771" y="75"/>
                    <a:pt x="246417" y="420"/>
                    <a:pt x="242520" y="4220"/>
                  </a:cubicBezTo>
                  <a:lnTo>
                    <a:pt x="217721" y="30817"/>
                  </a:lnTo>
                  <a:cubicBezTo>
                    <a:pt x="214532" y="25981"/>
                    <a:pt x="198236" y="75"/>
                    <a:pt x="158912" y="75"/>
                  </a:cubicBezTo>
                  <a:cubicBezTo>
                    <a:pt x="79909" y="75"/>
                    <a:pt x="198" y="76411"/>
                    <a:pt x="198" y="156548"/>
                  </a:cubicBezTo>
                  <a:cubicBezTo>
                    <a:pt x="198" y="213541"/>
                    <a:pt x="42002" y="251191"/>
                    <a:pt x="96206" y="251191"/>
                  </a:cubicBezTo>
                  <a:cubicBezTo>
                    <a:pt x="127027" y="251191"/>
                    <a:pt x="153952" y="237375"/>
                    <a:pt x="172728" y="221486"/>
                  </a:cubicBezTo>
                  <a:cubicBezTo>
                    <a:pt x="205675" y="193162"/>
                    <a:pt x="211698" y="161729"/>
                    <a:pt x="211698" y="160693"/>
                  </a:cubicBezTo>
                  <a:cubicBezTo>
                    <a:pt x="211698" y="157238"/>
                    <a:pt x="208155" y="157238"/>
                    <a:pt x="207447" y="157238"/>
                  </a:cubicBezTo>
                  <a:cubicBezTo>
                    <a:pt x="205321" y="157238"/>
                    <a:pt x="203550" y="157929"/>
                    <a:pt x="202841" y="160693"/>
                  </a:cubicBezTo>
                  <a:cubicBezTo>
                    <a:pt x="199653" y="170710"/>
                    <a:pt x="191505" y="195234"/>
                    <a:pt x="167060" y="215268"/>
                  </a:cubicBezTo>
                  <a:cubicBezTo>
                    <a:pt x="142615" y="234611"/>
                    <a:pt x="120296" y="240483"/>
                    <a:pt x="101874" y="240483"/>
                  </a:cubicBezTo>
                  <a:cubicBezTo>
                    <a:pt x="69989" y="240483"/>
                    <a:pt x="32437" y="222522"/>
                    <a:pt x="32437" y="168637"/>
                  </a:cubicBezTo>
                  <a:cubicBezTo>
                    <a:pt x="32437" y="148948"/>
                    <a:pt x="39876" y="92991"/>
                    <a:pt x="75304" y="52578"/>
                  </a:cubicBezTo>
                  <a:cubicBezTo>
                    <a:pt x="96914" y="28053"/>
                    <a:pt x="130216" y="10783"/>
                    <a:pt x="161746" y="10783"/>
                  </a:cubicBezTo>
                  <a:cubicBezTo>
                    <a:pt x="197881" y="10783"/>
                    <a:pt x="218784" y="37380"/>
                    <a:pt x="218784" y="77448"/>
                  </a:cubicBezTo>
                  <a:cubicBezTo>
                    <a:pt x="218784" y="91264"/>
                    <a:pt x="217721" y="91610"/>
                    <a:pt x="217721" y="95064"/>
                  </a:cubicBezTo>
                  <a:cubicBezTo>
                    <a:pt x="217721" y="98518"/>
                    <a:pt x="221618" y="98518"/>
                    <a:pt x="223035" y="98518"/>
                  </a:cubicBezTo>
                  <a:cubicBezTo>
                    <a:pt x="227640" y="98518"/>
                    <a:pt x="227640" y="97827"/>
                    <a:pt x="229412" y="91610"/>
                  </a:cubicBezTo>
                  <a:lnTo>
                    <a:pt x="251731" y="3529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5" name="フリーフォーム: 図形 54">
              <a:extLst>
                <a:ext uri="{FF2B5EF4-FFF2-40B4-BE49-F238E27FC236}">
                  <a16:creationId xmlns:a16="http://schemas.microsoft.com/office/drawing/2014/main" id="{4D4A0DD3-073C-7BCA-9863-237387B49F24}"/>
                </a:ext>
              </a:extLst>
            </p:cNvPr>
            <p:cNvSpPr/>
            <p:nvPr>
              <p:custDataLst>
                <p:tags r:id="rId19"/>
              </p:custDataLst>
            </p:nvPr>
          </p:nvSpPr>
          <p:spPr>
            <a:xfrm>
              <a:off x="12380266" y="5217818"/>
              <a:ext cx="122011" cy="170220"/>
            </a:xfrm>
            <a:custGeom>
              <a:avLst/>
              <a:gdLst>
                <a:gd name="connsiteX0" fmla="*/ 59227 w 122011"/>
                <a:gd name="connsiteY0" fmla="*/ 7330 h 170220"/>
                <a:gd name="connsiteX1" fmla="*/ 60219 w 122011"/>
                <a:gd name="connsiteY1" fmla="*/ 3461 h 170220"/>
                <a:gd name="connsiteX2" fmla="*/ 56251 w 122011"/>
                <a:gd name="connsiteY2" fmla="*/ 76 h 170220"/>
                <a:gd name="connsiteX3" fmla="*/ 24508 w 122011"/>
                <a:gd name="connsiteY3" fmla="*/ 2494 h 170220"/>
                <a:gd name="connsiteX4" fmla="*/ 19052 w 122011"/>
                <a:gd name="connsiteY4" fmla="*/ 8055 h 170220"/>
                <a:gd name="connsiteX5" fmla="*/ 25500 w 122011"/>
                <a:gd name="connsiteY5" fmla="*/ 11440 h 170220"/>
                <a:gd name="connsiteX6" fmla="*/ 37404 w 122011"/>
                <a:gd name="connsiteY6" fmla="*/ 15067 h 170220"/>
                <a:gd name="connsiteX7" fmla="*/ 36412 w 122011"/>
                <a:gd name="connsiteY7" fmla="*/ 20387 h 170220"/>
                <a:gd name="connsiteX8" fmla="*/ 1445 w 122011"/>
                <a:gd name="connsiteY8" fmla="*/ 157240 h 170220"/>
                <a:gd name="connsiteX9" fmla="*/ 205 w 122011"/>
                <a:gd name="connsiteY9" fmla="*/ 162559 h 170220"/>
                <a:gd name="connsiteX10" fmla="*/ 8637 w 122011"/>
                <a:gd name="connsiteY10" fmla="*/ 170297 h 170220"/>
                <a:gd name="connsiteX11" fmla="*/ 20044 w 122011"/>
                <a:gd name="connsiteY11" fmla="*/ 160141 h 170220"/>
                <a:gd name="connsiteX12" fmla="*/ 32196 w 122011"/>
                <a:gd name="connsiteY12" fmla="*/ 113234 h 170220"/>
                <a:gd name="connsiteX13" fmla="*/ 63939 w 122011"/>
                <a:gd name="connsiteY13" fmla="*/ 133061 h 170220"/>
                <a:gd name="connsiteX14" fmla="*/ 63443 w 122011"/>
                <a:gd name="connsiteY14" fmla="*/ 137897 h 170220"/>
                <a:gd name="connsiteX15" fmla="*/ 62451 w 122011"/>
                <a:gd name="connsiteY15" fmla="*/ 145392 h 170220"/>
                <a:gd name="connsiteX16" fmla="*/ 88738 w 122011"/>
                <a:gd name="connsiteY16" fmla="*/ 170297 h 170220"/>
                <a:gd name="connsiteX17" fmla="*/ 120232 w 122011"/>
                <a:gd name="connsiteY17" fmla="*/ 133303 h 170220"/>
                <a:gd name="connsiteX18" fmla="*/ 116264 w 122011"/>
                <a:gd name="connsiteY18" fmla="*/ 130159 h 170220"/>
                <a:gd name="connsiteX19" fmla="*/ 111305 w 122011"/>
                <a:gd name="connsiteY19" fmla="*/ 135962 h 170220"/>
                <a:gd name="connsiteX20" fmla="*/ 89482 w 122011"/>
                <a:gd name="connsiteY20" fmla="*/ 163526 h 170220"/>
                <a:gd name="connsiteX21" fmla="*/ 80802 w 122011"/>
                <a:gd name="connsiteY21" fmla="*/ 150953 h 170220"/>
                <a:gd name="connsiteX22" fmla="*/ 82290 w 122011"/>
                <a:gd name="connsiteY22" fmla="*/ 140073 h 170220"/>
                <a:gd name="connsiteX23" fmla="*/ 83530 w 122011"/>
                <a:gd name="connsiteY23" fmla="*/ 132577 h 170220"/>
                <a:gd name="connsiteX24" fmla="*/ 43355 w 122011"/>
                <a:gd name="connsiteY24" fmla="*/ 106948 h 170220"/>
                <a:gd name="connsiteX25" fmla="*/ 63939 w 122011"/>
                <a:gd name="connsiteY25" fmla="*/ 90989 h 170220"/>
                <a:gd name="connsiteX26" fmla="*/ 102873 w 122011"/>
                <a:gd name="connsiteY26" fmla="*/ 68019 h 170220"/>
                <a:gd name="connsiteX27" fmla="*/ 111057 w 122011"/>
                <a:gd name="connsiteY27" fmla="*/ 71163 h 170220"/>
                <a:gd name="connsiteX28" fmla="*/ 98161 w 122011"/>
                <a:gd name="connsiteY28" fmla="*/ 84703 h 170220"/>
                <a:gd name="connsiteX29" fmla="*/ 108081 w 122011"/>
                <a:gd name="connsiteY29" fmla="*/ 93649 h 170220"/>
                <a:gd name="connsiteX30" fmla="*/ 122216 w 122011"/>
                <a:gd name="connsiteY30" fmla="*/ 78174 h 170220"/>
                <a:gd name="connsiteX31" fmla="*/ 103121 w 122011"/>
                <a:gd name="connsiteY31" fmla="*/ 61249 h 170220"/>
                <a:gd name="connsiteX32" fmla="*/ 63443 w 122011"/>
                <a:gd name="connsiteY32" fmla="*/ 82527 h 170220"/>
                <a:gd name="connsiteX33" fmla="*/ 34676 w 122011"/>
                <a:gd name="connsiteY33" fmla="*/ 103804 h 170220"/>
                <a:gd name="connsiteX34" fmla="*/ 59227 w 122011"/>
                <a:gd name="connsiteY34" fmla="*/ 7330 h 17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1" h="170220">
                  <a:moveTo>
                    <a:pt x="59227" y="7330"/>
                  </a:moveTo>
                  <a:cubicBezTo>
                    <a:pt x="59475" y="6846"/>
                    <a:pt x="60219" y="3703"/>
                    <a:pt x="60219" y="3461"/>
                  </a:cubicBezTo>
                  <a:cubicBezTo>
                    <a:pt x="60219" y="2252"/>
                    <a:pt x="59227" y="76"/>
                    <a:pt x="56251" y="76"/>
                  </a:cubicBezTo>
                  <a:cubicBezTo>
                    <a:pt x="51291" y="76"/>
                    <a:pt x="30708" y="2011"/>
                    <a:pt x="24508" y="2494"/>
                  </a:cubicBezTo>
                  <a:cubicBezTo>
                    <a:pt x="22524" y="2736"/>
                    <a:pt x="19052" y="2978"/>
                    <a:pt x="19052" y="8055"/>
                  </a:cubicBezTo>
                  <a:cubicBezTo>
                    <a:pt x="19052" y="11440"/>
                    <a:pt x="22524" y="11440"/>
                    <a:pt x="25500" y="11440"/>
                  </a:cubicBezTo>
                  <a:cubicBezTo>
                    <a:pt x="37404" y="11440"/>
                    <a:pt x="37404" y="13133"/>
                    <a:pt x="37404" y="15067"/>
                  </a:cubicBezTo>
                  <a:cubicBezTo>
                    <a:pt x="37404" y="16760"/>
                    <a:pt x="36908" y="18210"/>
                    <a:pt x="36412" y="20387"/>
                  </a:cubicBezTo>
                  <a:lnTo>
                    <a:pt x="1445" y="157240"/>
                  </a:lnTo>
                  <a:cubicBezTo>
                    <a:pt x="205" y="161592"/>
                    <a:pt x="205" y="162076"/>
                    <a:pt x="205" y="162559"/>
                  </a:cubicBezTo>
                  <a:cubicBezTo>
                    <a:pt x="205" y="166186"/>
                    <a:pt x="3181" y="170297"/>
                    <a:pt x="8637" y="170297"/>
                  </a:cubicBezTo>
                  <a:cubicBezTo>
                    <a:pt x="15332" y="170297"/>
                    <a:pt x="18556" y="165461"/>
                    <a:pt x="20044" y="160141"/>
                  </a:cubicBezTo>
                  <a:cubicBezTo>
                    <a:pt x="20540" y="159174"/>
                    <a:pt x="31204" y="116619"/>
                    <a:pt x="32196" y="113234"/>
                  </a:cubicBezTo>
                  <a:cubicBezTo>
                    <a:pt x="49803" y="114927"/>
                    <a:pt x="63939" y="120488"/>
                    <a:pt x="63939" y="133061"/>
                  </a:cubicBezTo>
                  <a:cubicBezTo>
                    <a:pt x="63939" y="134270"/>
                    <a:pt x="63939" y="135479"/>
                    <a:pt x="63443" y="137897"/>
                  </a:cubicBezTo>
                  <a:cubicBezTo>
                    <a:pt x="62451" y="141524"/>
                    <a:pt x="62451" y="142733"/>
                    <a:pt x="62451" y="145392"/>
                  </a:cubicBezTo>
                  <a:cubicBezTo>
                    <a:pt x="62451" y="162559"/>
                    <a:pt x="76834" y="170297"/>
                    <a:pt x="88738" y="170297"/>
                  </a:cubicBezTo>
                  <a:cubicBezTo>
                    <a:pt x="112793" y="170297"/>
                    <a:pt x="120232" y="133544"/>
                    <a:pt x="120232" y="133303"/>
                  </a:cubicBezTo>
                  <a:cubicBezTo>
                    <a:pt x="120232" y="130159"/>
                    <a:pt x="117008" y="130159"/>
                    <a:pt x="116264" y="130159"/>
                  </a:cubicBezTo>
                  <a:cubicBezTo>
                    <a:pt x="112793" y="130159"/>
                    <a:pt x="112545" y="131368"/>
                    <a:pt x="111305" y="135962"/>
                  </a:cubicBezTo>
                  <a:cubicBezTo>
                    <a:pt x="108329" y="146359"/>
                    <a:pt x="101633" y="163526"/>
                    <a:pt x="89482" y="163526"/>
                  </a:cubicBezTo>
                  <a:cubicBezTo>
                    <a:pt x="82786" y="163526"/>
                    <a:pt x="80802" y="157482"/>
                    <a:pt x="80802" y="150953"/>
                  </a:cubicBezTo>
                  <a:cubicBezTo>
                    <a:pt x="80802" y="146843"/>
                    <a:pt x="80802" y="146359"/>
                    <a:pt x="82290" y="140073"/>
                  </a:cubicBezTo>
                  <a:cubicBezTo>
                    <a:pt x="82538" y="139347"/>
                    <a:pt x="83530" y="135237"/>
                    <a:pt x="83530" y="132577"/>
                  </a:cubicBezTo>
                  <a:cubicBezTo>
                    <a:pt x="83530" y="111058"/>
                    <a:pt x="53771" y="107673"/>
                    <a:pt x="43355" y="106948"/>
                  </a:cubicBezTo>
                  <a:cubicBezTo>
                    <a:pt x="50547" y="102595"/>
                    <a:pt x="59723" y="94616"/>
                    <a:pt x="63939" y="90989"/>
                  </a:cubicBezTo>
                  <a:cubicBezTo>
                    <a:pt x="76586" y="79383"/>
                    <a:pt x="88986" y="68019"/>
                    <a:pt x="102873" y="68019"/>
                  </a:cubicBezTo>
                  <a:cubicBezTo>
                    <a:pt x="105849" y="68019"/>
                    <a:pt x="109073" y="68745"/>
                    <a:pt x="111057" y="71163"/>
                  </a:cubicBezTo>
                  <a:cubicBezTo>
                    <a:pt x="100393" y="72855"/>
                    <a:pt x="98161" y="81076"/>
                    <a:pt x="98161" y="84703"/>
                  </a:cubicBezTo>
                  <a:cubicBezTo>
                    <a:pt x="98161" y="90022"/>
                    <a:pt x="102377" y="93649"/>
                    <a:pt x="108081" y="93649"/>
                  </a:cubicBezTo>
                  <a:cubicBezTo>
                    <a:pt x="114777" y="93649"/>
                    <a:pt x="122216" y="88330"/>
                    <a:pt x="122216" y="78174"/>
                  </a:cubicBezTo>
                  <a:cubicBezTo>
                    <a:pt x="122216" y="70195"/>
                    <a:pt x="116264" y="61249"/>
                    <a:pt x="103121" y="61249"/>
                  </a:cubicBezTo>
                  <a:cubicBezTo>
                    <a:pt x="88986" y="61249"/>
                    <a:pt x="76090" y="71163"/>
                    <a:pt x="63443" y="82527"/>
                  </a:cubicBezTo>
                  <a:cubicBezTo>
                    <a:pt x="53027" y="92198"/>
                    <a:pt x="44843" y="99694"/>
                    <a:pt x="34676" y="103804"/>
                  </a:cubicBezTo>
                  <a:lnTo>
                    <a:pt x="59227" y="733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6" name="フリーフォーム: 図形 55">
              <a:extLst>
                <a:ext uri="{FF2B5EF4-FFF2-40B4-BE49-F238E27FC236}">
                  <a16:creationId xmlns:a16="http://schemas.microsoft.com/office/drawing/2014/main" id="{3DD3D852-B73A-E144-7844-CAE3AA53C219}"/>
                </a:ext>
              </a:extLst>
            </p:cNvPr>
            <p:cNvSpPr/>
            <p:nvPr>
              <p:custDataLst>
                <p:tags r:id="rId20"/>
              </p:custDataLst>
            </p:nvPr>
          </p:nvSpPr>
          <p:spPr>
            <a:xfrm>
              <a:off x="12556167" y="5074748"/>
              <a:ext cx="82191" cy="345414"/>
            </a:xfrm>
            <a:custGeom>
              <a:avLst/>
              <a:gdLst>
                <a:gd name="connsiteX0" fmla="*/ 82401 w 82191"/>
                <a:gd name="connsiteY0" fmla="*/ 172782 h 345414"/>
                <a:gd name="connsiteX1" fmla="*/ 59019 w 82191"/>
                <a:gd name="connsiteY1" fmla="*/ 65013 h 345414"/>
                <a:gd name="connsiteX2" fmla="*/ 3753 w 82191"/>
                <a:gd name="connsiteY2" fmla="*/ 75 h 345414"/>
                <a:gd name="connsiteX3" fmla="*/ 210 w 82191"/>
                <a:gd name="connsiteY3" fmla="*/ 3529 h 345414"/>
                <a:gd name="connsiteX4" fmla="*/ 6941 w 82191"/>
                <a:gd name="connsiteY4" fmla="*/ 11473 h 345414"/>
                <a:gd name="connsiteX5" fmla="*/ 61853 w 82191"/>
                <a:gd name="connsiteY5" fmla="*/ 172782 h 345414"/>
                <a:gd name="connsiteX6" fmla="*/ 4816 w 82191"/>
                <a:gd name="connsiteY6" fmla="*/ 336163 h 345414"/>
                <a:gd name="connsiteX7" fmla="*/ 210 w 82191"/>
                <a:gd name="connsiteY7" fmla="*/ 342035 h 345414"/>
                <a:gd name="connsiteX8" fmla="*/ 3753 w 82191"/>
                <a:gd name="connsiteY8" fmla="*/ 345489 h 345414"/>
                <a:gd name="connsiteX9" fmla="*/ 60082 w 82191"/>
                <a:gd name="connsiteY9" fmla="*/ 278134 h 345414"/>
                <a:gd name="connsiteX10" fmla="*/ 82401 w 82191"/>
                <a:gd name="connsiteY10" fmla="*/ 172782 h 3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1" h="345414">
                  <a:moveTo>
                    <a:pt x="82401" y="172782"/>
                  </a:moveTo>
                  <a:cubicBezTo>
                    <a:pt x="82401" y="145840"/>
                    <a:pt x="78504" y="104045"/>
                    <a:pt x="59019" y="65013"/>
                  </a:cubicBezTo>
                  <a:cubicBezTo>
                    <a:pt x="37763" y="22527"/>
                    <a:pt x="7295" y="75"/>
                    <a:pt x="3753" y="75"/>
                  </a:cubicBezTo>
                  <a:cubicBezTo>
                    <a:pt x="1627" y="75"/>
                    <a:pt x="210" y="1456"/>
                    <a:pt x="210" y="3529"/>
                  </a:cubicBezTo>
                  <a:cubicBezTo>
                    <a:pt x="210" y="4565"/>
                    <a:pt x="210" y="5256"/>
                    <a:pt x="6941" y="11473"/>
                  </a:cubicBezTo>
                  <a:cubicBezTo>
                    <a:pt x="41660" y="45669"/>
                    <a:pt x="61853" y="100590"/>
                    <a:pt x="61853" y="172782"/>
                  </a:cubicBezTo>
                  <a:cubicBezTo>
                    <a:pt x="61853" y="231848"/>
                    <a:pt x="48745" y="292641"/>
                    <a:pt x="4816" y="336163"/>
                  </a:cubicBezTo>
                  <a:cubicBezTo>
                    <a:pt x="210" y="340308"/>
                    <a:pt x="210" y="340999"/>
                    <a:pt x="210" y="342035"/>
                  </a:cubicBezTo>
                  <a:cubicBezTo>
                    <a:pt x="210" y="344108"/>
                    <a:pt x="1627" y="345489"/>
                    <a:pt x="3753" y="345489"/>
                  </a:cubicBezTo>
                  <a:cubicBezTo>
                    <a:pt x="7295" y="345489"/>
                    <a:pt x="39180" y="322001"/>
                    <a:pt x="60082" y="278134"/>
                  </a:cubicBezTo>
                  <a:cubicBezTo>
                    <a:pt x="78150" y="240138"/>
                    <a:pt x="82401" y="201797"/>
                    <a:pt x="82401" y="17278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7" name="フリーフォーム: 図形 56">
              <a:extLst>
                <a:ext uri="{FF2B5EF4-FFF2-40B4-BE49-F238E27FC236}">
                  <a16:creationId xmlns:a16="http://schemas.microsoft.com/office/drawing/2014/main" id="{EFBD29D9-E670-C038-9906-34F2E59FE3E6}"/>
                </a:ext>
              </a:extLst>
            </p:cNvPr>
            <p:cNvSpPr/>
            <p:nvPr>
              <p:custDataLst>
                <p:tags r:id="rId21"/>
              </p:custDataLst>
            </p:nvPr>
          </p:nvSpPr>
          <p:spPr>
            <a:xfrm>
              <a:off x="12791992" y="5207042"/>
              <a:ext cx="235590" cy="80827"/>
            </a:xfrm>
            <a:custGeom>
              <a:avLst/>
              <a:gdLst>
                <a:gd name="connsiteX0" fmla="*/ 223762 w 235590"/>
                <a:gd name="connsiteY0" fmla="*/ 13891 h 80827"/>
                <a:gd name="connsiteX1" fmla="*/ 235807 w 235590"/>
                <a:gd name="connsiteY1" fmla="*/ 6983 h 80827"/>
                <a:gd name="connsiteX2" fmla="*/ 224116 w 235590"/>
                <a:gd name="connsiteY2" fmla="*/ 75 h 80827"/>
                <a:gd name="connsiteX3" fmla="*/ 11908 w 235590"/>
                <a:gd name="connsiteY3" fmla="*/ 75 h 80827"/>
                <a:gd name="connsiteX4" fmla="*/ 217 w 235590"/>
                <a:gd name="connsiteY4" fmla="*/ 6983 h 80827"/>
                <a:gd name="connsiteX5" fmla="*/ 12262 w 235590"/>
                <a:gd name="connsiteY5" fmla="*/ 13891 h 80827"/>
                <a:gd name="connsiteX6" fmla="*/ 223762 w 235590"/>
                <a:gd name="connsiteY6" fmla="*/ 13891 h 80827"/>
                <a:gd name="connsiteX7" fmla="*/ 224116 w 235590"/>
                <a:gd name="connsiteY7" fmla="*/ 80902 h 80827"/>
                <a:gd name="connsiteX8" fmla="*/ 235807 w 235590"/>
                <a:gd name="connsiteY8" fmla="*/ 73993 h 80827"/>
                <a:gd name="connsiteX9" fmla="*/ 223762 w 235590"/>
                <a:gd name="connsiteY9" fmla="*/ 67085 h 80827"/>
                <a:gd name="connsiteX10" fmla="*/ 12262 w 235590"/>
                <a:gd name="connsiteY10" fmla="*/ 67085 h 80827"/>
                <a:gd name="connsiteX11" fmla="*/ 217 w 235590"/>
                <a:gd name="connsiteY11" fmla="*/ 73993 h 80827"/>
                <a:gd name="connsiteX12" fmla="*/ 11908 w 235590"/>
                <a:gd name="connsiteY12" fmla="*/ 80902 h 80827"/>
                <a:gd name="connsiteX13" fmla="*/ 224116 w 235590"/>
                <a:gd name="connsiteY13" fmla="*/ 80902 h 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590" h="80827">
                  <a:moveTo>
                    <a:pt x="223762" y="13891"/>
                  </a:moveTo>
                  <a:cubicBezTo>
                    <a:pt x="229076" y="13891"/>
                    <a:pt x="235807" y="13891"/>
                    <a:pt x="235807" y="6983"/>
                  </a:cubicBezTo>
                  <a:cubicBezTo>
                    <a:pt x="235807" y="75"/>
                    <a:pt x="229076" y="75"/>
                    <a:pt x="224116" y="75"/>
                  </a:cubicBezTo>
                  <a:lnTo>
                    <a:pt x="11908" y="75"/>
                  </a:lnTo>
                  <a:cubicBezTo>
                    <a:pt x="6948" y="75"/>
                    <a:pt x="217" y="75"/>
                    <a:pt x="217" y="6983"/>
                  </a:cubicBezTo>
                  <a:cubicBezTo>
                    <a:pt x="217" y="13891"/>
                    <a:pt x="6948" y="13891"/>
                    <a:pt x="12262" y="13891"/>
                  </a:cubicBezTo>
                  <a:lnTo>
                    <a:pt x="223762" y="13891"/>
                  </a:lnTo>
                  <a:close/>
                  <a:moveTo>
                    <a:pt x="224116" y="80902"/>
                  </a:moveTo>
                  <a:cubicBezTo>
                    <a:pt x="229076" y="80902"/>
                    <a:pt x="235807" y="80902"/>
                    <a:pt x="235807" y="73993"/>
                  </a:cubicBezTo>
                  <a:cubicBezTo>
                    <a:pt x="235807" y="67085"/>
                    <a:pt x="229076" y="67085"/>
                    <a:pt x="223762" y="67085"/>
                  </a:cubicBezTo>
                  <a:lnTo>
                    <a:pt x="12262" y="67085"/>
                  </a:lnTo>
                  <a:cubicBezTo>
                    <a:pt x="6948" y="67085"/>
                    <a:pt x="217" y="67085"/>
                    <a:pt x="217" y="73993"/>
                  </a:cubicBezTo>
                  <a:cubicBezTo>
                    <a:pt x="217" y="80902"/>
                    <a:pt x="6948" y="80902"/>
                    <a:pt x="11908" y="80902"/>
                  </a:cubicBezTo>
                  <a:lnTo>
                    <a:pt x="224116" y="809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8" name="フリーフォーム: 図形 57">
              <a:extLst>
                <a:ext uri="{FF2B5EF4-FFF2-40B4-BE49-F238E27FC236}">
                  <a16:creationId xmlns:a16="http://schemas.microsoft.com/office/drawing/2014/main" id="{4CD6A081-02FD-FCE7-1C31-27B64C1429C7}"/>
                </a:ext>
              </a:extLst>
            </p:cNvPr>
            <p:cNvSpPr/>
            <p:nvPr>
              <p:custDataLst>
                <p:tags r:id="rId22"/>
              </p:custDataLst>
            </p:nvPr>
          </p:nvSpPr>
          <p:spPr>
            <a:xfrm>
              <a:off x="13156024" y="5179063"/>
              <a:ext cx="137103" cy="158545"/>
            </a:xfrm>
            <a:custGeom>
              <a:avLst/>
              <a:gdLst>
                <a:gd name="connsiteX0" fmla="*/ 29986 w 137103"/>
                <a:gd name="connsiteY0" fmla="*/ 67776 h 158545"/>
                <a:gd name="connsiteX1" fmla="*/ 73916 w 137103"/>
                <a:gd name="connsiteY1" fmla="*/ 7674 h 158545"/>
                <a:gd name="connsiteX2" fmla="*/ 113948 w 137103"/>
                <a:gd name="connsiteY2" fmla="*/ 67776 h 158545"/>
                <a:gd name="connsiteX3" fmla="*/ 29986 w 137103"/>
                <a:gd name="connsiteY3" fmla="*/ 67776 h 158545"/>
                <a:gd name="connsiteX4" fmla="*/ 29632 w 137103"/>
                <a:gd name="connsiteY4" fmla="*/ 75030 h 158545"/>
                <a:gd name="connsiteX5" fmla="*/ 128473 w 137103"/>
                <a:gd name="connsiteY5" fmla="*/ 75030 h 158545"/>
                <a:gd name="connsiteX6" fmla="*/ 137330 w 137103"/>
                <a:gd name="connsiteY6" fmla="*/ 67776 h 158545"/>
                <a:gd name="connsiteX7" fmla="*/ 73916 w 137103"/>
                <a:gd name="connsiteY7" fmla="*/ 75 h 158545"/>
                <a:gd name="connsiteX8" fmla="*/ 227 w 137103"/>
                <a:gd name="connsiteY8" fmla="*/ 78829 h 158545"/>
                <a:gd name="connsiteX9" fmla="*/ 78167 w 137103"/>
                <a:gd name="connsiteY9" fmla="*/ 158620 h 158545"/>
                <a:gd name="connsiteX10" fmla="*/ 137330 w 137103"/>
                <a:gd name="connsiteY10" fmla="*/ 113716 h 158545"/>
                <a:gd name="connsiteX11" fmla="*/ 132725 w 137103"/>
                <a:gd name="connsiteY11" fmla="*/ 109571 h 158545"/>
                <a:gd name="connsiteX12" fmla="*/ 128119 w 137103"/>
                <a:gd name="connsiteY12" fmla="*/ 114407 h 158545"/>
                <a:gd name="connsiteX13" fmla="*/ 80293 w 137103"/>
                <a:gd name="connsiteY13" fmla="*/ 149985 h 158545"/>
                <a:gd name="connsiteX14" fmla="*/ 40260 w 137103"/>
                <a:gd name="connsiteY14" fmla="*/ 126842 h 158545"/>
                <a:gd name="connsiteX15" fmla="*/ 29632 w 137103"/>
                <a:gd name="connsiteY15" fmla="*/ 75030 h 158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03" h="158545">
                  <a:moveTo>
                    <a:pt x="29986" y="67776"/>
                  </a:moveTo>
                  <a:cubicBezTo>
                    <a:pt x="32112" y="16309"/>
                    <a:pt x="61870" y="7674"/>
                    <a:pt x="73916" y="7674"/>
                  </a:cubicBezTo>
                  <a:cubicBezTo>
                    <a:pt x="110406" y="7674"/>
                    <a:pt x="113948" y="54305"/>
                    <a:pt x="113948" y="67776"/>
                  </a:cubicBezTo>
                  <a:lnTo>
                    <a:pt x="29986" y="67776"/>
                  </a:lnTo>
                  <a:close/>
                  <a:moveTo>
                    <a:pt x="29632" y="75030"/>
                  </a:moveTo>
                  <a:lnTo>
                    <a:pt x="128473" y="75030"/>
                  </a:lnTo>
                  <a:cubicBezTo>
                    <a:pt x="136267" y="75030"/>
                    <a:pt x="137330" y="75030"/>
                    <a:pt x="137330" y="67776"/>
                  </a:cubicBezTo>
                  <a:cubicBezTo>
                    <a:pt x="137330" y="33580"/>
                    <a:pt x="118200" y="75"/>
                    <a:pt x="73916" y="75"/>
                  </a:cubicBezTo>
                  <a:cubicBezTo>
                    <a:pt x="32820" y="75"/>
                    <a:pt x="227" y="35652"/>
                    <a:pt x="227" y="78829"/>
                  </a:cubicBezTo>
                  <a:cubicBezTo>
                    <a:pt x="227" y="125115"/>
                    <a:pt x="37426" y="158620"/>
                    <a:pt x="78167" y="158620"/>
                  </a:cubicBezTo>
                  <a:cubicBezTo>
                    <a:pt x="121388" y="158620"/>
                    <a:pt x="137330" y="120279"/>
                    <a:pt x="137330" y="113716"/>
                  </a:cubicBezTo>
                  <a:cubicBezTo>
                    <a:pt x="137330" y="110262"/>
                    <a:pt x="134496" y="109571"/>
                    <a:pt x="132725" y="109571"/>
                  </a:cubicBezTo>
                  <a:cubicBezTo>
                    <a:pt x="129536" y="109571"/>
                    <a:pt x="128828" y="111644"/>
                    <a:pt x="128119" y="114407"/>
                  </a:cubicBezTo>
                  <a:cubicBezTo>
                    <a:pt x="115720" y="149985"/>
                    <a:pt x="83835" y="149985"/>
                    <a:pt x="80293" y="149985"/>
                  </a:cubicBezTo>
                  <a:cubicBezTo>
                    <a:pt x="62579" y="149985"/>
                    <a:pt x="48408" y="139622"/>
                    <a:pt x="40260" y="126842"/>
                  </a:cubicBezTo>
                  <a:cubicBezTo>
                    <a:pt x="29632" y="110262"/>
                    <a:pt x="29632" y="87465"/>
                    <a:pt x="29632" y="7503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59" name="フリーフォーム: 図形 58">
              <a:extLst>
                <a:ext uri="{FF2B5EF4-FFF2-40B4-BE49-F238E27FC236}">
                  <a16:creationId xmlns:a16="http://schemas.microsoft.com/office/drawing/2014/main" id="{4CBFFEBD-4876-20E2-8063-65A9DE3CC602}"/>
                </a:ext>
              </a:extLst>
            </p:cNvPr>
            <p:cNvSpPr/>
            <p:nvPr>
              <p:custDataLst>
                <p:tags r:id="rId23"/>
              </p:custDataLst>
            </p:nvPr>
          </p:nvSpPr>
          <p:spPr>
            <a:xfrm>
              <a:off x="13307810" y="5184935"/>
              <a:ext cx="178552" cy="148873"/>
            </a:xfrm>
            <a:custGeom>
              <a:avLst/>
              <a:gdLst>
                <a:gd name="connsiteX0" fmla="*/ 97656 w 178552"/>
                <a:gd name="connsiteY0" fmla="*/ 67776 h 148873"/>
                <a:gd name="connsiteX1" fmla="*/ 130249 w 178552"/>
                <a:gd name="connsiteY1" fmla="*/ 28744 h 148873"/>
                <a:gd name="connsiteX2" fmla="*/ 172408 w 178552"/>
                <a:gd name="connsiteY2" fmla="*/ 10783 h 148873"/>
                <a:gd name="connsiteX3" fmla="*/ 172408 w 178552"/>
                <a:gd name="connsiteY3" fmla="*/ 75 h 148873"/>
                <a:gd name="connsiteX4" fmla="*/ 143357 w 178552"/>
                <a:gd name="connsiteY4" fmla="*/ 1111 h 148873"/>
                <a:gd name="connsiteX5" fmla="*/ 109347 w 178552"/>
                <a:gd name="connsiteY5" fmla="*/ 75 h 148873"/>
                <a:gd name="connsiteX6" fmla="*/ 109347 w 178552"/>
                <a:gd name="connsiteY6" fmla="*/ 10783 h 148873"/>
                <a:gd name="connsiteX7" fmla="*/ 119621 w 178552"/>
                <a:gd name="connsiteY7" fmla="*/ 21490 h 148873"/>
                <a:gd name="connsiteX8" fmla="*/ 114307 w 178552"/>
                <a:gd name="connsiteY8" fmla="*/ 33580 h 148873"/>
                <a:gd name="connsiteX9" fmla="*/ 92342 w 178552"/>
                <a:gd name="connsiteY9" fmla="*/ 60522 h 148873"/>
                <a:gd name="connsiteX10" fmla="*/ 64709 w 178552"/>
                <a:gd name="connsiteY10" fmla="*/ 25635 h 148873"/>
                <a:gd name="connsiteX11" fmla="*/ 61521 w 178552"/>
                <a:gd name="connsiteY11" fmla="*/ 19418 h 148873"/>
                <a:gd name="connsiteX12" fmla="*/ 73920 w 178552"/>
                <a:gd name="connsiteY12" fmla="*/ 10783 h 148873"/>
                <a:gd name="connsiteX13" fmla="*/ 73920 w 178552"/>
                <a:gd name="connsiteY13" fmla="*/ 75 h 148873"/>
                <a:gd name="connsiteX14" fmla="*/ 35659 w 178552"/>
                <a:gd name="connsiteY14" fmla="*/ 1111 h 148873"/>
                <a:gd name="connsiteX15" fmla="*/ 2003 w 178552"/>
                <a:gd name="connsiteY15" fmla="*/ 75 h 148873"/>
                <a:gd name="connsiteX16" fmla="*/ 2003 w 178552"/>
                <a:gd name="connsiteY16" fmla="*/ 10783 h 148873"/>
                <a:gd name="connsiteX17" fmla="*/ 43807 w 178552"/>
                <a:gd name="connsiteY17" fmla="*/ 31853 h 148873"/>
                <a:gd name="connsiteX18" fmla="*/ 78880 w 178552"/>
                <a:gd name="connsiteY18" fmla="*/ 76411 h 148873"/>
                <a:gd name="connsiteX19" fmla="*/ 45578 w 178552"/>
                <a:gd name="connsiteY19" fmla="*/ 117516 h 148873"/>
                <a:gd name="connsiteX20" fmla="*/ 232 w 178552"/>
                <a:gd name="connsiteY20" fmla="*/ 138241 h 148873"/>
                <a:gd name="connsiteX21" fmla="*/ 232 w 178552"/>
                <a:gd name="connsiteY21" fmla="*/ 148948 h 148873"/>
                <a:gd name="connsiteX22" fmla="*/ 29636 w 178552"/>
                <a:gd name="connsiteY22" fmla="*/ 147912 h 148873"/>
                <a:gd name="connsiteX23" fmla="*/ 63292 w 178552"/>
                <a:gd name="connsiteY23" fmla="*/ 148948 h 148873"/>
                <a:gd name="connsiteX24" fmla="*/ 63292 w 178552"/>
                <a:gd name="connsiteY24" fmla="*/ 138241 h 148873"/>
                <a:gd name="connsiteX25" fmla="*/ 53018 w 178552"/>
                <a:gd name="connsiteY25" fmla="*/ 127533 h 148873"/>
                <a:gd name="connsiteX26" fmla="*/ 84903 w 178552"/>
                <a:gd name="connsiteY26" fmla="*/ 83665 h 148873"/>
                <a:gd name="connsiteX27" fmla="*/ 111827 w 178552"/>
                <a:gd name="connsiteY27" fmla="*/ 118207 h 148873"/>
                <a:gd name="connsiteX28" fmla="*/ 119267 w 178552"/>
                <a:gd name="connsiteY28" fmla="*/ 129605 h 148873"/>
                <a:gd name="connsiteX29" fmla="*/ 106513 w 178552"/>
                <a:gd name="connsiteY29" fmla="*/ 138241 h 148873"/>
                <a:gd name="connsiteX30" fmla="*/ 106513 w 178552"/>
                <a:gd name="connsiteY30" fmla="*/ 148948 h 148873"/>
                <a:gd name="connsiteX31" fmla="*/ 144774 w 178552"/>
                <a:gd name="connsiteY31" fmla="*/ 147912 h 148873"/>
                <a:gd name="connsiteX32" fmla="*/ 178784 w 178552"/>
                <a:gd name="connsiteY32" fmla="*/ 148948 h 148873"/>
                <a:gd name="connsiteX33" fmla="*/ 178784 w 178552"/>
                <a:gd name="connsiteY33" fmla="*/ 138241 h 148873"/>
                <a:gd name="connsiteX34" fmla="*/ 145129 w 178552"/>
                <a:gd name="connsiteY34" fmla="*/ 127533 h 148873"/>
                <a:gd name="connsiteX35" fmla="*/ 97656 w 178552"/>
                <a:gd name="connsiteY35" fmla="*/ 67776 h 148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78552" h="148873">
                  <a:moveTo>
                    <a:pt x="97656" y="67776"/>
                  </a:moveTo>
                  <a:cubicBezTo>
                    <a:pt x="108284" y="54650"/>
                    <a:pt x="121747" y="37725"/>
                    <a:pt x="130249" y="28744"/>
                  </a:cubicBezTo>
                  <a:cubicBezTo>
                    <a:pt x="141232" y="16309"/>
                    <a:pt x="155757" y="11128"/>
                    <a:pt x="172408" y="10783"/>
                  </a:cubicBezTo>
                  <a:lnTo>
                    <a:pt x="172408" y="75"/>
                  </a:lnTo>
                  <a:cubicBezTo>
                    <a:pt x="163196" y="766"/>
                    <a:pt x="152568" y="1111"/>
                    <a:pt x="143357" y="1111"/>
                  </a:cubicBezTo>
                  <a:cubicBezTo>
                    <a:pt x="132729" y="1111"/>
                    <a:pt x="113953" y="420"/>
                    <a:pt x="109347" y="75"/>
                  </a:cubicBezTo>
                  <a:lnTo>
                    <a:pt x="109347" y="10783"/>
                  </a:lnTo>
                  <a:cubicBezTo>
                    <a:pt x="116787" y="11473"/>
                    <a:pt x="119621" y="15964"/>
                    <a:pt x="119621" y="21490"/>
                  </a:cubicBezTo>
                  <a:cubicBezTo>
                    <a:pt x="119621" y="27017"/>
                    <a:pt x="116078" y="31507"/>
                    <a:pt x="114307" y="33580"/>
                  </a:cubicBezTo>
                  <a:lnTo>
                    <a:pt x="92342" y="60522"/>
                  </a:lnTo>
                  <a:lnTo>
                    <a:pt x="64709" y="25635"/>
                  </a:lnTo>
                  <a:cubicBezTo>
                    <a:pt x="61521" y="22181"/>
                    <a:pt x="61521" y="21490"/>
                    <a:pt x="61521" y="19418"/>
                  </a:cubicBezTo>
                  <a:cubicBezTo>
                    <a:pt x="61521" y="14237"/>
                    <a:pt x="66835" y="11128"/>
                    <a:pt x="73920" y="10783"/>
                  </a:cubicBezTo>
                  <a:lnTo>
                    <a:pt x="73920" y="75"/>
                  </a:lnTo>
                  <a:cubicBezTo>
                    <a:pt x="64709" y="420"/>
                    <a:pt x="41327" y="1111"/>
                    <a:pt x="35659" y="1111"/>
                  </a:cubicBezTo>
                  <a:cubicBezTo>
                    <a:pt x="28219" y="1111"/>
                    <a:pt x="11568" y="766"/>
                    <a:pt x="2003" y="75"/>
                  </a:cubicBezTo>
                  <a:lnTo>
                    <a:pt x="2003" y="10783"/>
                  </a:lnTo>
                  <a:cubicBezTo>
                    <a:pt x="26802" y="10783"/>
                    <a:pt x="27156" y="11128"/>
                    <a:pt x="43807" y="31853"/>
                  </a:cubicBezTo>
                  <a:lnTo>
                    <a:pt x="78880" y="76411"/>
                  </a:lnTo>
                  <a:lnTo>
                    <a:pt x="45578" y="117516"/>
                  </a:lnTo>
                  <a:cubicBezTo>
                    <a:pt x="28573" y="137550"/>
                    <a:pt x="7671" y="138241"/>
                    <a:pt x="232" y="138241"/>
                  </a:cubicBezTo>
                  <a:lnTo>
                    <a:pt x="232" y="148948"/>
                  </a:lnTo>
                  <a:cubicBezTo>
                    <a:pt x="9443" y="148258"/>
                    <a:pt x="20425" y="147912"/>
                    <a:pt x="29636" y="147912"/>
                  </a:cubicBezTo>
                  <a:cubicBezTo>
                    <a:pt x="39910" y="147912"/>
                    <a:pt x="54789" y="148603"/>
                    <a:pt x="63292" y="148948"/>
                  </a:cubicBezTo>
                  <a:lnTo>
                    <a:pt x="63292" y="138241"/>
                  </a:lnTo>
                  <a:cubicBezTo>
                    <a:pt x="55498" y="137204"/>
                    <a:pt x="53018" y="132714"/>
                    <a:pt x="53018" y="127533"/>
                  </a:cubicBezTo>
                  <a:cubicBezTo>
                    <a:pt x="53018" y="119934"/>
                    <a:pt x="63292" y="108535"/>
                    <a:pt x="84903" y="83665"/>
                  </a:cubicBezTo>
                  <a:lnTo>
                    <a:pt x="111827" y="118207"/>
                  </a:lnTo>
                  <a:cubicBezTo>
                    <a:pt x="114661" y="122006"/>
                    <a:pt x="119267" y="127533"/>
                    <a:pt x="119267" y="129605"/>
                  </a:cubicBezTo>
                  <a:cubicBezTo>
                    <a:pt x="119267" y="132714"/>
                    <a:pt x="116078" y="137895"/>
                    <a:pt x="106513" y="138241"/>
                  </a:cubicBezTo>
                  <a:lnTo>
                    <a:pt x="106513" y="148948"/>
                  </a:lnTo>
                  <a:cubicBezTo>
                    <a:pt x="117141" y="148603"/>
                    <a:pt x="136980" y="147912"/>
                    <a:pt x="144774" y="147912"/>
                  </a:cubicBezTo>
                  <a:cubicBezTo>
                    <a:pt x="154340" y="147912"/>
                    <a:pt x="168156" y="148258"/>
                    <a:pt x="178784" y="148948"/>
                  </a:cubicBezTo>
                  <a:lnTo>
                    <a:pt x="178784" y="138241"/>
                  </a:lnTo>
                  <a:cubicBezTo>
                    <a:pt x="159654" y="138241"/>
                    <a:pt x="153277" y="137550"/>
                    <a:pt x="145129" y="127533"/>
                  </a:cubicBezTo>
                  <a:lnTo>
                    <a:pt x="97656" y="6777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0" name="フリーフォーム: 図形 59">
              <a:extLst>
                <a:ext uri="{FF2B5EF4-FFF2-40B4-BE49-F238E27FC236}">
                  <a16:creationId xmlns:a16="http://schemas.microsoft.com/office/drawing/2014/main" id="{D1629372-84B5-F408-C522-9095F066F11E}"/>
                </a:ext>
              </a:extLst>
            </p:cNvPr>
            <p:cNvSpPr/>
            <p:nvPr>
              <p:custDataLst>
                <p:tags r:id="rId24"/>
              </p:custDataLst>
            </p:nvPr>
          </p:nvSpPr>
          <p:spPr>
            <a:xfrm>
              <a:off x="13500456" y="5181135"/>
              <a:ext cx="174655" cy="219683"/>
            </a:xfrm>
            <a:custGeom>
              <a:avLst/>
              <a:gdLst>
                <a:gd name="connsiteX0" fmla="*/ 51252 w 174655"/>
                <a:gd name="connsiteY0" fmla="*/ 22872 h 219683"/>
                <a:gd name="connsiteX1" fmla="*/ 51252 w 174655"/>
                <a:gd name="connsiteY1" fmla="*/ 75 h 219683"/>
                <a:gd name="connsiteX2" fmla="*/ 237 w 174655"/>
                <a:gd name="connsiteY2" fmla="*/ 3874 h 219683"/>
                <a:gd name="connsiteX3" fmla="*/ 237 w 174655"/>
                <a:gd name="connsiteY3" fmla="*/ 14582 h 219683"/>
                <a:gd name="connsiteX4" fmla="*/ 27870 w 174655"/>
                <a:gd name="connsiteY4" fmla="*/ 31853 h 219683"/>
                <a:gd name="connsiteX5" fmla="*/ 27870 w 174655"/>
                <a:gd name="connsiteY5" fmla="*/ 193507 h 219683"/>
                <a:gd name="connsiteX6" fmla="*/ 237 w 174655"/>
                <a:gd name="connsiteY6" fmla="*/ 209051 h 219683"/>
                <a:gd name="connsiteX7" fmla="*/ 237 w 174655"/>
                <a:gd name="connsiteY7" fmla="*/ 219758 h 219683"/>
                <a:gd name="connsiteX8" fmla="*/ 39915 w 174655"/>
                <a:gd name="connsiteY8" fmla="*/ 218722 h 219683"/>
                <a:gd name="connsiteX9" fmla="*/ 79948 w 174655"/>
                <a:gd name="connsiteY9" fmla="*/ 219758 h 219683"/>
                <a:gd name="connsiteX10" fmla="*/ 79948 w 174655"/>
                <a:gd name="connsiteY10" fmla="*/ 209051 h 219683"/>
                <a:gd name="connsiteX11" fmla="*/ 52315 w 174655"/>
                <a:gd name="connsiteY11" fmla="*/ 193507 h 219683"/>
                <a:gd name="connsiteX12" fmla="*/ 52315 w 174655"/>
                <a:gd name="connsiteY12" fmla="*/ 135477 h 219683"/>
                <a:gd name="connsiteX13" fmla="*/ 52315 w 174655"/>
                <a:gd name="connsiteY13" fmla="*/ 132369 h 219683"/>
                <a:gd name="connsiteX14" fmla="*/ 95890 w 174655"/>
                <a:gd name="connsiteY14" fmla="*/ 156548 h 219683"/>
                <a:gd name="connsiteX15" fmla="*/ 174893 w 174655"/>
                <a:gd name="connsiteY15" fmla="*/ 78138 h 219683"/>
                <a:gd name="connsiteX16" fmla="*/ 100850 w 174655"/>
                <a:gd name="connsiteY16" fmla="*/ 75 h 219683"/>
                <a:gd name="connsiteX17" fmla="*/ 51252 w 174655"/>
                <a:gd name="connsiteY17" fmla="*/ 22872 h 219683"/>
                <a:gd name="connsiteX18" fmla="*/ 52315 w 174655"/>
                <a:gd name="connsiteY18" fmla="*/ 113371 h 219683"/>
                <a:gd name="connsiteX19" fmla="*/ 52315 w 174655"/>
                <a:gd name="connsiteY19" fmla="*/ 36343 h 219683"/>
                <a:gd name="connsiteX20" fmla="*/ 98016 w 174655"/>
                <a:gd name="connsiteY20" fmla="*/ 8710 h 219683"/>
                <a:gd name="connsiteX21" fmla="*/ 145488 w 174655"/>
                <a:gd name="connsiteY21" fmla="*/ 78138 h 219683"/>
                <a:gd name="connsiteX22" fmla="*/ 94473 w 174655"/>
                <a:gd name="connsiteY22" fmla="*/ 148948 h 219683"/>
                <a:gd name="connsiteX23" fmla="*/ 57275 w 174655"/>
                <a:gd name="connsiteY23" fmla="*/ 127878 h 219683"/>
                <a:gd name="connsiteX24" fmla="*/ 52315 w 174655"/>
                <a:gd name="connsiteY24" fmla="*/ 113371 h 219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74655" h="219683">
                  <a:moveTo>
                    <a:pt x="51252" y="22872"/>
                  </a:moveTo>
                  <a:lnTo>
                    <a:pt x="51252" y="75"/>
                  </a:lnTo>
                  <a:lnTo>
                    <a:pt x="237" y="3874"/>
                  </a:lnTo>
                  <a:lnTo>
                    <a:pt x="237" y="14582"/>
                  </a:lnTo>
                  <a:cubicBezTo>
                    <a:pt x="25390" y="14582"/>
                    <a:pt x="27870" y="16655"/>
                    <a:pt x="27870" y="31853"/>
                  </a:cubicBezTo>
                  <a:lnTo>
                    <a:pt x="27870" y="193507"/>
                  </a:lnTo>
                  <a:cubicBezTo>
                    <a:pt x="27870" y="209051"/>
                    <a:pt x="23973" y="209051"/>
                    <a:pt x="237" y="209051"/>
                  </a:cubicBezTo>
                  <a:lnTo>
                    <a:pt x="237" y="219758"/>
                  </a:lnTo>
                  <a:cubicBezTo>
                    <a:pt x="12282" y="219413"/>
                    <a:pt x="30704" y="218722"/>
                    <a:pt x="39915" y="218722"/>
                  </a:cubicBezTo>
                  <a:cubicBezTo>
                    <a:pt x="49481" y="218722"/>
                    <a:pt x="67548" y="219413"/>
                    <a:pt x="79948" y="219758"/>
                  </a:cubicBezTo>
                  <a:lnTo>
                    <a:pt x="79948" y="209051"/>
                  </a:lnTo>
                  <a:cubicBezTo>
                    <a:pt x="56212" y="209051"/>
                    <a:pt x="52315" y="209051"/>
                    <a:pt x="52315" y="193507"/>
                  </a:cubicBezTo>
                  <a:lnTo>
                    <a:pt x="52315" y="135477"/>
                  </a:lnTo>
                  <a:lnTo>
                    <a:pt x="52315" y="132369"/>
                  </a:lnTo>
                  <a:cubicBezTo>
                    <a:pt x="54086" y="137895"/>
                    <a:pt x="68966" y="156548"/>
                    <a:pt x="95890" y="156548"/>
                  </a:cubicBezTo>
                  <a:cubicBezTo>
                    <a:pt x="138048" y="156548"/>
                    <a:pt x="174893" y="122697"/>
                    <a:pt x="174893" y="78138"/>
                  </a:cubicBezTo>
                  <a:cubicBezTo>
                    <a:pt x="174893" y="34271"/>
                    <a:pt x="140528" y="75"/>
                    <a:pt x="100850" y="75"/>
                  </a:cubicBezTo>
                  <a:cubicBezTo>
                    <a:pt x="73217" y="75"/>
                    <a:pt x="58337" y="15273"/>
                    <a:pt x="51252" y="22872"/>
                  </a:cubicBezTo>
                  <a:close/>
                  <a:moveTo>
                    <a:pt x="52315" y="113371"/>
                  </a:moveTo>
                  <a:lnTo>
                    <a:pt x="52315" y="36343"/>
                  </a:lnTo>
                  <a:cubicBezTo>
                    <a:pt x="62589" y="18727"/>
                    <a:pt x="79948" y="8710"/>
                    <a:pt x="98016" y="8710"/>
                  </a:cubicBezTo>
                  <a:cubicBezTo>
                    <a:pt x="123878" y="8710"/>
                    <a:pt x="145488" y="39107"/>
                    <a:pt x="145488" y="78138"/>
                  </a:cubicBezTo>
                  <a:cubicBezTo>
                    <a:pt x="145488" y="119934"/>
                    <a:pt x="120689" y="148948"/>
                    <a:pt x="94473" y="148948"/>
                  </a:cubicBezTo>
                  <a:cubicBezTo>
                    <a:pt x="80302" y="148948"/>
                    <a:pt x="66840" y="142040"/>
                    <a:pt x="57275" y="127878"/>
                  </a:cubicBezTo>
                  <a:cubicBezTo>
                    <a:pt x="52315" y="120624"/>
                    <a:pt x="52315" y="120279"/>
                    <a:pt x="52315" y="11337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1" name="フリーフォーム: 図形 60">
              <a:extLst>
                <a:ext uri="{FF2B5EF4-FFF2-40B4-BE49-F238E27FC236}">
                  <a16:creationId xmlns:a16="http://schemas.microsoft.com/office/drawing/2014/main" id="{D0E3E1A2-F472-AE9E-013F-47CAD67C5151}"/>
                </a:ext>
              </a:extLst>
            </p:cNvPr>
            <p:cNvSpPr/>
            <p:nvPr>
              <p:custDataLst>
                <p:tags r:id="rId25"/>
              </p:custDataLst>
            </p:nvPr>
          </p:nvSpPr>
          <p:spPr>
            <a:xfrm>
              <a:off x="13722427" y="5074748"/>
              <a:ext cx="82190" cy="345414"/>
            </a:xfrm>
            <a:custGeom>
              <a:avLst/>
              <a:gdLst>
                <a:gd name="connsiteX0" fmla="*/ 82433 w 82190"/>
                <a:gd name="connsiteY0" fmla="*/ 342035 h 345414"/>
                <a:gd name="connsiteX1" fmla="*/ 76411 w 82190"/>
                <a:gd name="connsiteY1" fmla="*/ 334436 h 345414"/>
                <a:gd name="connsiteX2" fmla="*/ 20790 w 82190"/>
                <a:gd name="connsiteY2" fmla="*/ 172782 h 345414"/>
                <a:gd name="connsiteX3" fmla="*/ 77828 w 82190"/>
                <a:gd name="connsiteY3" fmla="*/ 9401 h 345414"/>
                <a:gd name="connsiteX4" fmla="*/ 82433 w 82190"/>
                <a:gd name="connsiteY4" fmla="*/ 3529 h 345414"/>
                <a:gd name="connsiteX5" fmla="*/ 78891 w 82190"/>
                <a:gd name="connsiteY5" fmla="*/ 75 h 345414"/>
                <a:gd name="connsiteX6" fmla="*/ 22562 w 82190"/>
                <a:gd name="connsiteY6" fmla="*/ 67431 h 345414"/>
                <a:gd name="connsiteX7" fmla="*/ 242 w 82190"/>
                <a:gd name="connsiteY7" fmla="*/ 172782 h 345414"/>
                <a:gd name="connsiteX8" fmla="*/ 23624 w 82190"/>
                <a:gd name="connsiteY8" fmla="*/ 280551 h 345414"/>
                <a:gd name="connsiteX9" fmla="*/ 78891 w 82190"/>
                <a:gd name="connsiteY9" fmla="*/ 345489 h 345414"/>
                <a:gd name="connsiteX10" fmla="*/ 82433 w 82190"/>
                <a:gd name="connsiteY10" fmla="*/ 342035 h 3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0" h="345414">
                  <a:moveTo>
                    <a:pt x="82433" y="342035"/>
                  </a:moveTo>
                  <a:cubicBezTo>
                    <a:pt x="82433" y="340999"/>
                    <a:pt x="82433" y="340308"/>
                    <a:pt x="76411" y="334436"/>
                  </a:cubicBezTo>
                  <a:cubicBezTo>
                    <a:pt x="32127" y="290914"/>
                    <a:pt x="20790" y="225631"/>
                    <a:pt x="20790" y="172782"/>
                  </a:cubicBezTo>
                  <a:cubicBezTo>
                    <a:pt x="20790" y="112680"/>
                    <a:pt x="34252" y="52578"/>
                    <a:pt x="77828" y="9401"/>
                  </a:cubicBezTo>
                  <a:cubicBezTo>
                    <a:pt x="82433" y="5256"/>
                    <a:pt x="82433" y="4565"/>
                    <a:pt x="82433" y="3529"/>
                  </a:cubicBezTo>
                  <a:cubicBezTo>
                    <a:pt x="82433" y="1111"/>
                    <a:pt x="81016" y="75"/>
                    <a:pt x="78891" y="75"/>
                  </a:cubicBezTo>
                  <a:cubicBezTo>
                    <a:pt x="75348" y="75"/>
                    <a:pt x="43464" y="23563"/>
                    <a:pt x="22562" y="67431"/>
                  </a:cubicBezTo>
                  <a:cubicBezTo>
                    <a:pt x="4494" y="105426"/>
                    <a:pt x="242" y="143767"/>
                    <a:pt x="242" y="172782"/>
                  </a:cubicBezTo>
                  <a:cubicBezTo>
                    <a:pt x="242" y="199724"/>
                    <a:pt x="4139" y="241520"/>
                    <a:pt x="23624" y="280551"/>
                  </a:cubicBezTo>
                  <a:cubicBezTo>
                    <a:pt x="44881" y="323037"/>
                    <a:pt x="75348" y="345489"/>
                    <a:pt x="78891" y="345489"/>
                  </a:cubicBezTo>
                  <a:cubicBezTo>
                    <a:pt x="81016" y="345489"/>
                    <a:pt x="82433" y="344453"/>
                    <a:pt x="82433" y="34203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2" name="フリーフォーム: 図形 61">
              <a:extLst>
                <a:ext uri="{FF2B5EF4-FFF2-40B4-BE49-F238E27FC236}">
                  <a16:creationId xmlns:a16="http://schemas.microsoft.com/office/drawing/2014/main" id="{CEB34D5A-646E-A3CB-339F-93C3394365C1}"/>
                </a:ext>
              </a:extLst>
            </p:cNvPr>
            <p:cNvSpPr/>
            <p:nvPr>
              <p:custDataLst>
                <p:tags r:id="rId26"/>
              </p:custDataLst>
            </p:nvPr>
          </p:nvSpPr>
          <p:spPr>
            <a:xfrm>
              <a:off x="13835401" y="5181135"/>
              <a:ext cx="182095" cy="156472"/>
            </a:xfrm>
            <a:custGeom>
              <a:avLst/>
              <a:gdLst>
                <a:gd name="connsiteX0" fmla="*/ 113967 w 182095"/>
                <a:gd name="connsiteY0" fmla="*/ 133405 h 156472"/>
                <a:gd name="connsiteX1" fmla="*/ 145498 w 182095"/>
                <a:gd name="connsiteY1" fmla="*/ 156548 h 156472"/>
                <a:gd name="connsiteX2" fmla="*/ 171714 w 182095"/>
                <a:gd name="connsiteY2" fmla="*/ 137550 h 156472"/>
                <a:gd name="connsiteX3" fmla="*/ 182342 w 182095"/>
                <a:gd name="connsiteY3" fmla="*/ 103354 h 156472"/>
                <a:gd name="connsiteX4" fmla="*/ 178091 w 182095"/>
                <a:gd name="connsiteY4" fmla="*/ 99900 h 156472"/>
                <a:gd name="connsiteX5" fmla="*/ 173131 w 182095"/>
                <a:gd name="connsiteY5" fmla="*/ 106117 h 156472"/>
                <a:gd name="connsiteX6" fmla="*/ 146560 w 182095"/>
                <a:gd name="connsiteY6" fmla="*/ 148948 h 156472"/>
                <a:gd name="connsiteX7" fmla="*/ 135578 w 182095"/>
                <a:gd name="connsiteY7" fmla="*/ 133059 h 156472"/>
                <a:gd name="connsiteX8" fmla="*/ 142663 w 182095"/>
                <a:gd name="connsiteY8" fmla="*/ 97136 h 156472"/>
                <a:gd name="connsiteX9" fmla="*/ 152583 w 182095"/>
                <a:gd name="connsiteY9" fmla="*/ 59831 h 156472"/>
                <a:gd name="connsiteX10" fmla="*/ 158606 w 182095"/>
                <a:gd name="connsiteY10" fmla="*/ 36343 h 156472"/>
                <a:gd name="connsiteX11" fmla="*/ 163920 w 182095"/>
                <a:gd name="connsiteY11" fmla="*/ 13200 h 156472"/>
                <a:gd name="connsiteX12" fmla="*/ 153646 w 182095"/>
                <a:gd name="connsiteY12" fmla="*/ 3874 h 156472"/>
                <a:gd name="connsiteX13" fmla="*/ 139829 w 182095"/>
                <a:gd name="connsiteY13" fmla="*/ 15964 h 156472"/>
                <a:gd name="connsiteX14" fmla="*/ 113259 w 182095"/>
                <a:gd name="connsiteY14" fmla="*/ 119934 h 156472"/>
                <a:gd name="connsiteX15" fmla="*/ 72872 w 182095"/>
                <a:gd name="connsiteY15" fmla="*/ 148948 h 156472"/>
                <a:gd name="connsiteX16" fmla="*/ 50907 w 182095"/>
                <a:gd name="connsiteY16" fmla="*/ 120624 h 156472"/>
                <a:gd name="connsiteX17" fmla="*/ 70038 w 182095"/>
                <a:gd name="connsiteY17" fmla="*/ 50160 h 156472"/>
                <a:gd name="connsiteX18" fmla="*/ 76060 w 182095"/>
                <a:gd name="connsiteY18" fmla="*/ 28399 h 156472"/>
                <a:gd name="connsiteX19" fmla="*/ 47010 w 182095"/>
                <a:gd name="connsiteY19" fmla="*/ 75 h 156472"/>
                <a:gd name="connsiteX20" fmla="*/ 246 w 182095"/>
                <a:gd name="connsiteY20" fmla="*/ 53269 h 156472"/>
                <a:gd name="connsiteX21" fmla="*/ 4498 w 182095"/>
                <a:gd name="connsiteY21" fmla="*/ 56723 h 156472"/>
                <a:gd name="connsiteX22" fmla="*/ 10166 w 182095"/>
                <a:gd name="connsiteY22" fmla="*/ 50505 h 156472"/>
                <a:gd name="connsiteX23" fmla="*/ 45947 w 182095"/>
                <a:gd name="connsiteY23" fmla="*/ 7674 h 156472"/>
                <a:gd name="connsiteX24" fmla="*/ 54804 w 182095"/>
                <a:gd name="connsiteY24" fmla="*/ 19073 h 156472"/>
                <a:gd name="connsiteX25" fmla="*/ 48781 w 182095"/>
                <a:gd name="connsiteY25" fmla="*/ 42561 h 156472"/>
                <a:gd name="connsiteX26" fmla="*/ 28234 w 182095"/>
                <a:gd name="connsiteY26" fmla="*/ 115098 h 156472"/>
                <a:gd name="connsiteX27" fmla="*/ 71809 w 182095"/>
                <a:gd name="connsiteY27" fmla="*/ 156548 h 156472"/>
                <a:gd name="connsiteX28" fmla="*/ 113967 w 182095"/>
                <a:gd name="connsiteY28" fmla="*/ 133405 h 15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82095" h="156472">
                  <a:moveTo>
                    <a:pt x="113967" y="133405"/>
                  </a:moveTo>
                  <a:cubicBezTo>
                    <a:pt x="117864" y="147567"/>
                    <a:pt x="130264" y="156548"/>
                    <a:pt x="145498" y="156548"/>
                  </a:cubicBezTo>
                  <a:cubicBezTo>
                    <a:pt x="157897" y="156548"/>
                    <a:pt x="166045" y="148603"/>
                    <a:pt x="171714" y="137550"/>
                  </a:cubicBezTo>
                  <a:cubicBezTo>
                    <a:pt x="177736" y="125115"/>
                    <a:pt x="182342" y="104045"/>
                    <a:pt x="182342" y="103354"/>
                  </a:cubicBezTo>
                  <a:cubicBezTo>
                    <a:pt x="182342" y="99900"/>
                    <a:pt x="179153" y="99900"/>
                    <a:pt x="178091" y="99900"/>
                  </a:cubicBezTo>
                  <a:cubicBezTo>
                    <a:pt x="174548" y="99900"/>
                    <a:pt x="174194" y="101281"/>
                    <a:pt x="173131" y="106117"/>
                  </a:cubicBezTo>
                  <a:cubicBezTo>
                    <a:pt x="168171" y="125460"/>
                    <a:pt x="161440" y="148948"/>
                    <a:pt x="146560" y="148948"/>
                  </a:cubicBezTo>
                  <a:cubicBezTo>
                    <a:pt x="139121" y="148948"/>
                    <a:pt x="135578" y="144458"/>
                    <a:pt x="135578" y="133059"/>
                  </a:cubicBezTo>
                  <a:cubicBezTo>
                    <a:pt x="135578" y="125460"/>
                    <a:pt x="139829" y="109226"/>
                    <a:pt x="142663" y="97136"/>
                  </a:cubicBezTo>
                  <a:lnTo>
                    <a:pt x="152583" y="59831"/>
                  </a:lnTo>
                  <a:cubicBezTo>
                    <a:pt x="153646" y="54650"/>
                    <a:pt x="157189" y="41525"/>
                    <a:pt x="158606" y="36343"/>
                  </a:cubicBezTo>
                  <a:cubicBezTo>
                    <a:pt x="160377" y="28399"/>
                    <a:pt x="163920" y="15273"/>
                    <a:pt x="163920" y="13200"/>
                  </a:cubicBezTo>
                  <a:cubicBezTo>
                    <a:pt x="163920" y="6983"/>
                    <a:pt x="158960" y="3874"/>
                    <a:pt x="153646" y="3874"/>
                  </a:cubicBezTo>
                  <a:cubicBezTo>
                    <a:pt x="151874" y="3874"/>
                    <a:pt x="142663" y="4220"/>
                    <a:pt x="139829" y="15964"/>
                  </a:cubicBezTo>
                  <a:cubicBezTo>
                    <a:pt x="133098" y="41179"/>
                    <a:pt x="117510" y="101627"/>
                    <a:pt x="113259" y="119934"/>
                  </a:cubicBezTo>
                  <a:cubicBezTo>
                    <a:pt x="112905" y="121315"/>
                    <a:pt x="98734" y="148948"/>
                    <a:pt x="72872" y="148948"/>
                  </a:cubicBezTo>
                  <a:cubicBezTo>
                    <a:pt x="54450" y="148948"/>
                    <a:pt x="50907" y="133405"/>
                    <a:pt x="50907" y="120624"/>
                  </a:cubicBezTo>
                  <a:cubicBezTo>
                    <a:pt x="50907" y="101281"/>
                    <a:pt x="60827" y="73993"/>
                    <a:pt x="70038" y="50160"/>
                  </a:cubicBezTo>
                  <a:cubicBezTo>
                    <a:pt x="74289" y="39797"/>
                    <a:pt x="76060" y="34962"/>
                    <a:pt x="76060" y="28399"/>
                  </a:cubicBezTo>
                  <a:cubicBezTo>
                    <a:pt x="76060" y="12855"/>
                    <a:pt x="64724" y="75"/>
                    <a:pt x="47010" y="75"/>
                  </a:cubicBezTo>
                  <a:cubicBezTo>
                    <a:pt x="13354" y="75"/>
                    <a:pt x="246" y="50160"/>
                    <a:pt x="246" y="53269"/>
                  </a:cubicBezTo>
                  <a:cubicBezTo>
                    <a:pt x="246" y="56723"/>
                    <a:pt x="3789" y="56723"/>
                    <a:pt x="4498" y="56723"/>
                  </a:cubicBezTo>
                  <a:cubicBezTo>
                    <a:pt x="8040" y="56723"/>
                    <a:pt x="8395" y="56032"/>
                    <a:pt x="10166" y="50505"/>
                  </a:cubicBezTo>
                  <a:cubicBezTo>
                    <a:pt x="19023" y="20454"/>
                    <a:pt x="32485" y="7674"/>
                    <a:pt x="45947" y="7674"/>
                  </a:cubicBezTo>
                  <a:cubicBezTo>
                    <a:pt x="49136" y="7674"/>
                    <a:pt x="54804" y="8019"/>
                    <a:pt x="54804" y="19073"/>
                  </a:cubicBezTo>
                  <a:cubicBezTo>
                    <a:pt x="54804" y="27363"/>
                    <a:pt x="50907" y="37380"/>
                    <a:pt x="48781" y="42561"/>
                  </a:cubicBezTo>
                  <a:cubicBezTo>
                    <a:pt x="35673" y="76757"/>
                    <a:pt x="28234" y="98173"/>
                    <a:pt x="28234" y="115098"/>
                  </a:cubicBezTo>
                  <a:cubicBezTo>
                    <a:pt x="28234" y="147912"/>
                    <a:pt x="52678" y="156548"/>
                    <a:pt x="71809" y="156548"/>
                  </a:cubicBezTo>
                  <a:cubicBezTo>
                    <a:pt x="95191" y="156548"/>
                    <a:pt x="107945" y="141004"/>
                    <a:pt x="113967" y="13340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3" name="フリーフォーム: 図形 62">
              <a:extLst>
                <a:ext uri="{FF2B5EF4-FFF2-40B4-BE49-F238E27FC236}">
                  <a16:creationId xmlns:a16="http://schemas.microsoft.com/office/drawing/2014/main" id="{CE86B6A7-DBA3-4903-024E-B4BE6A8C655D}"/>
                </a:ext>
              </a:extLst>
            </p:cNvPr>
            <p:cNvSpPr/>
            <p:nvPr>
              <p:custDataLst>
                <p:tags r:id="rId27"/>
              </p:custDataLst>
            </p:nvPr>
          </p:nvSpPr>
          <p:spPr>
            <a:xfrm>
              <a:off x="14046532" y="5217818"/>
              <a:ext cx="122011" cy="170220"/>
            </a:xfrm>
            <a:custGeom>
              <a:avLst/>
              <a:gdLst>
                <a:gd name="connsiteX0" fmla="*/ 59274 w 122011"/>
                <a:gd name="connsiteY0" fmla="*/ 7330 h 170220"/>
                <a:gd name="connsiteX1" fmla="*/ 60266 w 122011"/>
                <a:gd name="connsiteY1" fmla="*/ 3461 h 170220"/>
                <a:gd name="connsiteX2" fmla="*/ 56298 w 122011"/>
                <a:gd name="connsiteY2" fmla="*/ 76 h 170220"/>
                <a:gd name="connsiteX3" fmla="*/ 24555 w 122011"/>
                <a:gd name="connsiteY3" fmla="*/ 2494 h 170220"/>
                <a:gd name="connsiteX4" fmla="*/ 19099 w 122011"/>
                <a:gd name="connsiteY4" fmla="*/ 8055 h 170220"/>
                <a:gd name="connsiteX5" fmla="*/ 25547 w 122011"/>
                <a:gd name="connsiteY5" fmla="*/ 11440 h 170220"/>
                <a:gd name="connsiteX6" fmla="*/ 37450 w 122011"/>
                <a:gd name="connsiteY6" fmla="*/ 15067 h 170220"/>
                <a:gd name="connsiteX7" fmla="*/ 36459 w 122011"/>
                <a:gd name="connsiteY7" fmla="*/ 20387 h 170220"/>
                <a:gd name="connsiteX8" fmla="*/ 1492 w 122011"/>
                <a:gd name="connsiteY8" fmla="*/ 157240 h 170220"/>
                <a:gd name="connsiteX9" fmla="*/ 252 w 122011"/>
                <a:gd name="connsiteY9" fmla="*/ 162559 h 170220"/>
                <a:gd name="connsiteX10" fmla="*/ 8684 w 122011"/>
                <a:gd name="connsiteY10" fmla="*/ 170297 h 170220"/>
                <a:gd name="connsiteX11" fmla="*/ 20091 w 122011"/>
                <a:gd name="connsiteY11" fmla="*/ 160141 h 170220"/>
                <a:gd name="connsiteX12" fmla="*/ 32243 w 122011"/>
                <a:gd name="connsiteY12" fmla="*/ 113234 h 170220"/>
                <a:gd name="connsiteX13" fmla="*/ 63985 w 122011"/>
                <a:gd name="connsiteY13" fmla="*/ 133061 h 170220"/>
                <a:gd name="connsiteX14" fmla="*/ 63489 w 122011"/>
                <a:gd name="connsiteY14" fmla="*/ 137897 h 170220"/>
                <a:gd name="connsiteX15" fmla="*/ 62497 w 122011"/>
                <a:gd name="connsiteY15" fmla="*/ 145392 h 170220"/>
                <a:gd name="connsiteX16" fmla="*/ 88784 w 122011"/>
                <a:gd name="connsiteY16" fmla="*/ 170297 h 170220"/>
                <a:gd name="connsiteX17" fmla="*/ 120279 w 122011"/>
                <a:gd name="connsiteY17" fmla="*/ 133303 h 170220"/>
                <a:gd name="connsiteX18" fmla="*/ 116311 w 122011"/>
                <a:gd name="connsiteY18" fmla="*/ 130159 h 170220"/>
                <a:gd name="connsiteX19" fmla="*/ 111352 w 122011"/>
                <a:gd name="connsiteY19" fmla="*/ 135962 h 170220"/>
                <a:gd name="connsiteX20" fmla="*/ 89528 w 122011"/>
                <a:gd name="connsiteY20" fmla="*/ 163526 h 170220"/>
                <a:gd name="connsiteX21" fmla="*/ 80849 w 122011"/>
                <a:gd name="connsiteY21" fmla="*/ 150953 h 170220"/>
                <a:gd name="connsiteX22" fmla="*/ 82337 w 122011"/>
                <a:gd name="connsiteY22" fmla="*/ 140073 h 170220"/>
                <a:gd name="connsiteX23" fmla="*/ 83577 w 122011"/>
                <a:gd name="connsiteY23" fmla="*/ 132577 h 170220"/>
                <a:gd name="connsiteX24" fmla="*/ 43402 w 122011"/>
                <a:gd name="connsiteY24" fmla="*/ 106948 h 170220"/>
                <a:gd name="connsiteX25" fmla="*/ 63985 w 122011"/>
                <a:gd name="connsiteY25" fmla="*/ 90989 h 170220"/>
                <a:gd name="connsiteX26" fmla="*/ 102920 w 122011"/>
                <a:gd name="connsiteY26" fmla="*/ 68019 h 170220"/>
                <a:gd name="connsiteX27" fmla="*/ 111104 w 122011"/>
                <a:gd name="connsiteY27" fmla="*/ 71163 h 170220"/>
                <a:gd name="connsiteX28" fmla="*/ 98208 w 122011"/>
                <a:gd name="connsiteY28" fmla="*/ 84703 h 170220"/>
                <a:gd name="connsiteX29" fmla="*/ 108128 w 122011"/>
                <a:gd name="connsiteY29" fmla="*/ 93649 h 170220"/>
                <a:gd name="connsiteX30" fmla="*/ 122263 w 122011"/>
                <a:gd name="connsiteY30" fmla="*/ 78174 h 170220"/>
                <a:gd name="connsiteX31" fmla="*/ 103168 w 122011"/>
                <a:gd name="connsiteY31" fmla="*/ 61249 h 170220"/>
                <a:gd name="connsiteX32" fmla="*/ 63489 w 122011"/>
                <a:gd name="connsiteY32" fmla="*/ 82527 h 170220"/>
                <a:gd name="connsiteX33" fmla="*/ 34723 w 122011"/>
                <a:gd name="connsiteY33" fmla="*/ 103804 h 170220"/>
                <a:gd name="connsiteX34" fmla="*/ 59274 w 122011"/>
                <a:gd name="connsiteY34" fmla="*/ 7330 h 170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22011" h="170220">
                  <a:moveTo>
                    <a:pt x="59274" y="7330"/>
                  </a:moveTo>
                  <a:cubicBezTo>
                    <a:pt x="59522" y="6846"/>
                    <a:pt x="60266" y="3703"/>
                    <a:pt x="60266" y="3461"/>
                  </a:cubicBezTo>
                  <a:cubicBezTo>
                    <a:pt x="60266" y="2252"/>
                    <a:pt x="59274" y="76"/>
                    <a:pt x="56298" y="76"/>
                  </a:cubicBezTo>
                  <a:cubicBezTo>
                    <a:pt x="51338" y="76"/>
                    <a:pt x="30755" y="2011"/>
                    <a:pt x="24555" y="2494"/>
                  </a:cubicBezTo>
                  <a:cubicBezTo>
                    <a:pt x="22571" y="2736"/>
                    <a:pt x="19099" y="2978"/>
                    <a:pt x="19099" y="8055"/>
                  </a:cubicBezTo>
                  <a:cubicBezTo>
                    <a:pt x="19099" y="11440"/>
                    <a:pt x="22571" y="11440"/>
                    <a:pt x="25547" y="11440"/>
                  </a:cubicBezTo>
                  <a:cubicBezTo>
                    <a:pt x="37450" y="11440"/>
                    <a:pt x="37450" y="13133"/>
                    <a:pt x="37450" y="15067"/>
                  </a:cubicBezTo>
                  <a:cubicBezTo>
                    <a:pt x="37450" y="16760"/>
                    <a:pt x="36954" y="18210"/>
                    <a:pt x="36459" y="20387"/>
                  </a:cubicBezTo>
                  <a:lnTo>
                    <a:pt x="1492" y="157240"/>
                  </a:lnTo>
                  <a:cubicBezTo>
                    <a:pt x="252" y="161592"/>
                    <a:pt x="252" y="162076"/>
                    <a:pt x="252" y="162559"/>
                  </a:cubicBezTo>
                  <a:cubicBezTo>
                    <a:pt x="252" y="166186"/>
                    <a:pt x="3228" y="170297"/>
                    <a:pt x="8684" y="170297"/>
                  </a:cubicBezTo>
                  <a:cubicBezTo>
                    <a:pt x="15379" y="170297"/>
                    <a:pt x="18603" y="165461"/>
                    <a:pt x="20091" y="160141"/>
                  </a:cubicBezTo>
                  <a:cubicBezTo>
                    <a:pt x="20587" y="159174"/>
                    <a:pt x="31251" y="116619"/>
                    <a:pt x="32243" y="113234"/>
                  </a:cubicBezTo>
                  <a:cubicBezTo>
                    <a:pt x="49850" y="114927"/>
                    <a:pt x="63985" y="120488"/>
                    <a:pt x="63985" y="133061"/>
                  </a:cubicBezTo>
                  <a:cubicBezTo>
                    <a:pt x="63985" y="134270"/>
                    <a:pt x="63985" y="135479"/>
                    <a:pt x="63489" y="137897"/>
                  </a:cubicBezTo>
                  <a:cubicBezTo>
                    <a:pt x="62497" y="141524"/>
                    <a:pt x="62497" y="142733"/>
                    <a:pt x="62497" y="145392"/>
                  </a:cubicBezTo>
                  <a:cubicBezTo>
                    <a:pt x="62497" y="162559"/>
                    <a:pt x="76881" y="170297"/>
                    <a:pt x="88784" y="170297"/>
                  </a:cubicBezTo>
                  <a:cubicBezTo>
                    <a:pt x="112839" y="170297"/>
                    <a:pt x="120279" y="133544"/>
                    <a:pt x="120279" y="133303"/>
                  </a:cubicBezTo>
                  <a:cubicBezTo>
                    <a:pt x="120279" y="130159"/>
                    <a:pt x="117055" y="130159"/>
                    <a:pt x="116311" y="130159"/>
                  </a:cubicBezTo>
                  <a:cubicBezTo>
                    <a:pt x="112839" y="130159"/>
                    <a:pt x="112591" y="131368"/>
                    <a:pt x="111352" y="135962"/>
                  </a:cubicBezTo>
                  <a:cubicBezTo>
                    <a:pt x="108376" y="146359"/>
                    <a:pt x="101680" y="163526"/>
                    <a:pt x="89528" y="163526"/>
                  </a:cubicBezTo>
                  <a:cubicBezTo>
                    <a:pt x="82833" y="163526"/>
                    <a:pt x="80849" y="157482"/>
                    <a:pt x="80849" y="150953"/>
                  </a:cubicBezTo>
                  <a:cubicBezTo>
                    <a:pt x="80849" y="146843"/>
                    <a:pt x="80849" y="146359"/>
                    <a:pt x="82337" y="140073"/>
                  </a:cubicBezTo>
                  <a:cubicBezTo>
                    <a:pt x="82585" y="139347"/>
                    <a:pt x="83577" y="135237"/>
                    <a:pt x="83577" y="132577"/>
                  </a:cubicBezTo>
                  <a:cubicBezTo>
                    <a:pt x="83577" y="111058"/>
                    <a:pt x="53818" y="107673"/>
                    <a:pt x="43402" y="106948"/>
                  </a:cubicBezTo>
                  <a:cubicBezTo>
                    <a:pt x="50594" y="102595"/>
                    <a:pt x="59770" y="94616"/>
                    <a:pt x="63985" y="90989"/>
                  </a:cubicBezTo>
                  <a:cubicBezTo>
                    <a:pt x="76633" y="79383"/>
                    <a:pt x="89032" y="68019"/>
                    <a:pt x="102920" y="68019"/>
                  </a:cubicBezTo>
                  <a:cubicBezTo>
                    <a:pt x="105896" y="68019"/>
                    <a:pt x="109120" y="68745"/>
                    <a:pt x="111104" y="71163"/>
                  </a:cubicBezTo>
                  <a:cubicBezTo>
                    <a:pt x="100440" y="72855"/>
                    <a:pt x="98208" y="81076"/>
                    <a:pt x="98208" y="84703"/>
                  </a:cubicBezTo>
                  <a:cubicBezTo>
                    <a:pt x="98208" y="90022"/>
                    <a:pt x="102424" y="93649"/>
                    <a:pt x="108128" y="93649"/>
                  </a:cubicBezTo>
                  <a:cubicBezTo>
                    <a:pt x="114823" y="93649"/>
                    <a:pt x="122263" y="88330"/>
                    <a:pt x="122263" y="78174"/>
                  </a:cubicBezTo>
                  <a:cubicBezTo>
                    <a:pt x="122263" y="70195"/>
                    <a:pt x="116311" y="61249"/>
                    <a:pt x="103168" y="61249"/>
                  </a:cubicBezTo>
                  <a:cubicBezTo>
                    <a:pt x="89032" y="61249"/>
                    <a:pt x="76137" y="71163"/>
                    <a:pt x="63489" y="82527"/>
                  </a:cubicBezTo>
                  <a:cubicBezTo>
                    <a:pt x="53074" y="92198"/>
                    <a:pt x="44890" y="99694"/>
                    <a:pt x="34723" y="103804"/>
                  </a:cubicBezTo>
                  <a:lnTo>
                    <a:pt x="59274" y="733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4" name="フリーフォーム: 図形 63">
              <a:extLst>
                <a:ext uri="{FF2B5EF4-FFF2-40B4-BE49-F238E27FC236}">
                  <a16:creationId xmlns:a16="http://schemas.microsoft.com/office/drawing/2014/main" id="{3630DF8B-840D-F5EF-BAF8-8D01F7B4971D}"/>
                </a:ext>
              </a:extLst>
            </p:cNvPr>
            <p:cNvSpPr/>
            <p:nvPr>
              <p:custDataLst>
                <p:tags r:id="rId28"/>
              </p:custDataLst>
            </p:nvPr>
          </p:nvSpPr>
          <p:spPr>
            <a:xfrm>
              <a:off x="14222433" y="5074748"/>
              <a:ext cx="82191" cy="345414"/>
            </a:xfrm>
            <a:custGeom>
              <a:avLst/>
              <a:gdLst>
                <a:gd name="connsiteX0" fmla="*/ 82448 w 82191"/>
                <a:gd name="connsiteY0" fmla="*/ 172782 h 345414"/>
                <a:gd name="connsiteX1" fmla="*/ 59066 w 82191"/>
                <a:gd name="connsiteY1" fmla="*/ 65013 h 345414"/>
                <a:gd name="connsiteX2" fmla="*/ 3800 w 82191"/>
                <a:gd name="connsiteY2" fmla="*/ 75 h 345414"/>
                <a:gd name="connsiteX3" fmla="*/ 257 w 82191"/>
                <a:gd name="connsiteY3" fmla="*/ 3529 h 345414"/>
                <a:gd name="connsiteX4" fmla="*/ 6988 w 82191"/>
                <a:gd name="connsiteY4" fmla="*/ 11473 h 345414"/>
                <a:gd name="connsiteX5" fmla="*/ 61900 w 82191"/>
                <a:gd name="connsiteY5" fmla="*/ 172782 h 345414"/>
                <a:gd name="connsiteX6" fmla="*/ 4862 w 82191"/>
                <a:gd name="connsiteY6" fmla="*/ 336163 h 345414"/>
                <a:gd name="connsiteX7" fmla="*/ 257 w 82191"/>
                <a:gd name="connsiteY7" fmla="*/ 342035 h 345414"/>
                <a:gd name="connsiteX8" fmla="*/ 3800 w 82191"/>
                <a:gd name="connsiteY8" fmla="*/ 345489 h 345414"/>
                <a:gd name="connsiteX9" fmla="*/ 60129 w 82191"/>
                <a:gd name="connsiteY9" fmla="*/ 278134 h 345414"/>
                <a:gd name="connsiteX10" fmla="*/ 82448 w 82191"/>
                <a:gd name="connsiteY10" fmla="*/ 172782 h 34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191" h="345414">
                  <a:moveTo>
                    <a:pt x="82448" y="172782"/>
                  </a:moveTo>
                  <a:cubicBezTo>
                    <a:pt x="82448" y="145840"/>
                    <a:pt x="78551" y="104045"/>
                    <a:pt x="59066" y="65013"/>
                  </a:cubicBezTo>
                  <a:cubicBezTo>
                    <a:pt x="37810" y="22527"/>
                    <a:pt x="7342" y="75"/>
                    <a:pt x="3800" y="75"/>
                  </a:cubicBezTo>
                  <a:cubicBezTo>
                    <a:pt x="1674" y="75"/>
                    <a:pt x="257" y="1456"/>
                    <a:pt x="257" y="3529"/>
                  </a:cubicBezTo>
                  <a:cubicBezTo>
                    <a:pt x="257" y="4565"/>
                    <a:pt x="257" y="5256"/>
                    <a:pt x="6988" y="11473"/>
                  </a:cubicBezTo>
                  <a:cubicBezTo>
                    <a:pt x="41707" y="45669"/>
                    <a:pt x="61900" y="100590"/>
                    <a:pt x="61900" y="172782"/>
                  </a:cubicBezTo>
                  <a:cubicBezTo>
                    <a:pt x="61900" y="231848"/>
                    <a:pt x="48792" y="292641"/>
                    <a:pt x="4862" y="336163"/>
                  </a:cubicBezTo>
                  <a:cubicBezTo>
                    <a:pt x="257" y="340308"/>
                    <a:pt x="257" y="340999"/>
                    <a:pt x="257" y="342035"/>
                  </a:cubicBezTo>
                  <a:cubicBezTo>
                    <a:pt x="257" y="344108"/>
                    <a:pt x="1674" y="345489"/>
                    <a:pt x="3800" y="345489"/>
                  </a:cubicBezTo>
                  <a:cubicBezTo>
                    <a:pt x="7342" y="345489"/>
                    <a:pt x="39227" y="322001"/>
                    <a:pt x="60129" y="278134"/>
                  </a:cubicBezTo>
                  <a:cubicBezTo>
                    <a:pt x="78197" y="240138"/>
                    <a:pt x="82448" y="201797"/>
                    <a:pt x="82448" y="17278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5" name="フリーフォーム: 図形 64">
              <a:extLst>
                <a:ext uri="{FF2B5EF4-FFF2-40B4-BE49-F238E27FC236}">
                  <a16:creationId xmlns:a16="http://schemas.microsoft.com/office/drawing/2014/main" id="{AB09C6C8-BA62-2FBB-5B90-F0FD9FE736F6}"/>
                </a:ext>
              </a:extLst>
            </p:cNvPr>
            <p:cNvSpPr/>
            <p:nvPr>
              <p:custDataLst>
                <p:tags r:id="rId29"/>
              </p:custDataLst>
            </p:nvPr>
          </p:nvSpPr>
          <p:spPr>
            <a:xfrm>
              <a:off x="14458258" y="5207042"/>
              <a:ext cx="235590" cy="80827"/>
            </a:xfrm>
            <a:custGeom>
              <a:avLst/>
              <a:gdLst>
                <a:gd name="connsiteX0" fmla="*/ 223809 w 235590"/>
                <a:gd name="connsiteY0" fmla="*/ 13891 h 80827"/>
                <a:gd name="connsiteX1" fmla="*/ 235854 w 235590"/>
                <a:gd name="connsiteY1" fmla="*/ 6983 h 80827"/>
                <a:gd name="connsiteX2" fmla="*/ 224163 w 235590"/>
                <a:gd name="connsiteY2" fmla="*/ 75 h 80827"/>
                <a:gd name="connsiteX3" fmla="*/ 11954 w 235590"/>
                <a:gd name="connsiteY3" fmla="*/ 75 h 80827"/>
                <a:gd name="connsiteX4" fmla="*/ 264 w 235590"/>
                <a:gd name="connsiteY4" fmla="*/ 6983 h 80827"/>
                <a:gd name="connsiteX5" fmla="*/ 12309 w 235590"/>
                <a:gd name="connsiteY5" fmla="*/ 13891 h 80827"/>
                <a:gd name="connsiteX6" fmla="*/ 223809 w 235590"/>
                <a:gd name="connsiteY6" fmla="*/ 13891 h 80827"/>
                <a:gd name="connsiteX7" fmla="*/ 224163 w 235590"/>
                <a:gd name="connsiteY7" fmla="*/ 80902 h 80827"/>
                <a:gd name="connsiteX8" fmla="*/ 235854 w 235590"/>
                <a:gd name="connsiteY8" fmla="*/ 73993 h 80827"/>
                <a:gd name="connsiteX9" fmla="*/ 223809 w 235590"/>
                <a:gd name="connsiteY9" fmla="*/ 67085 h 80827"/>
                <a:gd name="connsiteX10" fmla="*/ 12309 w 235590"/>
                <a:gd name="connsiteY10" fmla="*/ 67085 h 80827"/>
                <a:gd name="connsiteX11" fmla="*/ 264 w 235590"/>
                <a:gd name="connsiteY11" fmla="*/ 73993 h 80827"/>
                <a:gd name="connsiteX12" fmla="*/ 11954 w 235590"/>
                <a:gd name="connsiteY12" fmla="*/ 80902 h 80827"/>
                <a:gd name="connsiteX13" fmla="*/ 224163 w 235590"/>
                <a:gd name="connsiteY13" fmla="*/ 80902 h 80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5590" h="80827">
                  <a:moveTo>
                    <a:pt x="223809" y="13891"/>
                  </a:moveTo>
                  <a:cubicBezTo>
                    <a:pt x="229123" y="13891"/>
                    <a:pt x="235854" y="13891"/>
                    <a:pt x="235854" y="6983"/>
                  </a:cubicBezTo>
                  <a:cubicBezTo>
                    <a:pt x="235854" y="75"/>
                    <a:pt x="229123" y="75"/>
                    <a:pt x="224163" y="75"/>
                  </a:cubicBezTo>
                  <a:lnTo>
                    <a:pt x="11954" y="75"/>
                  </a:lnTo>
                  <a:cubicBezTo>
                    <a:pt x="6995" y="75"/>
                    <a:pt x="264" y="75"/>
                    <a:pt x="264" y="6983"/>
                  </a:cubicBezTo>
                  <a:cubicBezTo>
                    <a:pt x="264" y="13891"/>
                    <a:pt x="6995" y="13891"/>
                    <a:pt x="12309" y="13891"/>
                  </a:cubicBezTo>
                  <a:lnTo>
                    <a:pt x="223809" y="13891"/>
                  </a:lnTo>
                  <a:close/>
                  <a:moveTo>
                    <a:pt x="224163" y="80902"/>
                  </a:moveTo>
                  <a:cubicBezTo>
                    <a:pt x="229123" y="80902"/>
                    <a:pt x="235854" y="80902"/>
                    <a:pt x="235854" y="73993"/>
                  </a:cubicBezTo>
                  <a:cubicBezTo>
                    <a:pt x="235854" y="67085"/>
                    <a:pt x="229123" y="67085"/>
                    <a:pt x="223809" y="67085"/>
                  </a:cubicBezTo>
                  <a:lnTo>
                    <a:pt x="12309" y="67085"/>
                  </a:lnTo>
                  <a:cubicBezTo>
                    <a:pt x="6995" y="67085"/>
                    <a:pt x="264" y="67085"/>
                    <a:pt x="264" y="73993"/>
                  </a:cubicBezTo>
                  <a:cubicBezTo>
                    <a:pt x="264" y="80902"/>
                    <a:pt x="6995" y="80902"/>
                    <a:pt x="11954" y="80902"/>
                  </a:cubicBezTo>
                  <a:lnTo>
                    <a:pt x="224163" y="80902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6" name="フリーフォーム: 図形 65">
              <a:extLst>
                <a:ext uri="{FF2B5EF4-FFF2-40B4-BE49-F238E27FC236}">
                  <a16:creationId xmlns:a16="http://schemas.microsoft.com/office/drawing/2014/main" id="{CD2179F0-ACCC-4592-8489-49A5ACA6091F}"/>
                </a:ext>
              </a:extLst>
            </p:cNvPr>
            <p:cNvSpPr/>
            <p:nvPr>
              <p:custDataLst>
                <p:tags r:id="rId30"/>
              </p:custDataLst>
            </p:nvPr>
          </p:nvSpPr>
          <p:spPr>
            <a:xfrm>
              <a:off x="14828667" y="5181135"/>
              <a:ext cx="136040" cy="156472"/>
            </a:xfrm>
            <a:custGeom>
              <a:avLst/>
              <a:gdLst>
                <a:gd name="connsiteX0" fmla="*/ 50226 w 136040"/>
                <a:gd name="connsiteY0" fmla="*/ 72957 h 156472"/>
                <a:gd name="connsiteX1" fmla="*/ 104430 w 136040"/>
                <a:gd name="connsiteY1" fmla="*/ 65013 h 156472"/>
                <a:gd name="connsiteX2" fmla="*/ 131000 w 136040"/>
                <a:gd name="connsiteY2" fmla="*/ 29435 h 156472"/>
                <a:gd name="connsiteX3" fmla="*/ 93093 w 136040"/>
                <a:gd name="connsiteY3" fmla="*/ 75 h 156472"/>
                <a:gd name="connsiteX4" fmla="*/ 274 w 136040"/>
                <a:gd name="connsiteY4" fmla="*/ 94028 h 156472"/>
                <a:gd name="connsiteX5" fmla="*/ 55895 w 136040"/>
                <a:gd name="connsiteY5" fmla="*/ 156548 h 156472"/>
                <a:gd name="connsiteX6" fmla="*/ 136314 w 136040"/>
                <a:gd name="connsiteY6" fmla="*/ 115789 h 156472"/>
                <a:gd name="connsiteX7" fmla="*/ 132063 w 136040"/>
                <a:gd name="connsiteY7" fmla="*/ 111298 h 156472"/>
                <a:gd name="connsiteX8" fmla="*/ 127458 w 136040"/>
                <a:gd name="connsiteY8" fmla="*/ 114752 h 156472"/>
                <a:gd name="connsiteX9" fmla="*/ 56603 w 136040"/>
                <a:gd name="connsiteY9" fmla="*/ 148948 h 156472"/>
                <a:gd name="connsiteX10" fmla="*/ 25782 w 136040"/>
                <a:gd name="connsiteY10" fmla="*/ 108880 h 156472"/>
                <a:gd name="connsiteX11" fmla="*/ 31450 w 136040"/>
                <a:gd name="connsiteY11" fmla="*/ 72957 h 156472"/>
                <a:gd name="connsiteX12" fmla="*/ 50226 w 136040"/>
                <a:gd name="connsiteY12" fmla="*/ 72957 h 156472"/>
                <a:gd name="connsiteX13" fmla="*/ 33576 w 136040"/>
                <a:gd name="connsiteY13" fmla="*/ 65358 h 156472"/>
                <a:gd name="connsiteX14" fmla="*/ 93093 w 136040"/>
                <a:gd name="connsiteY14" fmla="*/ 7674 h 156472"/>
                <a:gd name="connsiteX15" fmla="*/ 119309 w 136040"/>
                <a:gd name="connsiteY15" fmla="*/ 29435 h 156472"/>
                <a:gd name="connsiteX16" fmla="*/ 48101 w 136040"/>
                <a:gd name="connsiteY16" fmla="*/ 65358 h 156472"/>
                <a:gd name="connsiteX17" fmla="*/ 33576 w 136040"/>
                <a:gd name="connsiteY17" fmla="*/ 65358 h 156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6040" h="156472">
                  <a:moveTo>
                    <a:pt x="50226" y="72957"/>
                  </a:moveTo>
                  <a:cubicBezTo>
                    <a:pt x="60500" y="72957"/>
                    <a:pt x="86716" y="72266"/>
                    <a:pt x="104430" y="65013"/>
                  </a:cubicBezTo>
                  <a:cubicBezTo>
                    <a:pt x="129229" y="54650"/>
                    <a:pt x="131000" y="34271"/>
                    <a:pt x="131000" y="29435"/>
                  </a:cubicBezTo>
                  <a:cubicBezTo>
                    <a:pt x="131000" y="14237"/>
                    <a:pt x="117538" y="75"/>
                    <a:pt x="93093" y="75"/>
                  </a:cubicBezTo>
                  <a:cubicBezTo>
                    <a:pt x="53769" y="75"/>
                    <a:pt x="274" y="33580"/>
                    <a:pt x="274" y="94028"/>
                  </a:cubicBezTo>
                  <a:cubicBezTo>
                    <a:pt x="274" y="129260"/>
                    <a:pt x="21176" y="156548"/>
                    <a:pt x="55895" y="156548"/>
                  </a:cubicBezTo>
                  <a:cubicBezTo>
                    <a:pt x="106555" y="156548"/>
                    <a:pt x="136314" y="119934"/>
                    <a:pt x="136314" y="115789"/>
                  </a:cubicBezTo>
                  <a:cubicBezTo>
                    <a:pt x="136314" y="113716"/>
                    <a:pt x="134189" y="111298"/>
                    <a:pt x="132063" y="111298"/>
                  </a:cubicBezTo>
                  <a:cubicBezTo>
                    <a:pt x="130292" y="111298"/>
                    <a:pt x="129583" y="111989"/>
                    <a:pt x="127458" y="114752"/>
                  </a:cubicBezTo>
                  <a:cubicBezTo>
                    <a:pt x="99470" y="148948"/>
                    <a:pt x="60854" y="148948"/>
                    <a:pt x="56603" y="148948"/>
                  </a:cubicBezTo>
                  <a:cubicBezTo>
                    <a:pt x="28970" y="148948"/>
                    <a:pt x="25782" y="119934"/>
                    <a:pt x="25782" y="108880"/>
                  </a:cubicBezTo>
                  <a:cubicBezTo>
                    <a:pt x="25782" y="104735"/>
                    <a:pt x="26136" y="94028"/>
                    <a:pt x="31450" y="72957"/>
                  </a:cubicBezTo>
                  <a:lnTo>
                    <a:pt x="50226" y="72957"/>
                  </a:lnTo>
                  <a:close/>
                  <a:moveTo>
                    <a:pt x="33576" y="65358"/>
                  </a:moveTo>
                  <a:cubicBezTo>
                    <a:pt x="47392" y="12855"/>
                    <a:pt x="83882" y="7674"/>
                    <a:pt x="93093" y="7674"/>
                  </a:cubicBezTo>
                  <a:cubicBezTo>
                    <a:pt x="109744" y="7674"/>
                    <a:pt x="119309" y="17691"/>
                    <a:pt x="119309" y="29435"/>
                  </a:cubicBezTo>
                  <a:cubicBezTo>
                    <a:pt x="119309" y="65358"/>
                    <a:pt x="62626" y="65358"/>
                    <a:pt x="48101" y="65358"/>
                  </a:cubicBezTo>
                  <a:lnTo>
                    <a:pt x="33576" y="65358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7" name="フリーフォーム: 図形 66">
              <a:extLst>
                <a:ext uri="{FF2B5EF4-FFF2-40B4-BE49-F238E27FC236}">
                  <a16:creationId xmlns:a16="http://schemas.microsoft.com/office/drawing/2014/main" id="{82408DDD-7FDC-C2C7-F425-BF9E8F3CDA63}"/>
                </a:ext>
              </a:extLst>
            </p:cNvPr>
            <p:cNvSpPr/>
            <p:nvPr>
              <p:custDataLst>
                <p:tags r:id="rId31"/>
              </p:custDataLst>
            </p:nvPr>
          </p:nvSpPr>
          <p:spPr>
            <a:xfrm>
              <a:off x="14988985" y="5084560"/>
              <a:ext cx="144082" cy="109047"/>
            </a:xfrm>
            <a:custGeom>
              <a:avLst/>
              <a:gdLst>
                <a:gd name="connsiteX0" fmla="*/ 93523 w 144082"/>
                <a:gd name="connsiteY0" fmla="*/ 67530 h 109047"/>
                <a:gd name="connsiteX1" fmla="*/ 89555 w 144082"/>
                <a:gd name="connsiteY1" fmla="*/ 81796 h 109047"/>
                <a:gd name="connsiteX2" fmla="*/ 59548 w 144082"/>
                <a:gd name="connsiteY2" fmla="*/ 102348 h 109047"/>
                <a:gd name="connsiteX3" fmla="*/ 42437 w 144082"/>
                <a:gd name="connsiteY3" fmla="*/ 82279 h 109047"/>
                <a:gd name="connsiteX4" fmla="*/ 56324 w 144082"/>
                <a:gd name="connsiteY4" fmla="*/ 33196 h 109047"/>
                <a:gd name="connsiteX5" fmla="*/ 59796 w 144082"/>
                <a:gd name="connsiteY5" fmla="*/ 20865 h 109047"/>
                <a:gd name="connsiteX6" fmla="*/ 36237 w 144082"/>
                <a:gd name="connsiteY6" fmla="*/ 71 h 109047"/>
                <a:gd name="connsiteX7" fmla="*/ 279 w 144082"/>
                <a:gd name="connsiteY7" fmla="*/ 37065 h 109047"/>
                <a:gd name="connsiteX8" fmla="*/ 4495 w 144082"/>
                <a:gd name="connsiteY8" fmla="*/ 40208 h 109047"/>
                <a:gd name="connsiteX9" fmla="*/ 8958 w 144082"/>
                <a:gd name="connsiteY9" fmla="*/ 36339 h 109047"/>
                <a:gd name="connsiteX10" fmla="*/ 35493 w 144082"/>
                <a:gd name="connsiteY10" fmla="*/ 6841 h 109047"/>
                <a:gd name="connsiteX11" fmla="*/ 41693 w 144082"/>
                <a:gd name="connsiteY11" fmla="*/ 15303 h 109047"/>
                <a:gd name="connsiteX12" fmla="*/ 37229 w 144082"/>
                <a:gd name="connsiteY12" fmla="*/ 31503 h 109047"/>
                <a:gd name="connsiteX13" fmla="*/ 23838 w 144082"/>
                <a:gd name="connsiteY13" fmla="*/ 78411 h 109047"/>
                <a:gd name="connsiteX14" fmla="*/ 33013 w 144082"/>
                <a:gd name="connsiteY14" fmla="*/ 101381 h 109047"/>
                <a:gd name="connsiteX15" fmla="*/ 58556 w 144082"/>
                <a:gd name="connsiteY15" fmla="*/ 109118 h 109047"/>
                <a:gd name="connsiteX16" fmla="*/ 90795 w 144082"/>
                <a:gd name="connsiteY16" fmla="*/ 93160 h 109047"/>
                <a:gd name="connsiteX17" fmla="*/ 115842 w 144082"/>
                <a:gd name="connsiteY17" fmla="*/ 109118 h 109047"/>
                <a:gd name="connsiteX18" fmla="*/ 135433 w 144082"/>
                <a:gd name="connsiteY18" fmla="*/ 96303 h 109047"/>
                <a:gd name="connsiteX19" fmla="*/ 144361 w 144082"/>
                <a:gd name="connsiteY19" fmla="*/ 72124 h 109047"/>
                <a:gd name="connsiteX20" fmla="*/ 140145 w 144082"/>
                <a:gd name="connsiteY20" fmla="*/ 68981 h 109047"/>
                <a:gd name="connsiteX21" fmla="*/ 134689 w 144082"/>
                <a:gd name="connsiteY21" fmla="*/ 76476 h 109047"/>
                <a:gd name="connsiteX22" fmla="*/ 116586 w 144082"/>
                <a:gd name="connsiteY22" fmla="*/ 102348 h 109047"/>
                <a:gd name="connsiteX23" fmla="*/ 108402 w 144082"/>
                <a:gd name="connsiteY23" fmla="*/ 90500 h 109047"/>
                <a:gd name="connsiteX24" fmla="*/ 112122 w 144082"/>
                <a:gd name="connsiteY24" fmla="*/ 71399 h 109047"/>
                <a:gd name="connsiteX25" fmla="*/ 117578 w 144082"/>
                <a:gd name="connsiteY25" fmla="*/ 49638 h 109047"/>
                <a:gd name="connsiteX26" fmla="*/ 123282 w 144082"/>
                <a:gd name="connsiteY26" fmla="*/ 28118 h 109047"/>
                <a:gd name="connsiteX27" fmla="*/ 127498 w 144082"/>
                <a:gd name="connsiteY27" fmla="*/ 10226 h 109047"/>
                <a:gd name="connsiteX28" fmla="*/ 119314 w 144082"/>
                <a:gd name="connsiteY28" fmla="*/ 2488 h 109047"/>
                <a:gd name="connsiteX29" fmla="*/ 106418 w 144082"/>
                <a:gd name="connsiteY29" fmla="*/ 17238 h 109047"/>
                <a:gd name="connsiteX30" fmla="*/ 93523 w 144082"/>
                <a:gd name="connsiteY30" fmla="*/ 67530 h 1090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4082" h="109047">
                  <a:moveTo>
                    <a:pt x="93523" y="67530"/>
                  </a:moveTo>
                  <a:cubicBezTo>
                    <a:pt x="92283" y="72366"/>
                    <a:pt x="90051" y="81554"/>
                    <a:pt x="89555" y="81796"/>
                  </a:cubicBezTo>
                  <a:cubicBezTo>
                    <a:pt x="84843" y="89291"/>
                    <a:pt x="74924" y="102348"/>
                    <a:pt x="59548" y="102348"/>
                  </a:cubicBezTo>
                  <a:cubicBezTo>
                    <a:pt x="42437" y="102348"/>
                    <a:pt x="42437" y="86632"/>
                    <a:pt x="42437" y="82279"/>
                  </a:cubicBezTo>
                  <a:cubicBezTo>
                    <a:pt x="42437" y="68014"/>
                    <a:pt x="49381" y="50847"/>
                    <a:pt x="56324" y="33196"/>
                  </a:cubicBezTo>
                  <a:cubicBezTo>
                    <a:pt x="58308" y="28360"/>
                    <a:pt x="59796" y="24733"/>
                    <a:pt x="59796" y="20865"/>
                  </a:cubicBezTo>
                  <a:cubicBezTo>
                    <a:pt x="59796" y="8291"/>
                    <a:pt x="48885" y="71"/>
                    <a:pt x="36237" y="71"/>
                  </a:cubicBezTo>
                  <a:cubicBezTo>
                    <a:pt x="11438" y="71"/>
                    <a:pt x="279" y="33196"/>
                    <a:pt x="279" y="37065"/>
                  </a:cubicBezTo>
                  <a:cubicBezTo>
                    <a:pt x="279" y="40208"/>
                    <a:pt x="3751" y="40208"/>
                    <a:pt x="4495" y="40208"/>
                  </a:cubicBezTo>
                  <a:cubicBezTo>
                    <a:pt x="7966" y="40208"/>
                    <a:pt x="8214" y="38999"/>
                    <a:pt x="8958" y="36339"/>
                  </a:cubicBezTo>
                  <a:cubicBezTo>
                    <a:pt x="14910" y="16512"/>
                    <a:pt x="25822" y="6841"/>
                    <a:pt x="35493" y="6841"/>
                  </a:cubicBezTo>
                  <a:cubicBezTo>
                    <a:pt x="39709" y="6841"/>
                    <a:pt x="41693" y="9500"/>
                    <a:pt x="41693" y="15303"/>
                  </a:cubicBezTo>
                  <a:cubicBezTo>
                    <a:pt x="41693" y="20865"/>
                    <a:pt x="39709" y="25942"/>
                    <a:pt x="37229" y="31503"/>
                  </a:cubicBezTo>
                  <a:cubicBezTo>
                    <a:pt x="23838" y="64870"/>
                    <a:pt x="23838" y="71882"/>
                    <a:pt x="23838" y="78411"/>
                  </a:cubicBezTo>
                  <a:cubicBezTo>
                    <a:pt x="23838" y="82521"/>
                    <a:pt x="23838" y="93643"/>
                    <a:pt x="33013" y="101381"/>
                  </a:cubicBezTo>
                  <a:cubicBezTo>
                    <a:pt x="40205" y="107184"/>
                    <a:pt x="49877" y="109118"/>
                    <a:pt x="58556" y="109118"/>
                  </a:cubicBezTo>
                  <a:cubicBezTo>
                    <a:pt x="74180" y="109118"/>
                    <a:pt x="82611" y="100897"/>
                    <a:pt x="90795" y="93160"/>
                  </a:cubicBezTo>
                  <a:cubicBezTo>
                    <a:pt x="96251" y="108634"/>
                    <a:pt x="112866" y="109118"/>
                    <a:pt x="115842" y="109118"/>
                  </a:cubicBezTo>
                  <a:cubicBezTo>
                    <a:pt x="124274" y="109118"/>
                    <a:pt x="130721" y="104282"/>
                    <a:pt x="135433" y="96303"/>
                  </a:cubicBezTo>
                  <a:cubicBezTo>
                    <a:pt x="140889" y="86873"/>
                    <a:pt x="144361" y="72849"/>
                    <a:pt x="144361" y="72124"/>
                  </a:cubicBezTo>
                  <a:cubicBezTo>
                    <a:pt x="144361" y="68981"/>
                    <a:pt x="140889" y="68981"/>
                    <a:pt x="140145" y="68981"/>
                  </a:cubicBezTo>
                  <a:cubicBezTo>
                    <a:pt x="136673" y="68981"/>
                    <a:pt x="136425" y="69948"/>
                    <a:pt x="134689" y="76476"/>
                  </a:cubicBezTo>
                  <a:cubicBezTo>
                    <a:pt x="131713" y="87840"/>
                    <a:pt x="127002" y="102348"/>
                    <a:pt x="116586" y="102348"/>
                  </a:cubicBezTo>
                  <a:cubicBezTo>
                    <a:pt x="110138" y="102348"/>
                    <a:pt x="108402" y="96787"/>
                    <a:pt x="108402" y="90500"/>
                  </a:cubicBezTo>
                  <a:cubicBezTo>
                    <a:pt x="108402" y="86390"/>
                    <a:pt x="110386" y="77685"/>
                    <a:pt x="112122" y="71399"/>
                  </a:cubicBezTo>
                  <a:cubicBezTo>
                    <a:pt x="113858" y="64870"/>
                    <a:pt x="116338" y="54957"/>
                    <a:pt x="117578" y="49638"/>
                  </a:cubicBezTo>
                  <a:lnTo>
                    <a:pt x="123282" y="28118"/>
                  </a:lnTo>
                  <a:cubicBezTo>
                    <a:pt x="124770" y="22074"/>
                    <a:pt x="127498" y="11435"/>
                    <a:pt x="127498" y="10226"/>
                  </a:cubicBezTo>
                  <a:cubicBezTo>
                    <a:pt x="127498" y="5390"/>
                    <a:pt x="123530" y="2488"/>
                    <a:pt x="119314" y="2488"/>
                  </a:cubicBezTo>
                  <a:cubicBezTo>
                    <a:pt x="110138" y="2488"/>
                    <a:pt x="108402" y="9500"/>
                    <a:pt x="106418" y="17238"/>
                  </a:cubicBezTo>
                  <a:lnTo>
                    <a:pt x="93523" y="6753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  <p:sp>
          <p:nvSpPr>
            <p:cNvPr id="68" name="フリーフォーム: 図形 67">
              <a:extLst>
                <a:ext uri="{FF2B5EF4-FFF2-40B4-BE49-F238E27FC236}">
                  <a16:creationId xmlns:a16="http://schemas.microsoft.com/office/drawing/2014/main" id="{879F17AF-CE99-59DA-EEE7-11A121386A8E}"/>
                </a:ext>
              </a:extLst>
            </p:cNvPr>
            <p:cNvSpPr/>
            <p:nvPr>
              <p:custDataLst>
                <p:tags r:id="rId32"/>
              </p:custDataLst>
            </p:nvPr>
          </p:nvSpPr>
          <p:spPr>
            <a:xfrm>
              <a:off x="15166796" y="5108095"/>
              <a:ext cx="96361" cy="121646"/>
            </a:xfrm>
            <a:custGeom>
              <a:avLst/>
              <a:gdLst>
                <a:gd name="connsiteX0" fmla="*/ 43505 w 96361"/>
                <a:gd name="connsiteY0" fmla="*/ 6523 h 121646"/>
                <a:gd name="connsiteX1" fmla="*/ 44213 w 96361"/>
                <a:gd name="connsiteY1" fmla="*/ 2896 h 121646"/>
                <a:gd name="connsiteX2" fmla="*/ 38722 w 96361"/>
                <a:gd name="connsiteY2" fmla="*/ 133 h 121646"/>
                <a:gd name="connsiteX3" fmla="*/ 16934 w 96361"/>
                <a:gd name="connsiteY3" fmla="*/ 1687 h 121646"/>
                <a:gd name="connsiteX4" fmla="*/ 12683 w 96361"/>
                <a:gd name="connsiteY4" fmla="*/ 2723 h 121646"/>
                <a:gd name="connsiteX5" fmla="*/ 11443 w 96361"/>
                <a:gd name="connsiteY5" fmla="*/ 6695 h 121646"/>
                <a:gd name="connsiteX6" fmla="*/ 16757 w 96361"/>
                <a:gd name="connsiteY6" fmla="*/ 9631 h 121646"/>
                <a:gd name="connsiteX7" fmla="*/ 22780 w 96361"/>
                <a:gd name="connsiteY7" fmla="*/ 9977 h 121646"/>
                <a:gd name="connsiteX8" fmla="*/ 26322 w 96361"/>
                <a:gd name="connsiteY8" fmla="*/ 12222 h 121646"/>
                <a:gd name="connsiteX9" fmla="*/ 25437 w 96361"/>
                <a:gd name="connsiteY9" fmla="*/ 16194 h 121646"/>
                <a:gd name="connsiteX10" fmla="*/ 992 w 96361"/>
                <a:gd name="connsiteY10" fmla="*/ 111529 h 121646"/>
                <a:gd name="connsiteX11" fmla="*/ 283 w 96361"/>
                <a:gd name="connsiteY11" fmla="*/ 115501 h 121646"/>
                <a:gd name="connsiteX12" fmla="*/ 7015 w 96361"/>
                <a:gd name="connsiteY12" fmla="*/ 121719 h 121646"/>
                <a:gd name="connsiteX13" fmla="*/ 16226 w 96361"/>
                <a:gd name="connsiteY13" fmla="*/ 112910 h 121646"/>
                <a:gd name="connsiteX14" fmla="*/ 24197 w 96361"/>
                <a:gd name="connsiteY14" fmla="*/ 81132 h 121646"/>
                <a:gd name="connsiteX15" fmla="*/ 50944 w 96361"/>
                <a:gd name="connsiteY15" fmla="*/ 94776 h 121646"/>
                <a:gd name="connsiteX16" fmla="*/ 50413 w 96361"/>
                <a:gd name="connsiteY16" fmla="*/ 98748 h 121646"/>
                <a:gd name="connsiteX17" fmla="*/ 49881 w 96361"/>
                <a:gd name="connsiteY17" fmla="*/ 103239 h 121646"/>
                <a:gd name="connsiteX18" fmla="*/ 71492 w 96361"/>
                <a:gd name="connsiteY18" fmla="*/ 121719 h 121646"/>
                <a:gd name="connsiteX19" fmla="*/ 96645 w 96361"/>
                <a:gd name="connsiteY19" fmla="*/ 94949 h 121646"/>
                <a:gd name="connsiteX20" fmla="*/ 92925 w 96361"/>
                <a:gd name="connsiteY20" fmla="*/ 92531 h 121646"/>
                <a:gd name="connsiteX21" fmla="*/ 88674 w 96361"/>
                <a:gd name="connsiteY21" fmla="*/ 96503 h 121646"/>
                <a:gd name="connsiteX22" fmla="*/ 72201 w 96361"/>
                <a:gd name="connsiteY22" fmla="*/ 115846 h 121646"/>
                <a:gd name="connsiteX23" fmla="*/ 64761 w 96361"/>
                <a:gd name="connsiteY23" fmla="*/ 105657 h 121646"/>
                <a:gd name="connsiteX24" fmla="*/ 65469 w 96361"/>
                <a:gd name="connsiteY24" fmla="*/ 100130 h 121646"/>
                <a:gd name="connsiteX25" fmla="*/ 66355 w 96361"/>
                <a:gd name="connsiteY25" fmla="*/ 94258 h 121646"/>
                <a:gd name="connsiteX26" fmla="*/ 35179 w 96361"/>
                <a:gd name="connsiteY26" fmla="*/ 75606 h 121646"/>
                <a:gd name="connsiteX27" fmla="*/ 50413 w 96361"/>
                <a:gd name="connsiteY27" fmla="*/ 64552 h 121646"/>
                <a:gd name="connsiteX28" fmla="*/ 80349 w 96361"/>
                <a:gd name="connsiteY28" fmla="*/ 49354 h 121646"/>
                <a:gd name="connsiteX29" fmla="*/ 86549 w 96361"/>
                <a:gd name="connsiteY29" fmla="*/ 51427 h 121646"/>
                <a:gd name="connsiteX30" fmla="*/ 85131 w 96361"/>
                <a:gd name="connsiteY30" fmla="*/ 51945 h 121646"/>
                <a:gd name="connsiteX31" fmla="*/ 76983 w 96361"/>
                <a:gd name="connsiteY31" fmla="*/ 62307 h 121646"/>
                <a:gd name="connsiteX32" fmla="*/ 84954 w 96361"/>
                <a:gd name="connsiteY32" fmla="*/ 69388 h 121646"/>
                <a:gd name="connsiteX33" fmla="*/ 95937 w 96361"/>
                <a:gd name="connsiteY33" fmla="*/ 57126 h 121646"/>
                <a:gd name="connsiteX34" fmla="*/ 80703 w 96361"/>
                <a:gd name="connsiteY34" fmla="*/ 43482 h 121646"/>
                <a:gd name="connsiteX35" fmla="*/ 45453 w 96361"/>
                <a:gd name="connsiteY35" fmla="*/ 61616 h 121646"/>
                <a:gd name="connsiteX36" fmla="*/ 26322 w 96361"/>
                <a:gd name="connsiteY36" fmla="*/ 73533 h 121646"/>
                <a:gd name="connsiteX37" fmla="*/ 43505 w 96361"/>
                <a:gd name="connsiteY37" fmla="*/ 6523 h 121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6361" h="121646">
                  <a:moveTo>
                    <a:pt x="43505" y="6523"/>
                  </a:moveTo>
                  <a:cubicBezTo>
                    <a:pt x="44213" y="4105"/>
                    <a:pt x="44213" y="3759"/>
                    <a:pt x="44213" y="2896"/>
                  </a:cubicBezTo>
                  <a:cubicBezTo>
                    <a:pt x="44213" y="-40"/>
                    <a:pt x="41556" y="-40"/>
                    <a:pt x="38722" y="133"/>
                  </a:cubicBezTo>
                  <a:lnTo>
                    <a:pt x="16934" y="1687"/>
                  </a:lnTo>
                  <a:cubicBezTo>
                    <a:pt x="13923" y="1860"/>
                    <a:pt x="13569" y="2032"/>
                    <a:pt x="12683" y="2723"/>
                  </a:cubicBezTo>
                  <a:cubicBezTo>
                    <a:pt x="11974" y="3587"/>
                    <a:pt x="11443" y="5659"/>
                    <a:pt x="11443" y="6695"/>
                  </a:cubicBezTo>
                  <a:cubicBezTo>
                    <a:pt x="11443" y="9631"/>
                    <a:pt x="14277" y="9631"/>
                    <a:pt x="16757" y="9631"/>
                  </a:cubicBezTo>
                  <a:cubicBezTo>
                    <a:pt x="16934" y="9631"/>
                    <a:pt x="20123" y="9631"/>
                    <a:pt x="22780" y="9977"/>
                  </a:cubicBezTo>
                  <a:cubicBezTo>
                    <a:pt x="26145" y="10322"/>
                    <a:pt x="26322" y="10840"/>
                    <a:pt x="26322" y="12222"/>
                  </a:cubicBezTo>
                  <a:cubicBezTo>
                    <a:pt x="26322" y="12740"/>
                    <a:pt x="26322" y="13086"/>
                    <a:pt x="25437" y="16194"/>
                  </a:cubicBezTo>
                  <a:lnTo>
                    <a:pt x="992" y="111529"/>
                  </a:lnTo>
                  <a:cubicBezTo>
                    <a:pt x="283" y="114119"/>
                    <a:pt x="283" y="114465"/>
                    <a:pt x="283" y="115501"/>
                  </a:cubicBezTo>
                  <a:cubicBezTo>
                    <a:pt x="283" y="119473"/>
                    <a:pt x="3472" y="121719"/>
                    <a:pt x="7015" y="121719"/>
                  </a:cubicBezTo>
                  <a:cubicBezTo>
                    <a:pt x="13923" y="121719"/>
                    <a:pt x="15517" y="115328"/>
                    <a:pt x="16226" y="112910"/>
                  </a:cubicBezTo>
                  <a:lnTo>
                    <a:pt x="24197" y="81132"/>
                  </a:lnTo>
                  <a:cubicBezTo>
                    <a:pt x="28802" y="81305"/>
                    <a:pt x="50944" y="82514"/>
                    <a:pt x="50944" y="94776"/>
                  </a:cubicBezTo>
                  <a:cubicBezTo>
                    <a:pt x="50944" y="95985"/>
                    <a:pt x="50944" y="96676"/>
                    <a:pt x="50413" y="98748"/>
                  </a:cubicBezTo>
                  <a:cubicBezTo>
                    <a:pt x="49881" y="101166"/>
                    <a:pt x="49881" y="102203"/>
                    <a:pt x="49881" y="103239"/>
                  </a:cubicBezTo>
                  <a:cubicBezTo>
                    <a:pt x="49881" y="115501"/>
                    <a:pt x="61218" y="121719"/>
                    <a:pt x="71492" y="121719"/>
                  </a:cubicBezTo>
                  <a:cubicBezTo>
                    <a:pt x="89560" y="121719"/>
                    <a:pt x="96645" y="97021"/>
                    <a:pt x="96645" y="94949"/>
                  </a:cubicBezTo>
                  <a:cubicBezTo>
                    <a:pt x="96645" y="92531"/>
                    <a:pt x="93634" y="92531"/>
                    <a:pt x="92925" y="92531"/>
                  </a:cubicBezTo>
                  <a:cubicBezTo>
                    <a:pt x="89914" y="92531"/>
                    <a:pt x="89560" y="93394"/>
                    <a:pt x="88674" y="96503"/>
                  </a:cubicBezTo>
                  <a:cubicBezTo>
                    <a:pt x="86903" y="102548"/>
                    <a:pt x="81766" y="115846"/>
                    <a:pt x="72201" y="115846"/>
                  </a:cubicBezTo>
                  <a:cubicBezTo>
                    <a:pt x="65646" y="115846"/>
                    <a:pt x="64761" y="109456"/>
                    <a:pt x="64761" y="105657"/>
                  </a:cubicBezTo>
                  <a:cubicBezTo>
                    <a:pt x="64761" y="105484"/>
                    <a:pt x="64761" y="103066"/>
                    <a:pt x="65469" y="100130"/>
                  </a:cubicBezTo>
                  <a:cubicBezTo>
                    <a:pt x="66178" y="97367"/>
                    <a:pt x="66355" y="95640"/>
                    <a:pt x="66355" y="94258"/>
                  </a:cubicBezTo>
                  <a:cubicBezTo>
                    <a:pt x="66355" y="79060"/>
                    <a:pt x="46870" y="76469"/>
                    <a:pt x="35179" y="75606"/>
                  </a:cubicBezTo>
                  <a:cubicBezTo>
                    <a:pt x="40139" y="72842"/>
                    <a:pt x="47579" y="66970"/>
                    <a:pt x="50413" y="64552"/>
                  </a:cubicBezTo>
                  <a:cubicBezTo>
                    <a:pt x="60510" y="56781"/>
                    <a:pt x="70252" y="49354"/>
                    <a:pt x="80349" y="49354"/>
                  </a:cubicBezTo>
                  <a:cubicBezTo>
                    <a:pt x="84423" y="49354"/>
                    <a:pt x="85486" y="50390"/>
                    <a:pt x="86549" y="51427"/>
                  </a:cubicBezTo>
                  <a:cubicBezTo>
                    <a:pt x="86371" y="51427"/>
                    <a:pt x="85486" y="51945"/>
                    <a:pt x="85131" y="51945"/>
                  </a:cubicBezTo>
                  <a:cubicBezTo>
                    <a:pt x="76983" y="54708"/>
                    <a:pt x="76983" y="61789"/>
                    <a:pt x="76983" y="62307"/>
                  </a:cubicBezTo>
                  <a:cubicBezTo>
                    <a:pt x="76983" y="65243"/>
                    <a:pt x="79109" y="69388"/>
                    <a:pt x="84954" y="69388"/>
                  </a:cubicBezTo>
                  <a:cubicBezTo>
                    <a:pt x="88497" y="69388"/>
                    <a:pt x="95937" y="66625"/>
                    <a:pt x="95937" y="57126"/>
                  </a:cubicBezTo>
                  <a:cubicBezTo>
                    <a:pt x="95937" y="48663"/>
                    <a:pt x="89206" y="43482"/>
                    <a:pt x="80703" y="43482"/>
                  </a:cubicBezTo>
                  <a:cubicBezTo>
                    <a:pt x="68658" y="43482"/>
                    <a:pt x="58384" y="51427"/>
                    <a:pt x="45453" y="61616"/>
                  </a:cubicBezTo>
                  <a:cubicBezTo>
                    <a:pt x="39253" y="66452"/>
                    <a:pt x="33408" y="70770"/>
                    <a:pt x="26322" y="73533"/>
                  </a:cubicBezTo>
                  <a:lnTo>
                    <a:pt x="43505" y="652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ja-JP" altLang="en-US"/>
            </a:p>
          </p:txBody>
        </p:sp>
      </p:grpSp>
      <p:pic>
        <p:nvPicPr>
          <p:cNvPr id="6" name="図 5">
            <a:extLst>
              <a:ext uri="{FF2B5EF4-FFF2-40B4-BE49-F238E27FC236}">
                <a16:creationId xmlns:a16="http://schemas.microsoft.com/office/drawing/2014/main" id="{281ED3C9-FBF3-4224-A9FF-3EFD525BA42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857" y="3748592"/>
            <a:ext cx="6738286" cy="1590857"/>
          </a:xfrm>
          <a:prstGeom prst="rect">
            <a:avLst/>
          </a:prstGeom>
        </p:spPr>
      </p:pic>
      <p:grpSp>
        <p:nvGrpSpPr>
          <p:cNvPr id="234" name="グループ化 233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5805256" y="5619068"/>
            <a:ext cx="795337" cy="276225"/>
            <a:chOff x="3221038" y="5297488"/>
            <a:chExt cx="795337" cy="276225"/>
          </a:xfrm>
        </p:grpSpPr>
        <p:sp>
          <p:nvSpPr>
            <p:cNvPr id="225" name="Freeform 91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3221038" y="5383213"/>
              <a:ext cx="127000" cy="176213"/>
            </a:xfrm>
            <a:custGeom>
              <a:avLst/>
              <a:gdLst>
                <a:gd name="T0" fmla="*/ 38 w 260"/>
                <a:gd name="T1" fmla="*/ 281 h 317"/>
                <a:gd name="T2" fmla="*/ 11 w 260"/>
                <a:gd name="T3" fmla="*/ 302 h 317"/>
                <a:gd name="T4" fmla="*/ 0 w 260"/>
                <a:gd name="T5" fmla="*/ 311 h 317"/>
                <a:gd name="T6" fmla="*/ 6 w 260"/>
                <a:gd name="T7" fmla="*/ 317 h 317"/>
                <a:gd name="T8" fmla="*/ 48 w 260"/>
                <a:gd name="T9" fmla="*/ 315 h 317"/>
                <a:gd name="T10" fmla="*/ 98 w 260"/>
                <a:gd name="T11" fmla="*/ 317 h 317"/>
                <a:gd name="T12" fmla="*/ 107 w 260"/>
                <a:gd name="T13" fmla="*/ 307 h 317"/>
                <a:gd name="T14" fmla="*/ 95 w 260"/>
                <a:gd name="T15" fmla="*/ 302 h 317"/>
                <a:gd name="T16" fmla="*/ 70 w 260"/>
                <a:gd name="T17" fmla="*/ 294 h 317"/>
                <a:gd name="T18" fmla="*/ 94 w 260"/>
                <a:gd name="T19" fmla="*/ 194 h 317"/>
                <a:gd name="T20" fmla="*/ 140 w 260"/>
                <a:gd name="T21" fmla="*/ 226 h 317"/>
                <a:gd name="T22" fmla="*/ 260 w 260"/>
                <a:gd name="T23" fmla="*/ 80 h 317"/>
                <a:gd name="T24" fmla="*/ 194 w 260"/>
                <a:gd name="T25" fmla="*/ 0 h 317"/>
                <a:gd name="T26" fmla="*/ 128 w 260"/>
                <a:gd name="T27" fmla="*/ 37 h 317"/>
                <a:gd name="T28" fmla="*/ 84 w 260"/>
                <a:gd name="T29" fmla="*/ 0 h 317"/>
                <a:gd name="T30" fmla="*/ 47 w 260"/>
                <a:gd name="T31" fmla="*/ 28 h 317"/>
                <a:gd name="T32" fmla="*/ 31 w 260"/>
                <a:gd name="T33" fmla="*/ 77 h 317"/>
                <a:gd name="T34" fmla="*/ 37 w 260"/>
                <a:gd name="T35" fmla="*/ 82 h 317"/>
                <a:gd name="T36" fmla="*/ 46 w 260"/>
                <a:gd name="T37" fmla="*/ 70 h 317"/>
                <a:gd name="T38" fmla="*/ 82 w 260"/>
                <a:gd name="T39" fmla="*/ 11 h 317"/>
                <a:gd name="T40" fmla="*/ 98 w 260"/>
                <a:gd name="T41" fmla="*/ 34 h 317"/>
                <a:gd name="T42" fmla="*/ 94 w 260"/>
                <a:gd name="T43" fmla="*/ 59 h 317"/>
                <a:gd name="T44" fmla="*/ 38 w 260"/>
                <a:gd name="T45" fmla="*/ 281 h 317"/>
                <a:gd name="T46" fmla="*/ 126 w 260"/>
                <a:gd name="T47" fmla="*/ 65 h 317"/>
                <a:gd name="T48" fmla="*/ 152 w 260"/>
                <a:gd name="T49" fmla="*/ 30 h 317"/>
                <a:gd name="T50" fmla="*/ 192 w 260"/>
                <a:gd name="T51" fmla="*/ 11 h 317"/>
                <a:gd name="T52" fmla="*/ 224 w 260"/>
                <a:gd name="T53" fmla="*/ 58 h 317"/>
                <a:gd name="T54" fmla="*/ 199 w 260"/>
                <a:gd name="T55" fmla="*/ 163 h 317"/>
                <a:gd name="T56" fmla="*/ 139 w 260"/>
                <a:gd name="T57" fmla="*/ 215 h 317"/>
                <a:gd name="T58" fmla="*/ 100 w 260"/>
                <a:gd name="T59" fmla="*/ 170 h 317"/>
                <a:gd name="T60" fmla="*/ 102 w 260"/>
                <a:gd name="T61" fmla="*/ 162 h 317"/>
                <a:gd name="T62" fmla="*/ 126 w 260"/>
                <a:gd name="T63" fmla="*/ 6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317">
                  <a:moveTo>
                    <a:pt x="38" y="281"/>
                  </a:moveTo>
                  <a:cubicBezTo>
                    <a:pt x="34" y="298"/>
                    <a:pt x="33" y="302"/>
                    <a:pt x="11" y="302"/>
                  </a:cubicBezTo>
                  <a:cubicBezTo>
                    <a:pt x="5" y="302"/>
                    <a:pt x="0" y="302"/>
                    <a:pt x="0" y="311"/>
                  </a:cubicBezTo>
                  <a:cubicBezTo>
                    <a:pt x="0" y="315"/>
                    <a:pt x="2" y="317"/>
                    <a:pt x="6" y="317"/>
                  </a:cubicBezTo>
                  <a:cubicBezTo>
                    <a:pt x="20" y="317"/>
                    <a:pt x="34" y="315"/>
                    <a:pt x="48" y="315"/>
                  </a:cubicBezTo>
                  <a:cubicBezTo>
                    <a:pt x="65" y="315"/>
                    <a:pt x="82" y="317"/>
                    <a:pt x="98" y="317"/>
                  </a:cubicBezTo>
                  <a:cubicBezTo>
                    <a:pt x="100" y="317"/>
                    <a:pt x="107" y="317"/>
                    <a:pt x="107" y="307"/>
                  </a:cubicBezTo>
                  <a:cubicBezTo>
                    <a:pt x="107" y="302"/>
                    <a:pt x="102" y="302"/>
                    <a:pt x="95" y="302"/>
                  </a:cubicBezTo>
                  <a:cubicBezTo>
                    <a:pt x="70" y="302"/>
                    <a:pt x="70" y="298"/>
                    <a:pt x="70" y="294"/>
                  </a:cubicBezTo>
                  <a:cubicBezTo>
                    <a:pt x="70" y="288"/>
                    <a:pt x="91" y="206"/>
                    <a:pt x="94" y="194"/>
                  </a:cubicBezTo>
                  <a:cubicBezTo>
                    <a:pt x="101" y="208"/>
                    <a:pt x="115" y="226"/>
                    <a:pt x="140" y="226"/>
                  </a:cubicBezTo>
                  <a:cubicBezTo>
                    <a:pt x="198" y="226"/>
                    <a:pt x="260" y="153"/>
                    <a:pt x="260" y="80"/>
                  </a:cubicBezTo>
                  <a:cubicBezTo>
                    <a:pt x="260" y="33"/>
                    <a:pt x="232" y="0"/>
                    <a:pt x="194" y="0"/>
                  </a:cubicBezTo>
                  <a:cubicBezTo>
                    <a:pt x="169" y="0"/>
                    <a:pt x="145" y="18"/>
                    <a:pt x="128" y="37"/>
                  </a:cubicBezTo>
                  <a:cubicBezTo>
                    <a:pt x="124" y="10"/>
                    <a:pt x="102" y="0"/>
                    <a:pt x="84" y="0"/>
                  </a:cubicBezTo>
                  <a:cubicBezTo>
                    <a:pt x="61" y="0"/>
                    <a:pt x="51" y="19"/>
                    <a:pt x="47" y="28"/>
                  </a:cubicBezTo>
                  <a:cubicBezTo>
                    <a:pt x="38" y="45"/>
                    <a:pt x="31" y="75"/>
                    <a:pt x="31" y="77"/>
                  </a:cubicBezTo>
                  <a:cubicBezTo>
                    <a:pt x="31" y="82"/>
                    <a:pt x="36" y="82"/>
                    <a:pt x="37" y="82"/>
                  </a:cubicBezTo>
                  <a:cubicBezTo>
                    <a:pt x="42" y="82"/>
                    <a:pt x="43" y="81"/>
                    <a:pt x="46" y="70"/>
                  </a:cubicBezTo>
                  <a:cubicBezTo>
                    <a:pt x="54" y="35"/>
                    <a:pt x="64" y="11"/>
                    <a:pt x="82" y="11"/>
                  </a:cubicBezTo>
                  <a:cubicBezTo>
                    <a:pt x="91" y="11"/>
                    <a:pt x="98" y="15"/>
                    <a:pt x="98" y="34"/>
                  </a:cubicBezTo>
                  <a:cubicBezTo>
                    <a:pt x="98" y="45"/>
                    <a:pt x="96" y="51"/>
                    <a:pt x="94" y="59"/>
                  </a:cubicBezTo>
                  <a:lnTo>
                    <a:pt x="38" y="281"/>
                  </a:lnTo>
                  <a:close/>
                  <a:moveTo>
                    <a:pt x="126" y="65"/>
                  </a:moveTo>
                  <a:cubicBezTo>
                    <a:pt x="129" y="51"/>
                    <a:pt x="143" y="37"/>
                    <a:pt x="152" y="30"/>
                  </a:cubicBezTo>
                  <a:cubicBezTo>
                    <a:pt x="169" y="14"/>
                    <a:pt x="184" y="11"/>
                    <a:pt x="192" y="11"/>
                  </a:cubicBezTo>
                  <a:cubicBezTo>
                    <a:pt x="212" y="11"/>
                    <a:pt x="224" y="28"/>
                    <a:pt x="224" y="58"/>
                  </a:cubicBezTo>
                  <a:cubicBezTo>
                    <a:pt x="224" y="87"/>
                    <a:pt x="208" y="144"/>
                    <a:pt x="199" y="163"/>
                  </a:cubicBezTo>
                  <a:cubicBezTo>
                    <a:pt x="182" y="198"/>
                    <a:pt x="158" y="215"/>
                    <a:pt x="139" y="215"/>
                  </a:cubicBezTo>
                  <a:cubicBezTo>
                    <a:pt x="107" y="215"/>
                    <a:pt x="100" y="173"/>
                    <a:pt x="100" y="170"/>
                  </a:cubicBezTo>
                  <a:cubicBezTo>
                    <a:pt x="100" y="169"/>
                    <a:pt x="100" y="168"/>
                    <a:pt x="102" y="162"/>
                  </a:cubicBezTo>
                  <a:lnTo>
                    <a:pt x="126" y="65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6" name="Freeform 92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3375025" y="5297488"/>
              <a:ext cx="57150" cy="276225"/>
            </a:xfrm>
            <a:custGeom>
              <a:avLst/>
              <a:gdLst>
                <a:gd name="T0" fmla="*/ 116 w 116"/>
                <a:gd name="T1" fmla="*/ 494 h 499"/>
                <a:gd name="T2" fmla="*/ 107 w 116"/>
                <a:gd name="T3" fmla="*/ 483 h 499"/>
                <a:gd name="T4" fmla="*/ 29 w 116"/>
                <a:gd name="T5" fmla="*/ 250 h 499"/>
                <a:gd name="T6" fmla="*/ 109 w 116"/>
                <a:gd name="T7" fmla="*/ 14 h 499"/>
                <a:gd name="T8" fmla="*/ 116 w 116"/>
                <a:gd name="T9" fmla="*/ 5 h 499"/>
                <a:gd name="T10" fmla="*/ 111 w 116"/>
                <a:gd name="T11" fmla="*/ 0 h 499"/>
                <a:gd name="T12" fmla="*/ 31 w 116"/>
                <a:gd name="T13" fmla="*/ 98 h 499"/>
                <a:gd name="T14" fmla="*/ 0 w 116"/>
                <a:gd name="T15" fmla="*/ 250 h 499"/>
                <a:gd name="T16" fmla="*/ 33 w 116"/>
                <a:gd name="T17" fmla="*/ 405 h 499"/>
                <a:gd name="T18" fmla="*/ 111 w 116"/>
                <a:gd name="T19" fmla="*/ 499 h 499"/>
                <a:gd name="T20" fmla="*/ 116 w 116"/>
                <a:gd name="T21" fmla="*/ 494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499">
                  <a:moveTo>
                    <a:pt x="116" y="494"/>
                  </a:moveTo>
                  <a:cubicBezTo>
                    <a:pt x="116" y="492"/>
                    <a:pt x="116" y="491"/>
                    <a:pt x="107" y="483"/>
                  </a:cubicBezTo>
                  <a:cubicBezTo>
                    <a:pt x="45" y="420"/>
                    <a:pt x="29" y="326"/>
                    <a:pt x="29" y="250"/>
                  </a:cubicBezTo>
                  <a:cubicBezTo>
                    <a:pt x="29" y="163"/>
                    <a:pt x="48" y="76"/>
                    <a:pt x="109" y="14"/>
                  </a:cubicBezTo>
                  <a:cubicBezTo>
                    <a:pt x="116" y="8"/>
                    <a:pt x="116" y="7"/>
                    <a:pt x="116" y="5"/>
                  </a:cubicBezTo>
                  <a:cubicBezTo>
                    <a:pt x="116" y="2"/>
                    <a:pt x="114" y="0"/>
                    <a:pt x="111" y="0"/>
                  </a:cubicBezTo>
                  <a:cubicBezTo>
                    <a:pt x="106" y="0"/>
                    <a:pt x="61" y="34"/>
                    <a:pt x="31" y="98"/>
                  </a:cubicBezTo>
                  <a:cubicBezTo>
                    <a:pt x="6" y="152"/>
                    <a:pt x="0" y="208"/>
                    <a:pt x="0" y="250"/>
                  </a:cubicBezTo>
                  <a:cubicBezTo>
                    <a:pt x="0" y="289"/>
                    <a:pt x="5" y="349"/>
                    <a:pt x="33" y="405"/>
                  </a:cubicBezTo>
                  <a:cubicBezTo>
                    <a:pt x="63" y="466"/>
                    <a:pt x="106" y="499"/>
                    <a:pt x="111" y="499"/>
                  </a:cubicBezTo>
                  <a:cubicBezTo>
                    <a:pt x="114" y="499"/>
                    <a:pt x="116" y="497"/>
                    <a:pt x="116" y="494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7" name="Freeform 93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3457575" y="5310188"/>
              <a:ext cx="173037" cy="200025"/>
            </a:xfrm>
            <a:custGeom>
              <a:avLst/>
              <a:gdLst>
                <a:gd name="T0" fmla="*/ 355 w 355"/>
                <a:gd name="T1" fmla="*/ 5 h 362"/>
                <a:gd name="T2" fmla="*/ 349 w 355"/>
                <a:gd name="T3" fmla="*/ 0 h 362"/>
                <a:gd name="T4" fmla="*/ 342 w 355"/>
                <a:gd name="T5" fmla="*/ 6 h 362"/>
                <a:gd name="T6" fmla="*/ 307 w 355"/>
                <a:gd name="T7" fmla="*/ 44 h 362"/>
                <a:gd name="T8" fmla="*/ 224 w 355"/>
                <a:gd name="T9" fmla="*/ 0 h 362"/>
                <a:gd name="T10" fmla="*/ 0 w 355"/>
                <a:gd name="T11" fmla="*/ 226 h 362"/>
                <a:gd name="T12" fmla="*/ 136 w 355"/>
                <a:gd name="T13" fmla="*/ 362 h 362"/>
                <a:gd name="T14" fmla="*/ 243 w 355"/>
                <a:gd name="T15" fmla="*/ 319 h 362"/>
                <a:gd name="T16" fmla="*/ 298 w 355"/>
                <a:gd name="T17" fmla="*/ 232 h 362"/>
                <a:gd name="T18" fmla="*/ 292 w 355"/>
                <a:gd name="T19" fmla="*/ 227 h 362"/>
                <a:gd name="T20" fmla="*/ 286 w 355"/>
                <a:gd name="T21" fmla="*/ 232 h 362"/>
                <a:gd name="T22" fmla="*/ 235 w 355"/>
                <a:gd name="T23" fmla="*/ 310 h 362"/>
                <a:gd name="T24" fmla="*/ 144 w 355"/>
                <a:gd name="T25" fmla="*/ 347 h 362"/>
                <a:gd name="T26" fmla="*/ 46 w 355"/>
                <a:gd name="T27" fmla="*/ 243 h 362"/>
                <a:gd name="T28" fmla="*/ 106 w 355"/>
                <a:gd name="T29" fmla="*/ 76 h 362"/>
                <a:gd name="T30" fmla="*/ 228 w 355"/>
                <a:gd name="T31" fmla="*/ 15 h 362"/>
                <a:gd name="T32" fmla="*/ 308 w 355"/>
                <a:gd name="T33" fmla="*/ 111 h 362"/>
                <a:gd name="T34" fmla="*/ 307 w 355"/>
                <a:gd name="T35" fmla="*/ 137 h 362"/>
                <a:gd name="T36" fmla="*/ 314 w 355"/>
                <a:gd name="T37" fmla="*/ 142 h 362"/>
                <a:gd name="T38" fmla="*/ 323 w 355"/>
                <a:gd name="T39" fmla="*/ 132 h 362"/>
                <a:gd name="T40" fmla="*/ 355 w 355"/>
                <a:gd name="T41" fmla="*/ 5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5" h="362">
                  <a:moveTo>
                    <a:pt x="355" y="5"/>
                  </a:moveTo>
                  <a:cubicBezTo>
                    <a:pt x="355" y="3"/>
                    <a:pt x="354" y="0"/>
                    <a:pt x="349" y="0"/>
                  </a:cubicBezTo>
                  <a:cubicBezTo>
                    <a:pt x="348" y="0"/>
                    <a:pt x="347" y="0"/>
                    <a:pt x="342" y="6"/>
                  </a:cubicBezTo>
                  <a:lnTo>
                    <a:pt x="307" y="44"/>
                  </a:lnTo>
                  <a:cubicBezTo>
                    <a:pt x="302" y="37"/>
                    <a:pt x="279" y="0"/>
                    <a:pt x="224" y="0"/>
                  </a:cubicBezTo>
                  <a:cubicBezTo>
                    <a:pt x="113" y="0"/>
                    <a:pt x="0" y="110"/>
                    <a:pt x="0" y="226"/>
                  </a:cubicBezTo>
                  <a:cubicBezTo>
                    <a:pt x="0" y="308"/>
                    <a:pt x="59" y="362"/>
                    <a:pt x="136" y="362"/>
                  </a:cubicBezTo>
                  <a:cubicBezTo>
                    <a:pt x="179" y="362"/>
                    <a:pt x="217" y="342"/>
                    <a:pt x="243" y="319"/>
                  </a:cubicBezTo>
                  <a:cubicBezTo>
                    <a:pt x="290" y="278"/>
                    <a:pt x="298" y="233"/>
                    <a:pt x="298" y="232"/>
                  </a:cubicBezTo>
                  <a:cubicBezTo>
                    <a:pt x="298" y="227"/>
                    <a:pt x="293" y="227"/>
                    <a:pt x="292" y="227"/>
                  </a:cubicBezTo>
                  <a:cubicBezTo>
                    <a:pt x="289" y="227"/>
                    <a:pt x="287" y="228"/>
                    <a:pt x="286" y="232"/>
                  </a:cubicBezTo>
                  <a:cubicBezTo>
                    <a:pt x="281" y="246"/>
                    <a:pt x="270" y="281"/>
                    <a:pt x="235" y="310"/>
                  </a:cubicBezTo>
                  <a:cubicBezTo>
                    <a:pt x="201" y="338"/>
                    <a:pt x="170" y="347"/>
                    <a:pt x="144" y="347"/>
                  </a:cubicBezTo>
                  <a:cubicBezTo>
                    <a:pt x="99" y="347"/>
                    <a:pt x="46" y="321"/>
                    <a:pt x="46" y="243"/>
                  </a:cubicBezTo>
                  <a:cubicBezTo>
                    <a:pt x="46" y="215"/>
                    <a:pt x="56" y="134"/>
                    <a:pt x="106" y="76"/>
                  </a:cubicBezTo>
                  <a:cubicBezTo>
                    <a:pt x="137" y="40"/>
                    <a:pt x="183" y="15"/>
                    <a:pt x="228" y="15"/>
                  </a:cubicBezTo>
                  <a:cubicBezTo>
                    <a:pt x="279" y="15"/>
                    <a:pt x="308" y="54"/>
                    <a:pt x="308" y="111"/>
                  </a:cubicBezTo>
                  <a:cubicBezTo>
                    <a:pt x="308" y="131"/>
                    <a:pt x="307" y="132"/>
                    <a:pt x="307" y="137"/>
                  </a:cubicBezTo>
                  <a:cubicBezTo>
                    <a:pt x="307" y="142"/>
                    <a:pt x="312" y="142"/>
                    <a:pt x="314" y="142"/>
                  </a:cubicBezTo>
                  <a:cubicBezTo>
                    <a:pt x="321" y="142"/>
                    <a:pt x="321" y="141"/>
                    <a:pt x="323" y="132"/>
                  </a:cubicBezTo>
                  <a:lnTo>
                    <a:pt x="355" y="5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8" name="Freeform 94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3632200" y="5411788"/>
              <a:ext cx="84137" cy="136525"/>
            </a:xfrm>
            <a:custGeom>
              <a:avLst/>
              <a:gdLst>
                <a:gd name="T0" fmla="*/ 83 w 171"/>
                <a:gd name="T1" fmla="*/ 10 h 245"/>
                <a:gd name="T2" fmla="*/ 84 w 171"/>
                <a:gd name="T3" fmla="*/ 5 h 245"/>
                <a:gd name="T4" fmla="*/ 79 w 171"/>
                <a:gd name="T5" fmla="*/ 0 h 245"/>
                <a:gd name="T6" fmla="*/ 34 w 171"/>
                <a:gd name="T7" fmla="*/ 3 h 245"/>
                <a:gd name="T8" fmla="*/ 26 w 171"/>
                <a:gd name="T9" fmla="*/ 11 h 245"/>
                <a:gd name="T10" fmla="*/ 35 w 171"/>
                <a:gd name="T11" fmla="*/ 16 h 245"/>
                <a:gd name="T12" fmla="*/ 52 w 171"/>
                <a:gd name="T13" fmla="*/ 22 h 245"/>
                <a:gd name="T14" fmla="*/ 51 w 171"/>
                <a:gd name="T15" fmla="*/ 29 h 245"/>
                <a:gd name="T16" fmla="*/ 1 w 171"/>
                <a:gd name="T17" fmla="*/ 227 h 245"/>
                <a:gd name="T18" fmla="*/ 0 w 171"/>
                <a:gd name="T19" fmla="*/ 234 h 245"/>
                <a:gd name="T20" fmla="*/ 12 w 171"/>
                <a:gd name="T21" fmla="*/ 245 h 245"/>
                <a:gd name="T22" fmla="*/ 28 w 171"/>
                <a:gd name="T23" fmla="*/ 231 h 245"/>
                <a:gd name="T24" fmla="*/ 45 w 171"/>
                <a:gd name="T25" fmla="*/ 163 h 245"/>
                <a:gd name="T26" fmla="*/ 89 w 171"/>
                <a:gd name="T27" fmla="*/ 192 h 245"/>
                <a:gd name="T28" fmla="*/ 89 w 171"/>
                <a:gd name="T29" fmla="*/ 199 h 245"/>
                <a:gd name="T30" fmla="*/ 87 w 171"/>
                <a:gd name="T31" fmla="*/ 209 h 245"/>
                <a:gd name="T32" fmla="*/ 124 w 171"/>
                <a:gd name="T33" fmla="*/ 245 h 245"/>
                <a:gd name="T34" fmla="*/ 169 w 171"/>
                <a:gd name="T35" fmla="*/ 192 h 245"/>
                <a:gd name="T36" fmla="*/ 163 w 171"/>
                <a:gd name="T37" fmla="*/ 188 h 245"/>
                <a:gd name="T38" fmla="*/ 156 w 171"/>
                <a:gd name="T39" fmla="*/ 196 h 245"/>
                <a:gd name="T40" fmla="*/ 125 w 171"/>
                <a:gd name="T41" fmla="*/ 236 h 245"/>
                <a:gd name="T42" fmla="*/ 113 w 171"/>
                <a:gd name="T43" fmla="*/ 218 h 245"/>
                <a:gd name="T44" fmla="*/ 115 w 171"/>
                <a:gd name="T45" fmla="*/ 202 h 245"/>
                <a:gd name="T46" fmla="*/ 117 w 171"/>
                <a:gd name="T47" fmla="*/ 191 h 245"/>
                <a:gd name="T48" fmla="*/ 60 w 171"/>
                <a:gd name="T49" fmla="*/ 154 h 245"/>
                <a:gd name="T50" fmla="*/ 89 w 171"/>
                <a:gd name="T51" fmla="*/ 131 h 245"/>
                <a:gd name="T52" fmla="*/ 144 w 171"/>
                <a:gd name="T53" fmla="*/ 98 h 245"/>
                <a:gd name="T54" fmla="*/ 156 w 171"/>
                <a:gd name="T55" fmla="*/ 102 h 245"/>
                <a:gd name="T56" fmla="*/ 138 w 171"/>
                <a:gd name="T57" fmla="*/ 122 h 245"/>
                <a:gd name="T58" fmla="*/ 151 w 171"/>
                <a:gd name="T59" fmla="*/ 135 h 245"/>
                <a:gd name="T60" fmla="*/ 171 w 171"/>
                <a:gd name="T61" fmla="*/ 113 h 245"/>
                <a:gd name="T62" fmla="*/ 145 w 171"/>
                <a:gd name="T63" fmla="*/ 88 h 245"/>
                <a:gd name="T64" fmla="*/ 89 w 171"/>
                <a:gd name="T65" fmla="*/ 119 h 245"/>
                <a:gd name="T66" fmla="*/ 48 w 171"/>
                <a:gd name="T67" fmla="*/ 150 h 245"/>
                <a:gd name="T68" fmla="*/ 83 w 171"/>
                <a:gd name="T69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1" h="245">
                  <a:moveTo>
                    <a:pt x="83" y="10"/>
                  </a:moveTo>
                  <a:cubicBezTo>
                    <a:pt x="83" y="10"/>
                    <a:pt x="84" y="5"/>
                    <a:pt x="84" y="5"/>
                  </a:cubicBezTo>
                  <a:cubicBezTo>
                    <a:pt x="84" y="3"/>
                    <a:pt x="83" y="0"/>
                    <a:pt x="79" y="0"/>
                  </a:cubicBezTo>
                  <a:cubicBezTo>
                    <a:pt x="72" y="0"/>
                    <a:pt x="43" y="3"/>
                    <a:pt x="34" y="3"/>
                  </a:cubicBezTo>
                  <a:cubicBezTo>
                    <a:pt x="31" y="4"/>
                    <a:pt x="26" y="4"/>
                    <a:pt x="26" y="11"/>
                  </a:cubicBezTo>
                  <a:cubicBezTo>
                    <a:pt x="26" y="16"/>
                    <a:pt x="31" y="16"/>
                    <a:pt x="35" y="16"/>
                  </a:cubicBezTo>
                  <a:cubicBezTo>
                    <a:pt x="52" y="16"/>
                    <a:pt x="52" y="19"/>
                    <a:pt x="52" y="22"/>
                  </a:cubicBezTo>
                  <a:cubicBezTo>
                    <a:pt x="52" y="24"/>
                    <a:pt x="51" y="26"/>
                    <a:pt x="51" y="29"/>
                  </a:cubicBezTo>
                  <a:lnTo>
                    <a:pt x="1" y="227"/>
                  </a:lnTo>
                  <a:cubicBezTo>
                    <a:pt x="0" y="233"/>
                    <a:pt x="0" y="234"/>
                    <a:pt x="0" y="234"/>
                  </a:cubicBezTo>
                  <a:cubicBezTo>
                    <a:pt x="0" y="239"/>
                    <a:pt x="4" y="245"/>
                    <a:pt x="12" y="245"/>
                  </a:cubicBezTo>
                  <a:cubicBezTo>
                    <a:pt x="21" y="245"/>
                    <a:pt x="26" y="238"/>
                    <a:pt x="28" y="231"/>
                  </a:cubicBezTo>
                  <a:cubicBezTo>
                    <a:pt x="28" y="229"/>
                    <a:pt x="43" y="168"/>
                    <a:pt x="45" y="163"/>
                  </a:cubicBezTo>
                  <a:cubicBezTo>
                    <a:pt x="70" y="166"/>
                    <a:pt x="89" y="174"/>
                    <a:pt x="89" y="192"/>
                  </a:cubicBezTo>
                  <a:cubicBezTo>
                    <a:pt x="89" y="193"/>
                    <a:pt x="89" y="195"/>
                    <a:pt x="89" y="199"/>
                  </a:cubicBezTo>
                  <a:cubicBezTo>
                    <a:pt x="87" y="204"/>
                    <a:pt x="87" y="206"/>
                    <a:pt x="87" y="209"/>
                  </a:cubicBezTo>
                  <a:cubicBezTo>
                    <a:pt x="87" y="234"/>
                    <a:pt x="108" y="245"/>
                    <a:pt x="124" y="245"/>
                  </a:cubicBezTo>
                  <a:cubicBezTo>
                    <a:pt x="158" y="245"/>
                    <a:pt x="169" y="192"/>
                    <a:pt x="169" y="192"/>
                  </a:cubicBezTo>
                  <a:cubicBezTo>
                    <a:pt x="169" y="188"/>
                    <a:pt x="164" y="188"/>
                    <a:pt x="163" y="188"/>
                  </a:cubicBezTo>
                  <a:cubicBezTo>
                    <a:pt x="158" y="188"/>
                    <a:pt x="158" y="189"/>
                    <a:pt x="156" y="196"/>
                  </a:cubicBezTo>
                  <a:cubicBezTo>
                    <a:pt x="152" y="211"/>
                    <a:pt x="142" y="236"/>
                    <a:pt x="125" y="236"/>
                  </a:cubicBezTo>
                  <a:cubicBezTo>
                    <a:pt x="116" y="236"/>
                    <a:pt x="113" y="227"/>
                    <a:pt x="113" y="218"/>
                  </a:cubicBezTo>
                  <a:cubicBezTo>
                    <a:pt x="113" y="212"/>
                    <a:pt x="113" y="211"/>
                    <a:pt x="115" y="202"/>
                  </a:cubicBezTo>
                  <a:cubicBezTo>
                    <a:pt x="116" y="201"/>
                    <a:pt x="117" y="195"/>
                    <a:pt x="117" y="191"/>
                  </a:cubicBezTo>
                  <a:cubicBezTo>
                    <a:pt x="117" y="160"/>
                    <a:pt x="75" y="155"/>
                    <a:pt x="60" y="154"/>
                  </a:cubicBezTo>
                  <a:cubicBezTo>
                    <a:pt x="71" y="148"/>
                    <a:pt x="83" y="136"/>
                    <a:pt x="89" y="131"/>
                  </a:cubicBezTo>
                  <a:cubicBezTo>
                    <a:pt x="107" y="114"/>
                    <a:pt x="125" y="98"/>
                    <a:pt x="144" y="98"/>
                  </a:cubicBezTo>
                  <a:cubicBezTo>
                    <a:pt x="148" y="98"/>
                    <a:pt x="153" y="99"/>
                    <a:pt x="156" y="102"/>
                  </a:cubicBezTo>
                  <a:cubicBezTo>
                    <a:pt x="141" y="105"/>
                    <a:pt x="138" y="117"/>
                    <a:pt x="138" y="122"/>
                  </a:cubicBezTo>
                  <a:cubicBezTo>
                    <a:pt x="138" y="130"/>
                    <a:pt x="143" y="135"/>
                    <a:pt x="151" y="135"/>
                  </a:cubicBezTo>
                  <a:cubicBezTo>
                    <a:pt x="161" y="135"/>
                    <a:pt x="171" y="127"/>
                    <a:pt x="171" y="113"/>
                  </a:cubicBezTo>
                  <a:cubicBezTo>
                    <a:pt x="171" y="101"/>
                    <a:pt x="163" y="88"/>
                    <a:pt x="145" y="88"/>
                  </a:cubicBezTo>
                  <a:cubicBezTo>
                    <a:pt x="125" y="88"/>
                    <a:pt x="107" y="102"/>
                    <a:pt x="89" y="119"/>
                  </a:cubicBezTo>
                  <a:cubicBezTo>
                    <a:pt x="74" y="133"/>
                    <a:pt x="63" y="144"/>
                    <a:pt x="48" y="150"/>
                  </a:cubicBezTo>
                  <a:lnTo>
                    <a:pt x="83" y="1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29" name="Freeform 95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3768725" y="5297488"/>
              <a:ext cx="9525" cy="276225"/>
            </a:xfrm>
            <a:custGeom>
              <a:avLst/>
              <a:gdLst>
                <a:gd name="T0" fmla="*/ 20 w 20"/>
                <a:gd name="T1" fmla="*/ 18 h 499"/>
                <a:gd name="T2" fmla="*/ 10 w 20"/>
                <a:gd name="T3" fmla="*/ 0 h 499"/>
                <a:gd name="T4" fmla="*/ 0 w 20"/>
                <a:gd name="T5" fmla="*/ 18 h 499"/>
                <a:gd name="T6" fmla="*/ 0 w 20"/>
                <a:gd name="T7" fmla="*/ 481 h 499"/>
                <a:gd name="T8" fmla="*/ 10 w 20"/>
                <a:gd name="T9" fmla="*/ 499 h 499"/>
                <a:gd name="T10" fmla="*/ 20 w 20"/>
                <a:gd name="T11" fmla="*/ 481 h 499"/>
                <a:gd name="T12" fmla="*/ 20 w 20"/>
                <a:gd name="T1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99">
                  <a:moveTo>
                    <a:pt x="20" y="18"/>
                  </a:moveTo>
                  <a:cubicBezTo>
                    <a:pt x="20" y="9"/>
                    <a:pt x="20" y="0"/>
                    <a:pt x="10" y="0"/>
                  </a:cubicBezTo>
                  <a:cubicBezTo>
                    <a:pt x="0" y="0"/>
                    <a:pt x="0" y="9"/>
                    <a:pt x="0" y="18"/>
                  </a:cubicBezTo>
                  <a:lnTo>
                    <a:pt x="0" y="481"/>
                  </a:lnTo>
                  <a:cubicBezTo>
                    <a:pt x="0" y="490"/>
                    <a:pt x="0" y="499"/>
                    <a:pt x="10" y="499"/>
                  </a:cubicBezTo>
                  <a:cubicBezTo>
                    <a:pt x="20" y="499"/>
                    <a:pt x="20" y="490"/>
                    <a:pt x="20" y="481"/>
                  </a:cubicBezTo>
                  <a:lnTo>
                    <a:pt x="20" y="1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0" name="Freeform 96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848100" y="5307013"/>
              <a:ext cx="107950" cy="55563"/>
            </a:xfrm>
            <a:custGeom>
              <a:avLst/>
              <a:gdLst>
                <a:gd name="T0" fmla="*/ 178 w 221"/>
                <a:gd name="T1" fmla="*/ 60 h 99"/>
                <a:gd name="T2" fmla="*/ 154 w 221"/>
                <a:gd name="T3" fmla="*/ 89 h 99"/>
                <a:gd name="T4" fmla="*/ 164 w 221"/>
                <a:gd name="T5" fmla="*/ 99 h 99"/>
                <a:gd name="T6" fmla="*/ 174 w 221"/>
                <a:gd name="T7" fmla="*/ 92 h 99"/>
                <a:gd name="T8" fmla="*/ 213 w 221"/>
                <a:gd name="T9" fmla="*/ 60 h 99"/>
                <a:gd name="T10" fmla="*/ 221 w 221"/>
                <a:gd name="T11" fmla="*/ 50 h 99"/>
                <a:gd name="T12" fmla="*/ 214 w 221"/>
                <a:gd name="T13" fmla="*/ 40 h 99"/>
                <a:gd name="T14" fmla="*/ 194 w 221"/>
                <a:gd name="T15" fmla="*/ 11 h 99"/>
                <a:gd name="T16" fmla="*/ 184 w 221"/>
                <a:gd name="T17" fmla="*/ 0 h 99"/>
                <a:gd name="T18" fmla="*/ 174 w 221"/>
                <a:gd name="T19" fmla="*/ 11 h 99"/>
                <a:gd name="T20" fmla="*/ 186 w 221"/>
                <a:gd name="T21" fmla="*/ 40 h 99"/>
                <a:gd name="T22" fmla="*/ 18 w 221"/>
                <a:gd name="T23" fmla="*/ 40 h 99"/>
                <a:gd name="T24" fmla="*/ 0 w 221"/>
                <a:gd name="T25" fmla="*/ 50 h 99"/>
                <a:gd name="T26" fmla="*/ 18 w 221"/>
                <a:gd name="T27" fmla="*/ 60 h 99"/>
                <a:gd name="T28" fmla="*/ 178 w 221"/>
                <a:gd name="T29" fmla="*/ 6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1" h="99">
                  <a:moveTo>
                    <a:pt x="178" y="60"/>
                  </a:moveTo>
                  <a:cubicBezTo>
                    <a:pt x="171" y="66"/>
                    <a:pt x="154" y="80"/>
                    <a:pt x="154" y="89"/>
                  </a:cubicBezTo>
                  <a:cubicBezTo>
                    <a:pt x="154" y="94"/>
                    <a:pt x="159" y="99"/>
                    <a:pt x="164" y="99"/>
                  </a:cubicBezTo>
                  <a:cubicBezTo>
                    <a:pt x="169" y="99"/>
                    <a:pt x="171" y="95"/>
                    <a:pt x="174" y="92"/>
                  </a:cubicBezTo>
                  <a:cubicBezTo>
                    <a:pt x="180" y="85"/>
                    <a:pt x="191" y="71"/>
                    <a:pt x="213" y="60"/>
                  </a:cubicBezTo>
                  <a:cubicBezTo>
                    <a:pt x="216" y="58"/>
                    <a:pt x="221" y="56"/>
                    <a:pt x="221" y="50"/>
                  </a:cubicBezTo>
                  <a:cubicBezTo>
                    <a:pt x="221" y="45"/>
                    <a:pt x="218" y="42"/>
                    <a:pt x="214" y="40"/>
                  </a:cubicBezTo>
                  <a:cubicBezTo>
                    <a:pt x="203" y="32"/>
                    <a:pt x="198" y="23"/>
                    <a:pt x="194" y="11"/>
                  </a:cubicBezTo>
                  <a:cubicBezTo>
                    <a:pt x="193" y="7"/>
                    <a:pt x="191" y="0"/>
                    <a:pt x="184" y="0"/>
                  </a:cubicBezTo>
                  <a:cubicBezTo>
                    <a:pt x="177" y="0"/>
                    <a:pt x="174" y="7"/>
                    <a:pt x="174" y="11"/>
                  </a:cubicBezTo>
                  <a:cubicBezTo>
                    <a:pt x="174" y="13"/>
                    <a:pt x="178" y="29"/>
                    <a:pt x="186" y="40"/>
                  </a:cubicBezTo>
                  <a:lnTo>
                    <a:pt x="18" y="40"/>
                  </a:lnTo>
                  <a:cubicBezTo>
                    <a:pt x="9" y="40"/>
                    <a:pt x="0" y="40"/>
                    <a:pt x="0" y="50"/>
                  </a:cubicBezTo>
                  <a:cubicBezTo>
                    <a:pt x="0" y="60"/>
                    <a:pt x="9" y="60"/>
                    <a:pt x="18" y="60"/>
                  </a:cubicBezTo>
                  <a:lnTo>
                    <a:pt x="178" y="6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1" name="Freeform 97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3814763" y="5383213"/>
              <a:ext cx="120650" cy="125413"/>
            </a:xfrm>
            <a:custGeom>
              <a:avLst/>
              <a:gdLst>
                <a:gd name="T0" fmla="*/ 152 w 248"/>
                <a:gd name="T1" fmla="*/ 70 h 226"/>
                <a:gd name="T2" fmla="*/ 201 w 248"/>
                <a:gd name="T3" fmla="*/ 11 h 226"/>
                <a:gd name="T4" fmla="*/ 226 w 248"/>
                <a:gd name="T5" fmla="*/ 17 h 226"/>
                <a:gd name="T6" fmla="*/ 202 w 248"/>
                <a:gd name="T7" fmla="*/ 44 h 226"/>
                <a:gd name="T8" fmla="*/ 221 w 248"/>
                <a:gd name="T9" fmla="*/ 62 h 226"/>
                <a:gd name="T10" fmla="*/ 248 w 248"/>
                <a:gd name="T11" fmla="*/ 33 h 226"/>
                <a:gd name="T12" fmla="*/ 202 w 248"/>
                <a:gd name="T13" fmla="*/ 0 h 226"/>
                <a:gd name="T14" fmla="*/ 149 w 248"/>
                <a:gd name="T15" fmla="*/ 38 h 226"/>
                <a:gd name="T16" fmla="*/ 95 w 248"/>
                <a:gd name="T17" fmla="*/ 0 h 226"/>
                <a:gd name="T18" fmla="*/ 15 w 248"/>
                <a:gd name="T19" fmla="*/ 77 h 226"/>
                <a:gd name="T20" fmla="*/ 21 w 248"/>
                <a:gd name="T21" fmla="*/ 82 h 226"/>
                <a:gd name="T22" fmla="*/ 27 w 248"/>
                <a:gd name="T23" fmla="*/ 76 h 226"/>
                <a:gd name="T24" fmla="*/ 94 w 248"/>
                <a:gd name="T25" fmla="*/ 11 h 226"/>
                <a:gd name="T26" fmla="*/ 121 w 248"/>
                <a:gd name="T27" fmla="*/ 44 h 226"/>
                <a:gd name="T28" fmla="*/ 94 w 248"/>
                <a:gd name="T29" fmla="*/ 163 h 226"/>
                <a:gd name="T30" fmla="*/ 47 w 248"/>
                <a:gd name="T31" fmla="*/ 215 h 226"/>
                <a:gd name="T32" fmla="*/ 22 w 248"/>
                <a:gd name="T33" fmla="*/ 208 h 226"/>
                <a:gd name="T34" fmla="*/ 45 w 248"/>
                <a:gd name="T35" fmla="*/ 181 h 226"/>
                <a:gd name="T36" fmla="*/ 27 w 248"/>
                <a:gd name="T37" fmla="*/ 164 h 226"/>
                <a:gd name="T38" fmla="*/ 0 w 248"/>
                <a:gd name="T39" fmla="*/ 193 h 226"/>
                <a:gd name="T40" fmla="*/ 46 w 248"/>
                <a:gd name="T41" fmla="*/ 226 h 226"/>
                <a:gd name="T42" fmla="*/ 99 w 248"/>
                <a:gd name="T43" fmla="*/ 188 h 226"/>
                <a:gd name="T44" fmla="*/ 153 w 248"/>
                <a:gd name="T45" fmla="*/ 226 h 226"/>
                <a:gd name="T46" fmla="*/ 233 w 248"/>
                <a:gd name="T47" fmla="*/ 149 h 226"/>
                <a:gd name="T48" fmla="*/ 227 w 248"/>
                <a:gd name="T49" fmla="*/ 144 h 226"/>
                <a:gd name="T50" fmla="*/ 220 w 248"/>
                <a:gd name="T51" fmla="*/ 149 h 226"/>
                <a:gd name="T52" fmla="*/ 154 w 248"/>
                <a:gd name="T53" fmla="*/ 215 h 226"/>
                <a:gd name="T54" fmla="*/ 126 w 248"/>
                <a:gd name="T55" fmla="*/ 182 h 226"/>
                <a:gd name="T56" fmla="*/ 135 w 248"/>
                <a:gd name="T57" fmla="*/ 138 h 226"/>
                <a:gd name="T58" fmla="*/ 152 w 248"/>
                <a:gd name="T59" fmla="*/ 7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8" h="226">
                  <a:moveTo>
                    <a:pt x="152" y="70"/>
                  </a:moveTo>
                  <a:cubicBezTo>
                    <a:pt x="155" y="57"/>
                    <a:pt x="166" y="11"/>
                    <a:pt x="201" y="11"/>
                  </a:cubicBezTo>
                  <a:cubicBezTo>
                    <a:pt x="204" y="11"/>
                    <a:pt x="216" y="11"/>
                    <a:pt x="226" y="17"/>
                  </a:cubicBezTo>
                  <a:cubicBezTo>
                    <a:pt x="212" y="20"/>
                    <a:pt x="202" y="32"/>
                    <a:pt x="202" y="44"/>
                  </a:cubicBezTo>
                  <a:cubicBezTo>
                    <a:pt x="202" y="52"/>
                    <a:pt x="208" y="62"/>
                    <a:pt x="221" y="62"/>
                  </a:cubicBezTo>
                  <a:cubicBezTo>
                    <a:pt x="232" y="62"/>
                    <a:pt x="248" y="53"/>
                    <a:pt x="248" y="33"/>
                  </a:cubicBezTo>
                  <a:cubicBezTo>
                    <a:pt x="248" y="7"/>
                    <a:pt x="219" y="0"/>
                    <a:pt x="202" y="0"/>
                  </a:cubicBezTo>
                  <a:cubicBezTo>
                    <a:pt x="173" y="0"/>
                    <a:pt x="155" y="26"/>
                    <a:pt x="149" y="38"/>
                  </a:cubicBezTo>
                  <a:cubicBezTo>
                    <a:pt x="137" y="5"/>
                    <a:pt x="110" y="0"/>
                    <a:pt x="95" y="0"/>
                  </a:cubicBezTo>
                  <a:cubicBezTo>
                    <a:pt x="43" y="0"/>
                    <a:pt x="15" y="64"/>
                    <a:pt x="15" y="77"/>
                  </a:cubicBezTo>
                  <a:cubicBezTo>
                    <a:pt x="15" y="82"/>
                    <a:pt x="20" y="82"/>
                    <a:pt x="21" y="82"/>
                  </a:cubicBezTo>
                  <a:cubicBezTo>
                    <a:pt x="25" y="82"/>
                    <a:pt x="27" y="81"/>
                    <a:pt x="27" y="76"/>
                  </a:cubicBezTo>
                  <a:cubicBezTo>
                    <a:pt x="44" y="23"/>
                    <a:pt x="77" y="11"/>
                    <a:pt x="94" y="11"/>
                  </a:cubicBezTo>
                  <a:cubicBezTo>
                    <a:pt x="104" y="11"/>
                    <a:pt x="121" y="15"/>
                    <a:pt x="121" y="44"/>
                  </a:cubicBezTo>
                  <a:cubicBezTo>
                    <a:pt x="121" y="60"/>
                    <a:pt x="113" y="93"/>
                    <a:pt x="94" y="163"/>
                  </a:cubicBezTo>
                  <a:cubicBezTo>
                    <a:pt x="86" y="194"/>
                    <a:pt x="69" y="215"/>
                    <a:pt x="47" y="215"/>
                  </a:cubicBezTo>
                  <a:cubicBezTo>
                    <a:pt x="44" y="215"/>
                    <a:pt x="33" y="215"/>
                    <a:pt x="22" y="208"/>
                  </a:cubicBezTo>
                  <a:cubicBezTo>
                    <a:pt x="34" y="206"/>
                    <a:pt x="45" y="195"/>
                    <a:pt x="45" y="181"/>
                  </a:cubicBezTo>
                  <a:cubicBezTo>
                    <a:pt x="45" y="168"/>
                    <a:pt x="34" y="164"/>
                    <a:pt x="27" y="164"/>
                  </a:cubicBezTo>
                  <a:cubicBezTo>
                    <a:pt x="12" y="164"/>
                    <a:pt x="0" y="177"/>
                    <a:pt x="0" y="193"/>
                  </a:cubicBezTo>
                  <a:cubicBezTo>
                    <a:pt x="0" y="216"/>
                    <a:pt x="25" y="226"/>
                    <a:pt x="46" y="226"/>
                  </a:cubicBezTo>
                  <a:cubicBezTo>
                    <a:pt x="79" y="226"/>
                    <a:pt x="97" y="191"/>
                    <a:pt x="99" y="188"/>
                  </a:cubicBezTo>
                  <a:cubicBezTo>
                    <a:pt x="105" y="206"/>
                    <a:pt x="123" y="226"/>
                    <a:pt x="153" y="226"/>
                  </a:cubicBezTo>
                  <a:cubicBezTo>
                    <a:pt x="204" y="226"/>
                    <a:pt x="233" y="161"/>
                    <a:pt x="233" y="149"/>
                  </a:cubicBezTo>
                  <a:cubicBezTo>
                    <a:pt x="233" y="144"/>
                    <a:pt x="228" y="144"/>
                    <a:pt x="227" y="144"/>
                  </a:cubicBezTo>
                  <a:cubicBezTo>
                    <a:pt x="222" y="144"/>
                    <a:pt x="221" y="146"/>
                    <a:pt x="220" y="149"/>
                  </a:cubicBezTo>
                  <a:cubicBezTo>
                    <a:pt x="204" y="203"/>
                    <a:pt x="170" y="215"/>
                    <a:pt x="154" y="215"/>
                  </a:cubicBezTo>
                  <a:cubicBezTo>
                    <a:pt x="134" y="215"/>
                    <a:pt x="126" y="199"/>
                    <a:pt x="126" y="182"/>
                  </a:cubicBezTo>
                  <a:cubicBezTo>
                    <a:pt x="126" y="171"/>
                    <a:pt x="129" y="160"/>
                    <a:pt x="135" y="138"/>
                  </a:cubicBezTo>
                  <a:lnTo>
                    <a:pt x="152" y="7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232" name="Freeform 98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3960813" y="5297488"/>
              <a:ext cx="55562" cy="276225"/>
            </a:xfrm>
            <a:custGeom>
              <a:avLst/>
              <a:gdLst>
                <a:gd name="T0" fmla="*/ 115 w 115"/>
                <a:gd name="T1" fmla="*/ 250 h 499"/>
                <a:gd name="T2" fmla="*/ 82 w 115"/>
                <a:gd name="T3" fmla="*/ 94 h 499"/>
                <a:gd name="T4" fmla="*/ 5 w 115"/>
                <a:gd name="T5" fmla="*/ 0 h 499"/>
                <a:gd name="T6" fmla="*/ 0 w 115"/>
                <a:gd name="T7" fmla="*/ 5 h 499"/>
                <a:gd name="T8" fmla="*/ 9 w 115"/>
                <a:gd name="T9" fmla="*/ 17 h 499"/>
                <a:gd name="T10" fmla="*/ 86 w 115"/>
                <a:gd name="T11" fmla="*/ 250 h 499"/>
                <a:gd name="T12" fmla="*/ 6 w 115"/>
                <a:gd name="T13" fmla="*/ 485 h 499"/>
                <a:gd name="T14" fmla="*/ 0 w 115"/>
                <a:gd name="T15" fmla="*/ 494 h 499"/>
                <a:gd name="T16" fmla="*/ 5 w 115"/>
                <a:gd name="T17" fmla="*/ 499 h 499"/>
                <a:gd name="T18" fmla="*/ 84 w 115"/>
                <a:gd name="T19" fmla="*/ 402 h 499"/>
                <a:gd name="T20" fmla="*/ 115 w 115"/>
                <a:gd name="T21" fmla="*/ 2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99">
                  <a:moveTo>
                    <a:pt x="115" y="250"/>
                  </a:moveTo>
                  <a:cubicBezTo>
                    <a:pt x="115" y="211"/>
                    <a:pt x="110" y="150"/>
                    <a:pt x="82" y="94"/>
                  </a:cubicBezTo>
                  <a:cubicBezTo>
                    <a:pt x="52" y="33"/>
                    <a:pt x="10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8"/>
                    <a:pt x="9" y="17"/>
                  </a:cubicBezTo>
                  <a:cubicBezTo>
                    <a:pt x="58" y="66"/>
                    <a:pt x="86" y="145"/>
                    <a:pt x="86" y="250"/>
                  </a:cubicBezTo>
                  <a:cubicBezTo>
                    <a:pt x="86" y="335"/>
                    <a:pt x="68" y="423"/>
                    <a:pt x="6" y="485"/>
                  </a:cubicBezTo>
                  <a:cubicBezTo>
                    <a:pt x="0" y="491"/>
                    <a:pt x="0" y="492"/>
                    <a:pt x="0" y="494"/>
                  </a:cubicBezTo>
                  <a:cubicBezTo>
                    <a:pt x="0" y="497"/>
                    <a:pt x="2" y="499"/>
                    <a:pt x="5" y="499"/>
                  </a:cubicBezTo>
                  <a:cubicBezTo>
                    <a:pt x="10" y="499"/>
                    <a:pt x="54" y="465"/>
                    <a:pt x="84" y="402"/>
                  </a:cubicBezTo>
                  <a:cubicBezTo>
                    <a:pt x="109" y="347"/>
                    <a:pt x="115" y="291"/>
                    <a:pt x="115" y="250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AB182BEF-0A7E-4073-8AD3-15DBE779B7EA}"/>
              </a:ext>
            </a:extLst>
          </p:cNvPr>
          <p:cNvSpPr/>
          <p:nvPr/>
        </p:nvSpPr>
        <p:spPr>
          <a:xfrm>
            <a:off x="758876" y="6004961"/>
            <a:ext cx="936104" cy="459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E02144B-BCA3-4F16-8740-596F0C44BCA9}"/>
              </a:ext>
            </a:extLst>
          </p:cNvPr>
          <p:cNvSpPr txBox="1"/>
          <p:nvPr/>
        </p:nvSpPr>
        <p:spPr>
          <a:xfrm>
            <a:off x="7589123" y="595403"/>
            <a:ext cx="7040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" panose="02020603050405020304" pitchFamily="18" charset="0"/>
                <a:cs typeface="Times" panose="02020603050405020304" pitchFamily="18" charset="0"/>
              </a:rPr>
              <a:t>p.329</a:t>
            </a:r>
            <a:endParaRPr kumimoji="1" lang="ja-JP" altLang="en-US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26" name="フリーフォーム: 図形 25">
            <a:extLst>
              <a:ext uri="{FF2B5EF4-FFF2-40B4-BE49-F238E27FC236}">
                <a16:creationId xmlns:a16="http://schemas.microsoft.com/office/drawing/2014/main" id="{A73347EB-9386-724C-3AC2-FB68B02169CF}"/>
              </a:ext>
            </a:extLst>
          </p:cNvPr>
          <p:cNvSpPr/>
          <p:nvPr/>
        </p:nvSpPr>
        <p:spPr>
          <a:xfrm>
            <a:off x="14527414" y="5207456"/>
            <a:ext cx="237226" cy="80827"/>
          </a:xfrm>
          <a:custGeom>
            <a:avLst/>
            <a:gdLst>
              <a:gd name="connsiteX0" fmla="*/ 225361 w 237226"/>
              <a:gd name="connsiteY0" fmla="*/ 13891 h 80827"/>
              <a:gd name="connsiteX1" fmla="*/ 237490 w 237226"/>
              <a:gd name="connsiteY1" fmla="*/ 6983 h 80827"/>
              <a:gd name="connsiteX2" fmla="*/ 225718 w 237226"/>
              <a:gd name="connsiteY2" fmla="*/ 75 h 80827"/>
              <a:gd name="connsiteX3" fmla="*/ 12036 w 237226"/>
              <a:gd name="connsiteY3" fmla="*/ 75 h 80827"/>
              <a:gd name="connsiteX4" fmla="*/ 264 w 237226"/>
              <a:gd name="connsiteY4" fmla="*/ 6983 h 80827"/>
              <a:gd name="connsiteX5" fmla="*/ 12392 w 237226"/>
              <a:gd name="connsiteY5" fmla="*/ 13891 h 80827"/>
              <a:gd name="connsiteX6" fmla="*/ 225361 w 237226"/>
              <a:gd name="connsiteY6" fmla="*/ 13891 h 80827"/>
              <a:gd name="connsiteX7" fmla="*/ 225718 w 237226"/>
              <a:gd name="connsiteY7" fmla="*/ 80902 h 80827"/>
              <a:gd name="connsiteX8" fmla="*/ 237490 w 237226"/>
              <a:gd name="connsiteY8" fmla="*/ 73993 h 80827"/>
              <a:gd name="connsiteX9" fmla="*/ 225361 w 237226"/>
              <a:gd name="connsiteY9" fmla="*/ 67085 h 80827"/>
              <a:gd name="connsiteX10" fmla="*/ 12392 w 237226"/>
              <a:gd name="connsiteY10" fmla="*/ 67085 h 80827"/>
              <a:gd name="connsiteX11" fmla="*/ 264 w 237226"/>
              <a:gd name="connsiteY11" fmla="*/ 73993 h 80827"/>
              <a:gd name="connsiteX12" fmla="*/ 12036 w 237226"/>
              <a:gd name="connsiteY12" fmla="*/ 80902 h 80827"/>
              <a:gd name="connsiteX13" fmla="*/ 225718 w 237226"/>
              <a:gd name="connsiteY13" fmla="*/ 80902 h 80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37226" h="80827">
                <a:moveTo>
                  <a:pt x="225361" y="13891"/>
                </a:moveTo>
                <a:cubicBezTo>
                  <a:pt x="230712" y="13891"/>
                  <a:pt x="237490" y="13891"/>
                  <a:pt x="237490" y="6983"/>
                </a:cubicBezTo>
                <a:cubicBezTo>
                  <a:pt x="237490" y="75"/>
                  <a:pt x="230712" y="75"/>
                  <a:pt x="225718" y="75"/>
                </a:cubicBezTo>
                <a:lnTo>
                  <a:pt x="12036" y="75"/>
                </a:lnTo>
                <a:cubicBezTo>
                  <a:pt x="7041" y="75"/>
                  <a:pt x="264" y="75"/>
                  <a:pt x="264" y="6983"/>
                </a:cubicBezTo>
                <a:cubicBezTo>
                  <a:pt x="264" y="13891"/>
                  <a:pt x="7041" y="13891"/>
                  <a:pt x="12392" y="13891"/>
                </a:cubicBezTo>
                <a:lnTo>
                  <a:pt x="225361" y="13891"/>
                </a:lnTo>
                <a:close/>
                <a:moveTo>
                  <a:pt x="225718" y="80902"/>
                </a:moveTo>
                <a:cubicBezTo>
                  <a:pt x="230712" y="80902"/>
                  <a:pt x="237490" y="80902"/>
                  <a:pt x="237490" y="73993"/>
                </a:cubicBezTo>
                <a:cubicBezTo>
                  <a:pt x="237490" y="67085"/>
                  <a:pt x="230712" y="67085"/>
                  <a:pt x="225361" y="67085"/>
                </a:cubicBezTo>
                <a:lnTo>
                  <a:pt x="12392" y="67085"/>
                </a:lnTo>
                <a:cubicBezTo>
                  <a:pt x="7041" y="67085"/>
                  <a:pt x="264" y="67085"/>
                  <a:pt x="264" y="73993"/>
                </a:cubicBezTo>
                <a:cubicBezTo>
                  <a:pt x="264" y="80902"/>
                  <a:pt x="7041" y="80902"/>
                  <a:pt x="12036" y="80902"/>
                </a:cubicBezTo>
                <a:lnTo>
                  <a:pt x="225718" y="80902"/>
                </a:lnTo>
                <a:close/>
              </a:path>
            </a:pathLst>
          </a:custGeom>
          <a:solidFill>
            <a:srgbClr val="000000"/>
          </a:solidFill>
          <a:ln w="35807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27" name="フリーフォーム: 図形 26">
            <a:extLst>
              <a:ext uri="{FF2B5EF4-FFF2-40B4-BE49-F238E27FC236}">
                <a16:creationId xmlns:a16="http://schemas.microsoft.com/office/drawing/2014/main" id="{9836FD2E-B08C-04CA-0AB8-C3B9A9ABB9AD}"/>
              </a:ext>
            </a:extLst>
          </p:cNvPr>
          <p:cNvSpPr/>
          <p:nvPr/>
        </p:nvSpPr>
        <p:spPr>
          <a:xfrm>
            <a:off x="14900396" y="5181549"/>
            <a:ext cx="136984" cy="156472"/>
          </a:xfrm>
          <a:custGeom>
            <a:avLst/>
            <a:gdLst>
              <a:gd name="connsiteX0" fmla="*/ 50573 w 136984"/>
              <a:gd name="connsiteY0" fmla="*/ 72957 h 156472"/>
              <a:gd name="connsiteX1" fmla="*/ 105153 w 136984"/>
              <a:gd name="connsiteY1" fmla="*/ 65013 h 156472"/>
              <a:gd name="connsiteX2" fmla="*/ 131908 w 136984"/>
              <a:gd name="connsiteY2" fmla="*/ 29435 h 156472"/>
              <a:gd name="connsiteX3" fmla="*/ 93738 w 136984"/>
              <a:gd name="connsiteY3" fmla="*/ 75 h 156472"/>
              <a:gd name="connsiteX4" fmla="*/ 274 w 136984"/>
              <a:gd name="connsiteY4" fmla="*/ 94028 h 156472"/>
              <a:gd name="connsiteX5" fmla="*/ 56281 w 136984"/>
              <a:gd name="connsiteY5" fmla="*/ 156548 h 156472"/>
              <a:gd name="connsiteX6" fmla="*/ 137259 w 136984"/>
              <a:gd name="connsiteY6" fmla="*/ 115789 h 156472"/>
              <a:gd name="connsiteX7" fmla="*/ 132978 w 136984"/>
              <a:gd name="connsiteY7" fmla="*/ 111298 h 156472"/>
              <a:gd name="connsiteX8" fmla="*/ 128341 w 136984"/>
              <a:gd name="connsiteY8" fmla="*/ 114752 h 156472"/>
              <a:gd name="connsiteX9" fmla="*/ 56994 w 136984"/>
              <a:gd name="connsiteY9" fmla="*/ 148948 h 156472"/>
              <a:gd name="connsiteX10" fmla="*/ 25959 w 136984"/>
              <a:gd name="connsiteY10" fmla="*/ 108880 h 156472"/>
              <a:gd name="connsiteX11" fmla="*/ 31667 w 136984"/>
              <a:gd name="connsiteY11" fmla="*/ 72957 h 156472"/>
              <a:gd name="connsiteX12" fmla="*/ 50573 w 136984"/>
              <a:gd name="connsiteY12" fmla="*/ 72957 h 156472"/>
              <a:gd name="connsiteX13" fmla="*/ 33807 w 136984"/>
              <a:gd name="connsiteY13" fmla="*/ 65358 h 156472"/>
              <a:gd name="connsiteX14" fmla="*/ 93738 w 136984"/>
              <a:gd name="connsiteY14" fmla="*/ 7674 h 156472"/>
              <a:gd name="connsiteX15" fmla="*/ 120136 w 136984"/>
              <a:gd name="connsiteY15" fmla="*/ 29435 h 156472"/>
              <a:gd name="connsiteX16" fmla="*/ 48433 w 136984"/>
              <a:gd name="connsiteY16" fmla="*/ 65358 h 156472"/>
              <a:gd name="connsiteX17" fmla="*/ 33807 w 136984"/>
              <a:gd name="connsiteY17" fmla="*/ 65358 h 156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6984" h="156472">
                <a:moveTo>
                  <a:pt x="50573" y="72957"/>
                </a:moveTo>
                <a:cubicBezTo>
                  <a:pt x="60919" y="72957"/>
                  <a:pt x="87317" y="72266"/>
                  <a:pt x="105153" y="65013"/>
                </a:cubicBezTo>
                <a:cubicBezTo>
                  <a:pt x="130124" y="54650"/>
                  <a:pt x="131908" y="34271"/>
                  <a:pt x="131908" y="29435"/>
                </a:cubicBezTo>
                <a:cubicBezTo>
                  <a:pt x="131908" y="14237"/>
                  <a:pt x="118352" y="75"/>
                  <a:pt x="93738" y="75"/>
                </a:cubicBezTo>
                <a:cubicBezTo>
                  <a:pt x="54141" y="75"/>
                  <a:pt x="274" y="33580"/>
                  <a:pt x="274" y="94028"/>
                </a:cubicBezTo>
                <a:cubicBezTo>
                  <a:pt x="274" y="129260"/>
                  <a:pt x="21321" y="156548"/>
                  <a:pt x="56281" y="156548"/>
                </a:cubicBezTo>
                <a:cubicBezTo>
                  <a:pt x="107294" y="156548"/>
                  <a:pt x="137259" y="119934"/>
                  <a:pt x="137259" y="115789"/>
                </a:cubicBezTo>
                <a:cubicBezTo>
                  <a:pt x="137259" y="113716"/>
                  <a:pt x="135119" y="111298"/>
                  <a:pt x="132978" y="111298"/>
                </a:cubicBezTo>
                <a:cubicBezTo>
                  <a:pt x="131195" y="111298"/>
                  <a:pt x="130481" y="111989"/>
                  <a:pt x="128341" y="114752"/>
                </a:cubicBezTo>
                <a:cubicBezTo>
                  <a:pt x="100159" y="148948"/>
                  <a:pt x="61275" y="148948"/>
                  <a:pt x="56994" y="148948"/>
                </a:cubicBezTo>
                <a:cubicBezTo>
                  <a:pt x="29169" y="148948"/>
                  <a:pt x="25959" y="119934"/>
                  <a:pt x="25959" y="108880"/>
                </a:cubicBezTo>
                <a:cubicBezTo>
                  <a:pt x="25959" y="104735"/>
                  <a:pt x="26316" y="94028"/>
                  <a:pt x="31667" y="72957"/>
                </a:cubicBezTo>
                <a:lnTo>
                  <a:pt x="50573" y="72957"/>
                </a:lnTo>
                <a:close/>
                <a:moveTo>
                  <a:pt x="33807" y="65358"/>
                </a:moveTo>
                <a:cubicBezTo>
                  <a:pt x="47719" y="12855"/>
                  <a:pt x="84463" y="7674"/>
                  <a:pt x="93738" y="7674"/>
                </a:cubicBezTo>
                <a:cubicBezTo>
                  <a:pt x="110504" y="7674"/>
                  <a:pt x="120136" y="17691"/>
                  <a:pt x="120136" y="29435"/>
                </a:cubicBezTo>
                <a:cubicBezTo>
                  <a:pt x="120136" y="65358"/>
                  <a:pt x="63059" y="65358"/>
                  <a:pt x="48433" y="65358"/>
                </a:cubicBezTo>
                <a:lnTo>
                  <a:pt x="33807" y="65358"/>
                </a:lnTo>
                <a:close/>
              </a:path>
            </a:pathLst>
          </a:custGeom>
          <a:solidFill>
            <a:srgbClr val="000000"/>
          </a:solidFill>
          <a:ln w="35807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28" name="フリーフォーム: 図形 27">
            <a:extLst>
              <a:ext uri="{FF2B5EF4-FFF2-40B4-BE49-F238E27FC236}">
                <a16:creationId xmlns:a16="http://schemas.microsoft.com/office/drawing/2014/main" id="{99806745-5BF6-271F-FA5F-9BB014B2F810}"/>
              </a:ext>
            </a:extLst>
          </p:cNvPr>
          <p:cNvSpPr/>
          <p:nvPr/>
        </p:nvSpPr>
        <p:spPr>
          <a:xfrm>
            <a:off x="15061826" y="5084974"/>
            <a:ext cx="145082" cy="109047"/>
          </a:xfrm>
          <a:custGeom>
            <a:avLst/>
            <a:gdLst>
              <a:gd name="connsiteX0" fmla="*/ 94171 w 145082"/>
              <a:gd name="connsiteY0" fmla="*/ 67530 h 109047"/>
              <a:gd name="connsiteX1" fmla="*/ 90175 w 145082"/>
              <a:gd name="connsiteY1" fmla="*/ 81796 h 109047"/>
              <a:gd name="connsiteX2" fmla="*/ 59960 w 145082"/>
              <a:gd name="connsiteY2" fmla="*/ 102348 h 109047"/>
              <a:gd name="connsiteX3" fmla="*/ 42730 w 145082"/>
              <a:gd name="connsiteY3" fmla="*/ 82279 h 109047"/>
              <a:gd name="connsiteX4" fmla="*/ 56714 w 145082"/>
              <a:gd name="connsiteY4" fmla="*/ 33196 h 109047"/>
              <a:gd name="connsiteX5" fmla="*/ 60210 w 145082"/>
              <a:gd name="connsiteY5" fmla="*/ 20865 h 109047"/>
              <a:gd name="connsiteX6" fmla="*/ 36487 w 145082"/>
              <a:gd name="connsiteY6" fmla="*/ 71 h 109047"/>
              <a:gd name="connsiteX7" fmla="*/ 279 w 145082"/>
              <a:gd name="connsiteY7" fmla="*/ 37065 h 109047"/>
              <a:gd name="connsiteX8" fmla="*/ 4524 w 145082"/>
              <a:gd name="connsiteY8" fmla="*/ 40208 h 109047"/>
              <a:gd name="connsiteX9" fmla="*/ 9019 w 145082"/>
              <a:gd name="connsiteY9" fmla="*/ 36339 h 109047"/>
              <a:gd name="connsiteX10" fmla="*/ 35738 w 145082"/>
              <a:gd name="connsiteY10" fmla="*/ 6841 h 109047"/>
              <a:gd name="connsiteX11" fmla="*/ 41981 w 145082"/>
              <a:gd name="connsiteY11" fmla="*/ 15303 h 109047"/>
              <a:gd name="connsiteX12" fmla="*/ 37486 w 145082"/>
              <a:gd name="connsiteY12" fmla="*/ 31503 h 109047"/>
              <a:gd name="connsiteX13" fmla="*/ 24001 w 145082"/>
              <a:gd name="connsiteY13" fmla="*/ 78411 h 109047"/>
              <a:gd name="connsiteX14" fmla="*/ 33241 w 145082"/>
              <a:gd name="connsiteY14" fmla="*/ 101381 h 109047"/>
              <a:gd name="connsiteX15" fmla="*/ 58961 w 145082"/>
              <a:gd name="connsiteY15" fmla="*/ 109118 h 109047"/>
              <a:gd name="connsiteX16" fmla="*/ 91424 w 145082"/>
              <a:gd name="connsiteY16" fmla="*/ 93160 h 109047"/>
              <a:gd name="connsiteX17" fmla="*/ 116645 w 145082"/>
              <a:gd name="connsiteY17" fmla="*/ 109118 h 109047"/>
              <a:gd name="connsiteX18" fmla="*/ 136372 w 145082"/>
              <a:gd name="connsiteY18" fmla="*/ 96303 h 109047"/>
              <a:gd name="connsiteX19" fmla="*/ 145362 w 145082"/>
              <a:gd name="connsiteY19" fmla="*/ 72124 h 109047"/>
              <a:gd name="connsiteX20" fmla="*/ 141116 w 145082"/>
              <a:gd name="connsiteY20" fmla="*/ 68981 h 109047"/>
              <a:gd name="connsiteX21" fmla="*/ 135623 w 145082"/>
              <a:gd name="connsiteY21" fmla="*/ 76476 h 109047"/>
              <a:gd name="connsiteX22" fmla="*/ 117394 w 145082"/>
              <a:gd name="connsiteY22" fmla="*/ 102348 h 109047"/>
              <a:gd name="connsiteX23" fmla="*/ 109153 w 145082"/>
              <a:gd name="connsiteY23" fmla="*/ 90500 h 109047"/>
              <a:gd name="connsiteX24" fmla="*/ 112899 w 145082"/>
              <a:gd name="connsiteY24" fmla="*/ 71399 h 109047"/>
              <a:gd name="connsiteX25" fmla="*/ 118393 w 145082"/>
              <a:gd name="connsiteY25" fmla="*/ 49638 h 109047"/>
              <a:gd name="connsiteX26" fmla="*/ 124136 w 145082"/>
              <a:gd name="connsiteY26" fmla="*/ 28118 h 109047"/>
              <a:gd name="connsiteX27" fmla="*/ 128381 w 145082"/>
              <a:gd name="connsiteY27" fmla="*/ 10226 h 109047"/>
              <a:gd name="connsiteX28" fmla="*/ 120141 w 145082"/>
              <a:gd name="connsiteY28" fmla="*/ 2488 h 109047"/>
              <a:gd name="connsiteX29" fmla="*/ 107156 w 145082"/>
              <a:gd name="connsiteY29" fmla="*/ 17238 h 109047"/>
              <a:gd name="connsiteX30" fmla="*/ 94171 w 145082"/>
              <a:gd name="connsiteY30" fmla="*/ 67530 h 1090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45082" h="109047">
                <a:moveTo>
                  <a:pt x="94171" y="67530"/>
                </a:moveTo>
                <a:cubicBezTo>
                  <a:pt x="92922" y="72366"/>
                  <a:pt x="90675" y="81554"/>
                  <a:pt x="90175" y="81796"/>
                </a:cubicBezTo>
                <a:cubicBezTo>
                  <a:pt x="85431" y="89291"/>
                  <a:pt x="75442" y="102348"/>
                  <a:pt x="59960" y="102348"/>
                </a:cubicBezTo>
                <a:cubicBezTo>
                  <a:pt x="42730" y="102348"/>
                  <a:pt x="42730" y="86632"/>
                  <a:pt x="42730" y="82279"/>
                </a:cubicBezTo>
                <a:cubicBezTo>
                  <a:pt x="42730" y="68014"/>
                  <a:pt x="49722" y="50847"/>
                  <a:pt x="56714" y="33196"/>
                </a:cubicBezTo>
                <a:cubicBezTo>
                  <a:pt x="58711" y="28360"/>
                  <a:pt x="60210" y="24733"/>
                  <a:pt x="60210" y="20865"/>
                </a:cubicBezTo>
                <a:cubicBezTo>
                  <a:pt x="60210" y="8291"/>
                  <a:pt x="49222" y="71"/>
                  <a:pt x="36487" y="71"/>
                </a:cubicBezTo>
                <a:cubicBezTo>
                  <a:pt x="11516" y="71"/>
                  <a:pt x="279" y="33196"/>
                  <a:pt x="279" y="37065"/>
                </a:cubicBezTo>
                <a:cubicBezTo>
                  <a:pt x="279" y="40208"/>
                  <a:pt x="3775" y="40208"/>
                  <a:pt x="4524" y="40208"/>
                </a:cubicBezTo>
                <a:cubicBezTo>
                  <a:pt x="8020" y="40208"/>
                  <a:pt x="8270" y="38999"/>
                  <a:pt x="9019" y="36339"/>
                </a:cubicBezTo>
                <a:cubicBezTo>
                  <a:pt x="15012" y="16512"/>
                  <a:pt x="25999" y="6841"/>
                  <a:pt x="35738" y="6841"/>
                </a:cubicBezTo>
                <a:cubicBezTo>
                  <a:pt x="39983" y="6841"/>
                  <a:pt x="41981" y="9500"/>
                  <a:pt x="41981" y="15303"/>
                </a:cubicBezTo>
                <a:cubicBezTo>
                  <a:pt x="41981" y="20865"/>
                  <a:pt x="39983" y="25942"/>
                  <a:pt x="37486" y="31503"/>
                </a:cubicBezTo>
                <a:cubicBezTo>
                  <a:pt x="24001" y="64870"/>
                  <a:pt x="24001" y="71882"/>
                  <a:pt x="24001" y="78411"/>
                </a:cubicBezTo>
                <a:cubicBezTo>
                  <a:pt x="24001" y="82521"/>
                  <a:pt x="24001" y="93643"/>
                  <a:pt x="33241" y="101381"/>
                </a:cubicBezTo>
                <a:cubicBezTo>
                  <a:pt x="40482" y="107184"/>
                  <a:pt x="50221" y="109118"/>
                  <a:pt x="58961" y="109118"/>
                </a:cubicBezTo>
                <a:cubicBezTo>
                  <a:pt x="74693" y="109118"/>
                  <a:pt x="83183" y="100897"/>
                  <a:pt x="91424" y="93160"/>
                </a:cubicBezTo>
                <a:cubicBezTo>
                  <a:pt x="96917" y="108634"/>
                  <a:pt x="113648" y="109118"/>
                  <a:pt x="116645" y="109118"/>
                </a:cubicBezTo>
                <a:cubicBezTo>
                  <a:pt x="125135" y="109118"/>
                  <a:pt x="131627" y="104282"/>
                  <a:pt x="136372" y="96303"/>
                </a:cubicBezTo>
                <a:cubicBezTo>
                  <a:pt x="141866" y="86873"/>
                  <a:pt x="145362" y="72849"/>
                  <a:pt x="145362" y="72124"/>
                </a:cubicBezTo>
                <a:cubicBezTo>
                  <a:pt x="145362" y="68981"/>
                  <a:pt x="141866" y="68981"/>
                  <a:pt x="141116" y="68981"/>
                </a:cubicBezTo>
                <a:cubicBezTo>
                  <a:pt x="137620" y="68981"/>
                  <a:pt x="137371" y="69948"/>
                  <a:pt x="135623" y="76476"/>
                </a:cubicBezTo>
                <a:cubicBezTo>
                  <a:pt x="132626" y="87840"/>
                  <a:pt x="127882" y="102348"/>
                  <a:pt x="117394" y="102348"/>
                </a:cubicBezTo>
                <a:cubicBezTo>
                  <a:pt x="110901" y="102348"/>
                  <a:pt x="109153" y="96787"/>
                  <a:pt x="109153" y="90500"/>
                </a:cubicBezTo>
                <a:cubicBezTo>
                  <a:pt x="109153" y="86390"/>
                  <a:pt x="111151" y="77685"/>
                  <a:pt x="112899" y="71399"/>
                </a:cubicBezTo>
                <a:cubicBezTo>
                  <a:pt x="114647" y="64870"/>
                  <a:pt x="117144" y="54957"/>
                  <a:pt x="118393" y="49638"/>
                </a:cubicBezTo>
                <a:lnTo>
                  <a:pt x="124136" y="28118"/>
                </a:lnTo>
                <a:cubicBezTo>
                  <a:pt x="125634" y="22074"/>
                  <a:pt x="128381" y="11435"/>
                  <a:pt x="128381" y="10226"/>
                </a:cubicBezTo>
                <a:cubicBezTo>
                  <a:pt x="128381" y="5390"/>
                  <a:pt x="124386" y="2488"/>
                  <a:pt x="120141" y="2488"/>
                </a:cubicBezTo>
                <a:cubicBezTo>
                  <a:pt x="110901" y="2488"/>
                  <a:pt x="109153" y="9500"/>
                  <a:pt x="107156" y="17238"/>
                </a:cubicBezTo>
                <a:lnTo>
                  <a:pt x="94171" y="67530"/>
                </a:lnTo>
                <a:close/>
              </a:path>
            </a:pathLst>
          </a:custGeom>
          <a:solidFill>
            <a:srgbClr val="000000"/>
          </a:solidFill>
          <a:ln w="35807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  <p:sp>
        <p:nvSpPr>
          <p:cNvPr id="31" name="フリーフォーム: 図形 30">
            <a:extLst>
              <a:ext uri="{FF2B5EF4-FFF2-40B4-BE49-F238E27FC236}">
                <a16:creationId xmlns:a16="http://schemas.microsoft.com/office/drawing/2014/main" id="{8C4C0BA1-46D9-C8C3-F11B-3340C2D829D3}"/>
              </a:ext>
            </a:extLst>
          </p:cNvPr>
          <p:cNvSpPr/>
          <p:nvPr/>
        </p:nvSpPr>
        <p:spPr>
          <a:xfrm>
            <a:off x="15240872" y="5108509"/>
            <a:ext cx="97031" cy="121646"/>
          </a:xfrm>
          <a:custGeom>
            <a:avLst/>
            <a:gdLst>
              <a:gd name="connsiteX0" fmla="*/ 43805 w 97031"/>
              <a:gd name="connsiteY0" fmla="*/ 6523 h 121646"/>
              <a:gd name="connsiteX1" fmla="*/ 44518 w 97031"/>
              <a:gd name="connsiteY1" fmla="*/ 2896 h 121646"/>
              <a:gd name="connsiteX2" fmla="*/ 38989 w 97031"/>
              <a:gd name="connsiteY2" fmla="*/ 133 h 121646"/>
              <a:gd name="connsiteX3" fmla="*/ 17050 w 97031"/>
              <a:gd name="connsiteY3" fmla="*/ 1687 h 121646"/>
              <a:gd name="connsiteX4" fmla="*/ 12769 w 97031"/>
              <a:gd name="connsiteY4" fmla="*/ 2723 h 121646"/>
              <a:gd name="connsiteX5" fmla="*/ 11521 w 97031"/>
              <a:gd name="connsiteY5" fmla="*/ 6695 h 121646"/>
              <a:gd name="connsiteX6" fmla="*/ 16871 w 97031"/>
              <a:gd name="connsiteY6" fmla="*/ 9631 h 121646"/>
              <a:gd name="connsiteX7" fmla="*/ 22936 w 97031"/>
              <a:gd name="connsiteY7" fmla="*/ 9977 h 121646"/>
              <a:gd name="connsiteX8" fmla="*/ 26503 w 97031"/>
              <a:gd name="connsiteY8" fmla="*/ 12222 h 121646"/>
              <a:gd name="connsiteX9" fmla="*/ 25611 w 97031"/>
              <a:gd name="connsiteY9" fmla="*/ 16194 h 121646"/>
              <a:gd name="connsiteX10" fmla="*/ 997 w 97031"/>
              <a:gd name="connsiteY10" fmla="*/ 111529 h 121646"/>
              <a:gd name="connsiteX11" fmla="*/ 283 w 97031"/>
              <a:gd name="connsiteY11" fmla="*/ 115501 h 121646"/>
              <a:gd name="connsiteX12" fmla="*/ 7061 w 97031"/>
              <a:gd name="connsiteY12" fmla="*/ 121719 h 121646"/>
              <a:gd name="connsiteX13" fmla="*/ 16336 w 97031"/>
              <a:gd name="connsiteY13" fmla="*/ 112910 h 121646"/>
              <a:gd name="connsiteX14" fmla="*/ 24363 w 97031"/>
              <a:gd name="connsiteY14" fmla="*/ 81132 h 121646"/>
              <a:gd name="connsiteX15" fmla="*/ 51296 w 97031"/>
              <a:gd name="connsiteY15" fmla="*/ 94776 h 121646"/>
              <a:gd name="connsiteX16" fmla="*/ 50761 w 97031"/>
              <a:gd name="connsiteY16" fmla="*/ 98748 h 121646"/>
              <a:gd name="connsiteX17" fmla="*/ 50226 w 97031"/>
              <a:gd name="connsiteY17" fmla="*/ 103239 h 121646"/>
              <a:gd name="connsiteX18" fmla="*/ 71987 w 97031"/>
              <a:gd name="connsiteY18" fmla="*/ 121719 h 121646"/>
              <a:gd name="connsiteX19" fmla="*/ 97314 w 97031"/>
              <a:gd name="connsiteY19" fmla="*/ 94949 h 121646"/>
              <a:gd name="connsiteX20" fmla="*/ 93569 w 97031"/>
              <a:gd name="connsiteY20" fmla="*/ 92531 h 121646"/>
              <a:gd name="connsiteX21" fmla="*/ 89288 w 97031"/>
              <a:gd name="connsiteY21" fmla="*/ 96503 h 121646"/>
              <a:gd name="connsiteX22" fmla="*/ 72700 w 97031"/>
              <a:gd name="connsiteY22" fmla="*/ 115846 h 121646"/>
              <a:gd name="connsiteX23" fmla="*/ 65209 w 97031"/>
              <a:gd name="connsiteY23" fmla="*/ 105657 h 121646"/>
              <a:gd name="connsiteX24" fmla="*/ 65922 w 97031"/>
              <a:gd name="connsiteY24" fmla="*/ 100130 h 121646"/>
              <a:gd name="connsiteX25" fmla="*/ 66814 w 97031"/>
              <a:gd name="connsiteY25" fmla="*/ 94258 h 121646"/>
              <a:gd name="connsiteX26" fmla="*/ 35422 w 97031"/>
              <a:gd name="connsiteY26" fmla="*/ 75606 h 121646"/>
              <a:gd name="connsiteX27" fmla="*/ 50761 w 97031"/>
              <a:gd name="connsiteY27" fmla="*/ 64552 h 121646"/>
              <a:gd name="connsiteX28" fmla="*/ 80905 w 97031"/>
              <a:gd name="connsiteY28" fmla="*/ 49354 h 121646"/>
              <a:gd name="connsiteX29" fmla="*/ 87148 w 97031"/>
              <a:gd name="connsiteY29" fmla="*/ 51427 h 121646"/>
              <a:gd name="connsiteX30" fmla="*/ 85721 w 97031"/>
              <a:gd name="connsiteY30" fmla="*/ 51945 h 121646"/>
              <a:gd name="connsiteX31" fmla="*/ 77516 w 97031"/>
              <a:gd name="connsiteY31" fmla="*/ 62307 h 121646"/>
              <a:gd name="connsiteX32" fmla="*/ 85542 w 97031"/>
              <a:gd name="connsiteY32" fmla="*/ 69388 h 121646"/>
              <a:gd name="connsiteX33" fmla="*/ 96601 w 97031"/>
              <a:gd name="connsiteY33" fmla="*/ 57126 h 121646"/>
              <a:gd name="connsiteX34" fmla="*/ 81262 w 97031"/>
              <a:gd name="connsiteY34" fmla="*/ 43482 h 121646"/>
              <a:gd name="connsiteX35" fmla="*/ 45767 w 97031"/>
              <a:gd name="connsiteY35" fmla="*/ 61616 h 121646"/>
              <a:gd name="connsiteX36" fmla="*/ 26503 w 97031"/>
              <a:gd name="connsiteY36" fmla="*/ 73533 h 121646"/>
              <a:gd name="connsiteX37" fmla="*/ 43805 w 97031"/>
              <a:gd name="connsiteY37" fmla="*/ 6523 h 121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97031" h="121646">
                <a:moveTo>
                  <a:pt x="43805" y="6523"/>
                </a:moveTo>
                <a:cubicBezTo>
                  <a:pt x="44518" y="4105"/>
                  <a:pt x="44518" y="3759"/>
                  <a:pt x="44518" y="2896"/>
                </a:cubicBezTo>
                <a:cubicBezTo>
                  <a:pt x="44518" y="-40"/>
                  <a:pt x="41843" y="-40"/>
                  <a:pt x="38989" y="133"/>
                </a:cubicBezTo>
                <a:lnTo>
                  <a:pt x="17050" y="1687"/>
                </a:lnTo>
                <a:cubicBezTo>
                  <a:pt x="14018" y="1860"/>
                  <a:pt x="13661" y="2032"/>
                  <a:pt x="12769" y="2723"/>
                </a:cubicBezTo>
                <a:cubicBezTo>
                  <a:pt x="12056" y="3587"/>
                  <a:pt x="11521" y="5659"/>
                  <a:pt x="11521" y="6695"/>
                </a:cubicBezTo>
                <a:cubicBezTo>
                  <a:pt x="11521" y="9631"/>
                  <a:pt x="14374" y="9631"/>
                  <a:pt x="16871" y="9631"/>
                </a:cubicBezTo>
                <a:cubicBezTo>
                  <a:pt x="17050" y="9631"/>
                  <a:pt x="20260" y="9631"/>
                  <a:pt x="22936" y="9977"/>
                </a:cubicBezTo>
                <a:cubicBezTo>
                  <a:pt x="26325" y="10322"/>
                  <a:pt x="26503" y="10840"/>
                  <a:pt x="26503" y="12222"/>
                </a:cubicBezTo>
                <a:cubicBezTo>
                  <a:pt x="26503" y="12740"/>
                  <a:pt x="26503" y="13086"/>
                  <a:pt x="25611" y="16194"/>
                </a:cubicBezTo>
                <a:lnTo>
                  <a:pt x="997" y="111529"/>
                </a:lnTo>
                <a:cubicBezTo>
                  <a:pt x="283" y="114119"/>
                  <a:pt x="283" y="114465"/>
                  <a:pt x="283" y="115501"/>
                </a:cubicBezTo>
                <a:cubicBezTo>
                  <a:pt x="283" y="119473"/>
                  <a:pt x="3494" y="121719"/>
                  <a:pt x="7061" y="121719"/>
                </a:cubicBezTo>
                <a:cubicBezTo>
                  <a:pt x="14018" y="121719"/>
                  <a:pt x="15623" y="115328"/>
                  <a:pt x="16336" y="112910"/>
                </a:cubicBezTo>
                <a:lnTo>
                  <a:pt x="24363" y="81132"/>
                </a:lnTo>
                <a:cubicBezTo>
                  <a:pt x="29000" y="81305"/>
                  <a:pt x="51296" y="82514"/>
                  <a:pt x="51296" y="94776"/>
                </a:cubicBezTo>
                <a:cubicBezTo>
                  <a:pt x="51296" y="95985"/>
                  <a:pt x="51296" y="96676"/>
                  <a:pt x="50761" y="98748"/>
                </a:cubicBezTo>
                <a:cubicBezTo>
                  <a:pt x="50226" y="101166"/>
                  <a:pt x="50226" y="102203"/>
                  <a:pt x="50226" y="103239"/>
                </a:cubicBezTo>
                <a:cubicBezTo>
                  <a:pt x="50226" y="115501"/>
                  <a:pt x="61641" y="121719"/>
                  <a:pt x="71987" y="121719"/>
                </a:cubicBezTo>
                <a:cubicBezTo>
                  <a:pt x="90180" y="121719"/>
                  <a:pt x="97314" y="97021"/>
                  <a:pt x="97314" y="94949"/>
                </a:cubicBezTo>
                <a:cubicBezTo>
                  <a:pt x="97314" y="92531"/>
                  <a:pt x="94282" y="92531"/>
                  <a:pt x="93569" y="92531"/>
                </a:cubicBezTo>
                <a:cubicBezTo>
                  <a:pt x="90537" y="92531"/>
                  <a:pt x="90180" y="93394"/>
                  <a:pt x="89288" y="96503"/>
                </a:cubicBezTo>
                <a:cubicBezTo>
                  <a:pt x="87504" y="102548"/>
                  <a:pt x="82332" y="115846"/>
                  <a:pt x="72700" y="115846"/>
                </a:cubicBezTo>
                <a:cubicBezTo>
                  <a:pt x="66100" y="115846"/>
                  <a:pt x="65209" y="109456"/>
                  <a:pt x="65209" y="105657"/>
                </a:cubicBezTo>
                <a:cubicBezTo>
                  <a:pt x="65209" y="105484"/>
                  <a:pt x="65209" y="103066"/>
                  <a:pt x="65922" y="100130"/>
                </a:cubicBezTo>
                <a:cubicBezTo>
                  <a:pt x="66636" y="97367"/>
                  <a:pt x="66814" y="95640"/>
                  <a:pt x="66814" y="94258"/>
                </a:cubicBezTo>
                <a:cubicBezTo>
                  <a:pt x="66814" y="79060"/>
                  <a:pt x="47194" y="76469"/>
                  <a:pt x="35422" y="75606"/>
                </a:cubicBezTo>
                <a:cubicBezTo>
                  <a:pt x="40416" y="72842"/>
                  <a:pt x="47907" y="66970"/>
                  <a:pt x="50761" y="64552"/>
                </a:cubicBezTo>
                <a:cubicBezTo>
                  <a:pt x="60928" y="56781"/>
                  <a:pt x="70738" y="49354"/>
                  <a:pt x="80905" y="49354"/>
                </a:cubicBezTo>
                <a:cubicBezTo>
                  <a:pt x="85007" y="49354"/>
                  <a:pt x="86077" y="50390"/>
                  <a:pt x="87148" y="51427"/>
                </a:cubicBezTo>
                <a:cubicBezTo>
                  <a:pt x="86969" y="51427"/>
                  <a:pt x="86077" y="51945"/>
                  <a:pt x="85721" y="51945"/>
                </a:cubicBezTo>
                <a:cubicBezTo>
                  <a:pt x="77516" y="54708"/>
                  <a:pt x="77516" y="61789"/>
                  <a:pt x="77516" y="62307"/>
                </a:cubicBezTo>
                <a:cubicBezTo>
                  <a:pt x="77516" y="65243"/>
                  <a:pt x="79656" y="69388"/>
                  <a:pt x="85542" y="69388"/>
                </a:cubicBezTo>
                <a:cubicBezTo>
                  <a:pt x="89110" y="69388"/>
                  <a:pt x="96601" y="66625"/>
                  <a:pt x="96601" y="57126"/>
                </a:cubicBezTo>
                <a:cubicBezTo>
                  <a:pt x="96601" y="48663"/>
                  <a:pt x="89823" y="43482"/>
                  <a:pt x="81262" y="43482"/>
                </a:cubicBezTo>
                <a:cubicBezTo>
                  <a:pt x="69133" y="43482"/>
                  <a:pt x="58787" y="51427"/>
                  <a:pt x="45767" y="61616"/>
                </a:cubicBezTo>
                <a:cubicBezTo>
                  <a:pt x="39524" y="66452"/>
                  <a:pt x="33638" y="70770"/>
                  <a:pt x="26503" y="73533"/>
                </a:cubicBezTo>
                <a:lnTo>
                  <a:pt x="43805" y="6523"/>
                </a:lnTo>
                <a:close/>
              </a:path>
            </a:pathLst>
          </a:custGeom>
          <a:solidFill>
            <a:srgbClr val="000000"/>
          </a:solidFill>
          <a:ln w="35807" cap="flat">
            <a:noFill/>
            <a:prstDash val="solid"/>
            <a:miter/>
          </a:ln>
        </p:spPr>
        <p:txBody>
          <a:bodyPr rtlCol="0" anchor="ctr"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3694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199" y="1600200"/>
            <a:ext cx="8291265" cy="4637112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800" dirty="0"/>
              <a:t>ソフトマックス関数</a:t>
            </a:r>
            <a:endParaRPr lang="en-US" altLang="ja-JP" sz="2800" dirty="0"/>
          </a:p>
          <a:p>
            <a:pPr lvl="1"/>
            <a:r>
              <a:rPr lang="ja-JP" altLang="en-US" dirty="0"/>
              <a:t>ソフトマックス関数は 条件付き確率 を表現</a:t>
            </a:r>
            <a:endParaRPr lang="en-US" altLang="ja-JP" dirty="0"/>
          </a:p>
          <a:p>
            <a:pPr lvl="2"/>
            <a:endParaRPr lang="en-US" altLang="ja-JP" dirty="0"/>
          </a:p>
          <a:p>
            <a:pPr lvl="1"/>
            <a:r>
              <a:rPr lang="ja-JP" altLang="en-US" sz="2400" dirty="0"/>
              <a:t>　　　　　　　であることに注意．　　　　　　　　　　　　とも符合</a:t>
            </a:r>
            <a:endParaRPr lang="en-US" altLang="ja-JP" sz="2400" dirty="0"/>
          </a:p>
          <a:p>
            <a:pPr lvl="1"/>
            <a:endParaRPr lang="en-US" altLang="ja-JP" sz="2400" dirty="0"/>
          </a:p>
          <a:p>
            <a:r>
              <a:rPr lang="ja-JP" altLang="en-US" sz="2800" dirty="0"/>
              <a:t>ソフトマックス関数の微分</a:t>
            </a:r>
            <a:endParaRPr lang="en-US" altLang="ja-JP" sz="2800" dirty="0"/>
          </a:p>
          <a:p>
            <a:pPr marL="457200" lvl="1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とおくと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3563" lvl="1" indent="-384175">
              <a:buSzPct val="70000"/>
              <a:buFont typeface="Wingdings" panose="05000000000000000000" pitchFamily="2" charset="2"/>
              <a:buChar char="n"/>
            </a:pP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kumimoji="1" lang="en-US" altLang="ja-JP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で微分</a:t>
            </a: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3563" lvl="1" indent="-384175">
              <a:buNone/>
            </a:pPr>
            <a:endParaRPr kumimoji="1"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63563" lvl="1" indent="-384175">
              <a:buSzPct val="71000"/>
              <a:buFont typeface="Wingdings" panose="05000000000000000000" pitchFamily="2" charset="2"/>
              <a:buChar char="n"/>
            </a:pPr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≠ 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ja-JP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）で微分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000" dirty="0"/>
              <a:t>ソフトマックス関数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11</a:t>
            </a:fld>
            <a:endParaRPr kumimoji="1" lang="ja-JP" altLang="en-US"/>
          </a:p>
        </p:txBody>
      </p:sp>
      <p:pic>
        <p:nvPicPr>
          <p:cNvPr id="26" name="図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71" y="4149080"/>
            <a:ext cx="2134857" cy="204190"/>
          </a:xfrm>
          <a:prstGeom prst="rect">
            <a:avLst/>
          </a:prstGeom>
        </p:spPr>
      </p:pic>
      <p:pic>
        <p:nvPicPr>
          <p:cNvPr id="27" name="図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993651"/>
            <a:ext cx="896000" cy="515048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598" y="4753208"/>
            <a:ext cx="6460343" cy="6784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2176" y="5589240"/>
            <a:ext cx="4743314" cy="720457"/>
          </a:xfrm>
          <a:prstGeom prst="rect">
            <a:avLst/>
          </a:prstGeom>
        </p:spPr>
      </p:pic>
      <p:pic>
        <p:nvPicPr>
          <p:cNvPr id="143" name="図 1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777" y="1426392"/>
            <a:ext cx="2636800" cy="643657"/>
          </a:xfrm>
          <a:prstGeom prst="rect">
            <a:avLst/>
          </a:prstGeom>
        </p:spPr>
      </p:pic>
      <p:grpSp>
        <p:nvGrpSpPr>
          <p:cNvPr id="61" name="グループ化 60"/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5288807" y="2647950"/>
            <a:ext cx="1709738" cy="781050"/>
            <a:chOff x="920750" y="5851525"/>
            <a:chExt cx="1709738" cy="781050"/>
          </a:xfrm>
        </p:grpSpPr>
        <p:sp>
          <p:nvSpPr>
            <p:cNvPr id="62" name="Freeform 7 1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1014413" y="5851525"/>
              <a:ext cx="163513" cy="127000"/>
            </a:xfrm>
            <a:custGeom>
              <a:avLst/>
              <a:gdLst>
                <a:gd name="T0" fmla="*/ 175 w 317"/>
                <a:gd name="T1" fmla="*/ 98 h 238"/>
                <a:gd name="T2" fmla="*/ 173 w 317"/>
                <a:gd name="T3" fmla="*/ 94 h 238"/>
                <a:gd name="T4" fmla="*/ 181 w 317"/>
                <a:gd name="T5" fmla="*/ 87 h 238"/>
                <a:gd name="T6" fmla="*/ 217 w 317"/>
                <a:gd name="T7" fmla="*/ 63 h 238"/>
                <a:gd name="T8" fmla="*/ 309 w 317"/>
                <a:gd name="T9" fmla="*/ 13 h 238"/>
                <a:gd name="T10" fmla="*/ 317 w 317"/>
                <a:gd name="T11" fmla="*/ 5 h 238"/>
                <a:gd name="T12" fmla="*/ 313 w 317"/>
                <a:gd name="T13" fmla="*/ 1 h 238"/>
                <a:gd name="T14" fmla="*/ 288 w 317"/>
                <a:gd name="T15" fmla="*/ 2 h 238"/>
                <a:gd name="T16" fmla="*/ 246 w 317"/>
                <a:gd name="T17" fmla="*/ 0 h 238"/>
                <a:gd name="T18" fmla="*/ 239 w 317"/>
                <a:gd name="T19" fmla="*/ 8 h 238"/>
                <a:gd name="T20" fmla="*/ 244 w 317"/>
                <a:gd name="T21" fmla="*/ 13 h 238"/>
                <a:gd name="T22" fmla="*/ 253 w 317"/>
                <a:gd name="T23" fmla="*/ 18 h 238"/>
                <a:gd name="T24" fmla="*/ 238 w 317"/>
                <a:gd name="T25" fmla="*/ 35 h 238"/>
                <a:gd name="T26" fmla="*/ 92 w 317"/>
                <a:gd name="T27" fmla="*/ 137 h 238"/>
                <a:gd name="T28" fmla="*/ 120 w 317"/>
                <a:gd name="T29" fmla="*/ 27 h 238"/>
                <a:gd name="T30" fmla="*/ 150 w 317"/>
                <a:gd name="T31" fmla="*/ 13 h 238"/>
                <a:gd name="T32" fmla="*/ 161 w 317"/>
                <a:gd name="T33" fmla="*/ 5 h 238"/>
                <a:gd name="T34" fmla="*/ 155 w 317"/>
                <a:gd name="T35" fmla="*/ 0 h 238"/>
                <a:gd name="T36" fmla="*/ 110 w 317"/>
                <a:gd name="T37" fmla="*/ 2 h 238"/>
                <a:gd name="T38" fmla="*/ 85 w 317"/>
                <a:gd name="T39" fmla="*/ 1 h 238"/>
                <a:gd name="T40" fmla="*/ 64 w 317"/>
                <a:gd name="T41" fmla="*/ 0 h 238"/>
                <a:gd name="T42" fmla="*/ 56 w 317"/>
                <a:gd name="T43" fmla="*/ 8 h 238"/>
                <a:gd name="T44" fmla="*/ 68 w 317"/>
                <a:gd name="T45" fmla="*/ 13 h 238"/>
                <a:gd name="T46" fmla="*/ 81 w 317"/>
                <a:gd name="T47" fmla="*/ 13 h 238"/>
                <a:gd name="T48" fmla="*/ 89 w 317"/>
                <a:gd name="T49" fmla="*/ 18 h 238"/>
                <a:gd name="T50" fmla="*/ 87 w 317"/>
                <a:gd name="T51" fmla="*/ 26 h 238"/>
                <a:gd name="T52" fmla="*/ 41 w 317"/>
                <a:gd name="T53" fmla="*/ 211 h 238"/>
                <a:gd name="T54" fmla="*/ 10 w 317"/>
                <a:gd name="T55" fmla="*/ 226 h 238"/>
                <a:gd name="T56" fmla="*/ 0 w 317"/>
                <a:gd name="T57" fmla="*/ 234 h 238"/>
                <a:gd name="T58" fmla="*/ 5 w 317"/>
                <a:gd name="T59" fmla="*/ 238 h 238"/>
                <a:gd name="T60" fmla="*/ 51 w 317"/>
                <a:gd name="T61" fmla="*/ 237 h 238"/>
                <a:gd name="T62" fmla="*/ 75 w 317"/>
                <a:gd name="T63" fmla="*/ 237 h 238"/>
                <a:gd name="T64" fmla="*/ 97 w 317"/>
                <a:gd name="T65" fmla="*/ 238 h 238"/>
                <a:gd name="T66" fmla="*/ 104 w 317"/>
                <a:gd name="T67" fmla="*/ 231 h 238"/>
                <a:gd name="T68" fmla="*/ 93 w 317"/>
                <a:gd name="T69" fmla="*/ 226 h 238"/>
                <a:gd name="T70" fmla="*/ 80 w 317"/>
                <a:gd name="T71" fmla="*/ 225 h 238"/>
                <a:gd name="T72" fmla="*/ 72 w 317"/>
                <a:gd name="T73" fmla="*/ 220 h 238"/>
                <a:gd name="T74" fmla="*/ 88 w 317"/>
                <a:gd name="T75" fmla="*/ 153 h 238"/>
                <a:gd name="T76" fmla="*/ 146 w 317"/>
                <a:gd name="T77" fmla="*/ 112 h 238"/>
                <a:gd name="T78" fmla="*/ 197 w 317"/>
                <a:gd name="T79" fmla="*/ 210 h 238"/>
                <a:gd name="T80" fmla="*/ 199 w 317"/>
                <a:gd name="T81" fmla="*/ 217 h 238"/>
                <a:gd name="T82" fmla="*/ 183 w 317"/>
                <a:gd name="T83" fmla="*/ 226 h 238"/>
                <a:gd name="T84" fmla="*/ 174 w 317"/>
                <a:gd name="T85" fmla="*/ 234 h 238"/>
                <a:gd name="T86" fmla="*/ 180 w 317"/>
                <a:gd name="T87" fmla="*/ 238 h 238"/>
                <a:gd name="T88" fmla="*/ 225 w 317"/>
                <a:gd name="T89" fmla="*/ 237 h 238"/>
                <a:gd name="T90" fmla="*/ 259 w 317"/>
                <a:gd name="T91" fmla="*/ 238 h 238"/>
                <a:gd name="T92" fmla="*/ 266 w 317"/>
                <a:gd name="T93" fmla="*/ 231 h 238"/>
                <a:gd name="T94" fmla="*/ 258 w 317"/>
                <a:gd name="T95" fmla="*/ 226 h 238"/>
                <a:gd name="T96" fmla="*/ 235 w 317"/>
                <a:gd name="T97" fmla="*/ 214 h 238"/>
                <a:gd name="T98" fmla="*/ 175 w 317"/>
                <a:gd name="T99" fmla="*/ 9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7" h="238">
                  <a:moveTo>
                    <a:pt x="175" y="98"/>
                  </a:moveTo>
                  <a:cubicBezTo>
                    <a:pt x="174" y="95"/>
                    <a:pt x="173" y="94"/>
                    <a:pt x="173" y="94"/>
                  </a:cubicBezTo>
                  <a:cubicBezTo>
                    <a:pt x="173" y="93"/>
                    <a:pt x="173" y="93"/>
                    <a:pt x="181" y="87"/>
                  </a:cubicBezTo>
                  <a:lnTo>
                    <a:pt x="217" y="63"/>
                  </a:lnTo>
                  <a:cubicBezTo>
                    <a:pt x="263" y="30"/>
                    <a:pt x="284" y="15"/>
                    <a:pt x="309" y="13"/>
                  </a:cubicBezTo>
                  <a:cubicBezTo>
                    <a:pt x="313" y="12"/>
                    <a:pt x="317" y="12"/>
                    <a:pt x="317" y="5"/>
                  </a:cubicBezTo>
                  <a:cubicBezTo>
                    <a:pt x="317" y="2"/>
                    <a:pt x="315" y="1"/>
                    <a:pt x="313" y="1"/>
                  </a:cubicBezTo>
                  <a:cubicBezTo>
                    <a:pt x="305" y="1"/>
                    <a:pt x="296" y="2"/>
                    <a:pt x="288" y="2"/>
                  </a:cubicBezTo>
                  <a:cubicBezTo>
                    <a:pt x="279" y="2"/>
                    <a:pt x="256" y="0"/>
                    <a:pt x="246" y="0"/>
                  </a:cubicBezTo>
                  <a:cubicBezTo>
                    <a:pt x="244" y="0"/>
                    <a:pt x="239" y="0"/>
                    <a:pt x="239" y="8"/>
                  </a:cubicBezTo>
                  <a:cubicBezTo>
                    <a:pt x="239" y="8"/>
                    <a:pt x="239" y="12"/>
                    <a:pt x="244" y="13"/>
                  </a:cubicBezTo>
                  <a:cubicBezTo>
                    <a:pt x="248" y="13"/>
                    <a:pt x="253" y="14"/>
                    <a:pt x="253" y="18"/>
                  </a:cubicBezTo>
                  <a:cubicBezTo>
                    <a:pt x="253" y="24"/>
                    <a:pt x="242" y="32"/>
                    <a:pt x="238" y="35"/>
                  </a:cubicBezTo>
                  <a:lnTo>
                    <a:pt x="92" y="137"/>
                  </a:lnTo>
                  <a:lnTo>
                    <a:pt x="120" y="27"/>
                  </a:lnTo>
                  <a:cubicBezTo>
                    <a:pt x="123" y="16"/>
                    <a:pt x="123" y="13"/>
                    <a:pt x="150" y="13"/>
                  </a:cubicBezTo>
                  <a:cubicBezTo>
                    <a:pt x="156" y="13"/>
                    <a:pt x="161" y="13"/>
                    <a:pt x="161" y="5"/>
                  </a:cubicBezTo>
                  <a:cubicBezTo>
                    <a:pt x="161" y="2"/>
                    <a:pt x="159" y="0"/>
                    <a:pt x="155" y="0"/>
                  </a:cubicBezTo>
                  <a:cubicBezTo>
                    <a:pt x="145" y="0"/>
                    <a:pt x="120" y="2"/>
                    <a:pt x="110" y="2"/>
                  </a:cubicBezTo>
                  <a:cubicBezTo>
                    <a:pt x="104" y="2"/>
                    <a:pt x="91" y="2"/>
                    <a:pt x="85" y="1"/>
                  </a:cubicBezTo>
                  <a:cubicBezTo>
                    <a:pt x="79" y="1"/>
                    <a:pt x="70" y="0"/>
                    <a:pt x="64" y="0"/>
                  </a:cubicBezTo>
                  <a:cubicBezTo>
                    <a:pt x="61" y="0"/>
                    <a:pt x="56" y="0"/>
                    <a:pt x="56" y="8"/>
                  </a:cubicBezTo>
                  <a:cubicBezTo>
                    <a:pt x="56" y="13"/>
                    <a:pt x="60" y="13"/>
                    <a:pt x="68" y="13"/>
                  </a:cubicBezTo>
                  <a:cubicBezTo>
                    <a:pt x="73" y="13"/>
                    <a:pt x="75" y="13"/>
                    <a:pt x="81" y="13"/>
                  </a:cubicBezTo>
                  <a:cubicBezTo>
                    <a:pt x="88" y="14"/>
                    <a:pt x="89" y="15"/>
                    <a:pt x="89" y="18"/>
                  </a:cubicBezTo>
                  <a:cubicBezTo>
                    <a:pt x="89" y="19"/>
                    <a:pt x="89" y="21"/>
                    <a:pt x="87" y="26"/>
                  </a:cubicBezTo>
                  <a:lnTo>
                    <a:pt x="41" y="211"/>
                  </a:lnTo>
                  <a:cubicBezTo>
                    <a:pt x="38" y="223"/>
                    <a:pt x="37" y="226"/>
                    <a:pt x="10" y="226"/>
                  </a:cubicBezTo>
                  <a:cubicBezTo>
                    <a:pt x="4" y="226"/>
                    <a:pt x="0" y="226"/>
                    <a:pt x="0" y="234"/>
                  </a:cubicBezTo>
                  <a:cubicBezTo>
                    <a:pt x="0" y="234"/>
                    <a:pt x="0" y="238"/>
                    <a:pt x="5" y="238"/>
                  </a:cubicBezTo>
                  <a:cubicBezTo>
                    <a:pt x="15" y="238"/>
                    <a:pt x="41" y="237"/>
                    <a:pt x="51" y="237"/>
                  </a:cubicBezTo>
                  <a:cubicBezTo>
                    <a:pt x="57" y="237"/>
                    <a:pt x="69" y="237"/>
                    <a:pt x="75" y="237"/>
                  </a:cubicBezTo>
                  <a:cubicBezTo>
                    <a:pt x="82" y="238"/>
                    <a:pt x="90" y="238"/>
                    <a:pt x="97" y="238"/>
                  </a:cubicBezTo>
                  <a:cubicBezTo>
                    <a:pt x="99" y="238"/>
                    <a:pt x="104" y="238"/>
                    <a:pt x="104" y="231"/>
                  </a:cubicBezTo>
                  <a:cubicBezTo>
                    <a:pt x="104" y="226"/>
                    <a:pt x="100" y="226"/>
                    <a:pt x="93" y="226"/>
                  </a:cubicBezTo>
                  <a:cubicBezTo>
                    <a:pt x="93" y="226"/>
                    <a:pt x="86" y="226"/>
                    <a:pt x="80" y="225"/>
                  </a:cubicBezTo>
                  <a:cubicBezTo>
                    <a:pt x="72" y="224"/>
                    <a:pt x="72" y="223"/>
                    <a:pt x="72" y="220"/>
                  </a:cubicBezTo>
                  <a:cubicBezTo>
                    <a:pt x="72" y="217"/>
                    <a:pt x="75" y="204"/>
                    <a:pt x="88" y="153"/>
                  </a:cubicBezTo>
                  <a:lnTo>
                    <a:pt x="146" y="112"/>
                  </a:lnTo>
                  <a:lnTo>
                    <a:pt x="197" y="210"/>
                  </a:lnTo>
                  <a:cubicBezTo>
                    <a:pt x="199" y="215"/>
                    <a:pt x="199" y="215"/>
                    <a:pt x="199" y="217"/>
                  </a:cubicBezTo>
                  <a:cubicBezTo>
                    <a:pt x="199" y="225"/>
                    <a:pt x="189" y="226"/>
                    <a:pt x="183" y="226"/>
                  </a:cubicBezTo>
                  <a:cubicBezTo>
                    <a:pt x="179" y="226"/>
                    <a:pt x="174" y="226"/>
                    <a:pt x="174" y="234"/>
                  </a:cubicBezTo>
                  <a:cubicBezTo>
                    <a:pt x="174" y="234"/>
                    <a:pt x="174" y="238"/>
                    <a:pt x="180" y="238"/>
                  </a:cubicBezTo>
                  <a:cubicBezTo>
                    <a:pt x="190" y="238"/>
                    <a:pt x="215" y="237"/>
                    <a:pt x="225" y="237"/>
                  </a:cubicBezTo>
                  <a:cubicBezTo>
                    <a:pt x="235" y="237"/>
                    <a:pt x="249" y="238"/>
                    <a:pt x="259" y="238"/>
                  </a:cubicBezTo>
                  <a:cubicBezTo>
                    <a:pt x="263" y="238"/>
                    <a:pt x="266" y="236"/>
                    <a:pt x="266" y="231"/>
                  </a:cubicBezTo>
                  <a:cubicBezTo>
                    <a:pt x="266" y="226"/>
                    <a:pt x="261" y="226"/>
                    <a:pt x="258" y="226"/>
                  </a:cubicBezTo>
                  <a:cubicBezTo>
                    <a:pt x="251" y="226"/>
                    <a:pt x="241" y="225"/>
                    <a:pt x="235" y="214"/>
                  </a:cubicBezTo>
                  <a:lnTo>
                    <a:pt x="175" y="9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3" name="Freeform 8 1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922338" y="6057900"/>
              <a:ext cx="342900" cy="373063"/>
            </a:xfrm>
            <a:custGeom>
              <a:avLst/>
              <a:gdLst>
                <a:gd name="T0" fmla="*/ 604 w 664"/>
                <a:gd name="T1" fmla="*/ 698 h 698"/>
                <a:gd name="T2" fmla="*/ 664 w 664"/>
                <a:gd name="T3" fmla="*/ 539 h 698"/>
                <a:gd name="T4" fmla="*/ 652 w 664"/>
                <a:gd name="T5" fmla="*/ 539 h 698"/>
                <a:gd name="T6" fmla="*/ 522 w 664"/>
                <a:gd name="T7" fmla="*/ 639 h 698"/>
                <a:gd name="T8" fmla="*/ 367 w 664"/>
                <a:gd name="T9" fmla="*/ 655 h 698"/>
                <a:gd name="T10" fmla="*/ 66 w 664"/>
                <a:gd name="T11" fmla="*/ 655 h 698"/>
                <a:gd name="T12" fmla="*/ 320 w 664"/>
                <a:gd name="T13" fmla="*/ 357 h 698"/>
                <a:gd name="T14" fmla="*/ 324 w 664"/>
                <a:gd name="T15" fmla="*/ 349 h 698"/>
                <a:gd name="T16" fmla="*/ 321 w 664"/>
                <a:gd name="T17" fmla="*/ 342 h 698"/>
                <a:gd name="T18" fmla="*/ 89 w 664"/>
                <a:gd name="T19" fmla="*/ 24 h 698"/>
                <a:gd name="T20" fmla="*/ 362 w 664"/>
                <a:gd name="T21" fmla="*/ 24 h 698"/>
                <a:gd name="T22" fmla="*/ 479 w 664"/>
                <a:gd name="T23" fmla="*/ 32 h 698"/>
                <a:gd name="T24" fmla="*/ 588 w 664"/>
                <a:gd name="T25" fmla="*/ 69 h 698"/>
                <a:gd name="T26" fmla="*/ 652 w 664"/>
                <a:gd name="T27" fmla="*/ 140 h 698"/>
                <a:gd name="T28" fmla="*/ 664 w 664"/>
                <a:gd name="T29" fmla="*/ 140 h 698"/>
                <a:gd name="T30" fmla="*/ 604 w 664"/>
                <a:gd name="T31" fmla="*/ 0 h 698"/>
                <a:gd name="T32" fmla="*/ 14 w 664"/>
                <a:gd name="T33" fmla="*/ 0 h 698"/>
                <a:gd name="T34" fmla="*/ 1 w 664"/>
                <a:gd name="T35" fmla="*/ 3 h 698"/>
                <a:gd name="T36" fmla="*/ 0 w 664"/>
                <a:gd name="T37" fmla="*/ 20 h 698"/>
                <a:gd name="T38" fmla="*/ 264 w 664"/>
                <a:gd name="T39" fmla="*/ 381 h 698"/>
                <a:gd name="T40" fmla="*/ 6 w 664"/>
                <a:gd name="T41" fmla="*/ 684 h 698"/>
                <a:gd name="T42" fmla="*/ 1 w 664"/>
                <a:gd name="T43" fmla="*/ 693 h 698"/>
                <a:gd name="T44" fmla="*/ 14 w 664"/>
                <a:gd name="T45" fmla="*/ 698 h 698"/>
                <a:gd name="T46" fmla="*/ 604 w 664"/>
                <a:gd name="T47" fmla="*/ 698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4" h="698">
                  <a:moveTo>
                    <a:pt x="604" y="698"/>
                  </a:moveTo>
                  <a:lnTo>
                    <a:pt x="664" y="539"/>
                  </a:lnTo>
                  <a:lnTo>
                    <a:pt x="652" y="539"/>
                  </a:lnTo>
                  <a:cubicBezTo>
                    <a:pt x="632" y="590"/>
                    <a:pt x="579" y="624"/>
                    <a:pt x="522" y="639"/>
                  </a:cubicBezTo>
                  <a:cubicBezTo>
                    <a:pt x="512" y="642"/>
                    <a:pt x="463" y="655"/>
                    <a:pt x="367" y="655"/>
                  </a:cubicBezTo>
                  <a:lnTo>
                    <a:pt x="66" y="655"/>
                  </a:lnTo>
                  <a:lnTo>
                    <a:pt x="320" y="357"/>
                  </a:lnTo>
                  <a:cubicBezTo>
                    <a:pt x="323" y="353"/>
                    <a:pt x="324" y="352"/>
                    <a:pt x="324" y="349"/>
                  </a:cubicBezTo>
                  <a:cubicBezTo>
                    <a:pt x="324" y="348"/>
                    <a:pt x="324" y="347"/>
                    <a:pt x="321" y="342"/>
                  </a:cubicBezTo>
                  <a:lnTo>
                    <a:pt x="89" y="24"/>
                  </a:lnTo>
                  <a:lnTo>
                    <a:pt x="362" y="24"/>
                  </a:lnTo>
                  <a:cubicBezTo>
                    <a:pt x="429" y="24"/>
                    <a:pt x="474" y="31"/>
                    <a:pt x="479" y="32"/>
                  </a:cubicBezTo>
                  <a:cubicBezTo>
                    <a:pt x="506" y="36"/>
                    <a:pt x="549" y="44"/>
                    <a:pt x="588" y="69"/>
                  </a:cubicBezTo>
                  <a:cubicBezTo>
                    <a:pt x="601" y="77"/>
                    <a:pt x="635" y="100"/>
                    <a:pt x="652" y="140"/>
                  </a:cubicBezTo>
                  <a:lnTo>
                    <a:pt x="664" y="140"/>
                  </a:lnTo>
                  <a:lnTo>
                    <a:pt x="604" y="0"/>
                  </a:lnTo>
                  <a:lnTo>
                    <a:pt x="14" y="0"/>
                  </a:lnTo>
                  <a:cubicBezTo>
                    <a:pt x="3" y="0"/>
                    <a:pt x="2" y="0"/>
                    <a:pt x="1" y="3"/>
                  </a:cubicBezTo>
                  <a:cubicBezTo>
                    <a:pt x="0" y="5"/>
                    <a:pt x="0" y="14"/>
                    <a:pt x="0" y="20"/>
                  </a:cubicBezTo>
                  <a:lnTo>
                    <a:pt x="264" y="381"/>
                  </a:lnTo>
                  <a:lnTo>
                    <a:pt x="6" y="684"/>
                  </a:lnTo>
                  <a:cubicBezTo>
                    <a:pt x="1" y="690"/>
                    <a:pt x="1" y="692"/>
                    <a:pt x="1" y="693"/>
                  </a:cubicBezTo>
                  <a:cubicBezTo>
                    <a:pt x="1" y="698"/>
                    <a:pt x="5" y="698"/>
                    <a:pt x="14" y="698"/>
                  </a:cubicBezTo>
                  <a:lnTo>
                    <a:pt x="604" y="69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4" name="Freeform 9 1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920750" y="6502400"/>
              <a:ext cx="88900" cy="130175"/>
            </a:xfrm>
            <a:custGeom>
              <a:avLst/>
              <a:gdLst>
                <a:gd name="T0" fmla="*/ 83 w 172"/>
                <a:gd name="T1" fmla="*/ 10 h 245"/>
                <a:gd name="T2" fmla="*/ 84 w 172"/>
                <a:gd name="T3" fmla="*/ 4 h 245"/>
                <a:gd name="T4" fmla="*/ 79 w 172"/>
                <a:gd name="T5" fmla="*/ 0 h 245"/>
                <a:gd name="T6" fmla="*/ 34 w 172"/>
                <a:gd name="T7" fmla="*/ 3 h 245"/>
                <a:gd name="T8" fmla="*/ 27 w 172"/>
                <a:gd name="T9" fmla="*/ 11 h 245"/>
                <a:gd name="T10" fmla="*/ 36 w 172"/>
                <a:gd name="T11" fmla="*/ 16 h 245"/>
                <a:gd name="T12" fmla="*/ 52 w 172"/>
                <a:gd name="T13" fmla="*/ 21 h 245"/>
                <a:gd name="T14" fmla="*/ 51 w 172"/>
                <a:gd name="T15" fmla="*/ 29 h 245"/>
                <a:gd name="T16" fmla="*/ 2 w 172"/>
                <a:gd name="T17" fmla="*/ 226 h 245"/>
                <a:gd name="T18" fmla="*/ 0 w 172"/>
                <a:gd name="T19" fmla="*/ 234 h 245"/>
                <a:gd name="T20" fmla="*/ 12 w 172"/>
                <a:gd name="T21" fmla="*/ 245 h 245"/>
                <a:gd name="T22" fmla="*/ 28 w 172"/>
                <a:gd name="T23" fmla="*/ 230 h 245"/>
                <a:gd name="T24" fmla="*/ 45 w 172"/>
                <a:gd name="T25" fmla="*/ 163 h 245"/>
                <a:gd name="T26" fmla="*/ 90 w 172"/>
                <a:gd name="T27" fmla="*/ 191 h 245"/>
                <a:gd name="T28" fmla="*/ 89 w 172"/>
                <a:gd name="T29" fmla="*/ 198 h 245"/>
                <a:gd name="T30" fmla="*/ 88 w 172"/>
                <a:gd name="T31" fmla="*/ 209 h 245"/>
                <a:gd name="T32" fmla="*/ 125 w 172"/>
                <a:gd name="T33" fmla="*/ 245 h 245"/>
                <a:gd name="T34" fmla="*/ 169 w 172"/>
                <a:gd name="T35" fmla="*/ 192 h 245"/>
                <a:gd name="T36" fmla="*/ 163 w 172"/>
                <a:gd name="T37" fmla="*/ 187 h 245"/>
                <a:gd name="T38" fmla="*/ 156 w 172"/>
                <a:gd name="T39" fmla="*/ 196 h 245"/>
                <a:gd name="T40" fmla="*/ 126 w 172"/>
                <a:gd name="T41" fmla="*/ 235 h 245"/>
                <a:gd name="T42" fmla="*/ 113 w 172"/>
                <a:gd name="T43" fmla="*/ 217 h 245"/>
                <a:gd name="T44" fmla="*/ 115 w 172"/>
                <a:gd name="T45" fmla="*/ 201 h 245"/>
                <a:gd name="T46" fmla="*/ 117 w 172"/>
                <a:gd name="T47" fmla="*/ 191 h 245"/>
                <a:gd name="T48" fmla="*/ 61 w 172"/>
                <a:gd name="T49" fmla="*/ 154 h 245"/>
                <a:gd name="T50" fmla="*/ 90 w 172"/>
                <a:gd name="T51" fmla="*/ 131 h 245"/>
                <a:gd name="T52" fmla="*/ 144 w 172"/>
                <a:gd name="T53" fmla="*/ 98 h 245"/>
                <a:gd name="T54" fmla="*/ 156 w 172"/>
                <a:gd name="T55" fmla="*/ 102 h 245"/>
                <a:gd name="T56" fmla="*/ 138 w 172"/>
                <a:gd name="T57" fmla="*/ 122 h 245"/>
                <a:gd name="T58" fmla="*/ 152 w 172"/>
                <a:gd name="T59" fmla="*/ 135 h 245"/>
                <a:gd name="T60" fmla="*/ 172 w 172"/>
                <a:gd name="T61" fmla="*/ 112 h 245"/>
                <a:gd name="T62" fmla="*/ 145 w 172"/>
                <a:gd name="T63" fmla="*/ 88 h 245"/>
                <a:gd name="T64" fmla="*/ 89 w 172"/>
                <a:gd name="T65" fmla="*/ 118 h 245"/>
                <a:gd name="T66" fmla="*/ 48 w 172"/>
                <a:gd name="T67" fmla="*/ 149 h 245"/>
                <a:gd name="T68" fmla="*/ 83 w 172"/>
                <a:gd name="T69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2" h="245">
                  <a:moveTo>
                    <a:pt x="83" y="10"/>
                  </a:moveTo>
                  <a:cubicBezTo>
                    <a:pt x="83" y="9"/>
                    <a:pt x="84" y="5"/>
                    <a:pt x="84" y="4"/>
                  </a:cubicBezTo>
                  <a:cubicBezTo>
                    <a:pt x="84" y="3"/>
                    <a:pt x="83" y="0"/>
                    <a:pt x="79" y="0"/>
                  </a:cubicBezTo>
                  <a:cubicBezTo>
                    <a:pt x="72" y="0"/>
                    <a:pt x="43" y="2"/>
                    <a:pt x="34" y="3"/>
                  </a:cubicBezTo>
                  <a:cubicBezTo>
                    <a:pt x="31" y="3"/>
                    <a:pt x="27" y="4"/>
                    <a:pt x="27" y="11"/>
                  </a:cubicBezTo>
                  <a:cubicBezTo>
                    <a:pt x="27" y="16"/>
                    <a:pt x="31" y="16"/>
                    <a:pt x="36" y="16"/>
                  </a:cubicBezTo>
                  <a:cubicBezTo>
                    <a:pt x="52" y="16"/>
                    <a:pt x="52" y="18"/>
                    <a:pt x="52" y="21"/>
                  </a:cubicBezTo>
                  <a:cubicBezTo>
                    <a:pt x="52" y="24"/>
                    <a:pt x="52" y="26"/>
                    <a:pt x="51" y="29"/>
                  </a:cubicBezTo>
                  <a:lnTo>
                    <a:pt x="2" y="226"/>
                  </a:lnTo>
                  <a:cubicBezTo>
                    <a:pt x="0" y="233"/>
                    <a:pt x="0" y="233"/>
                    <a:pt x="0" y="234"/>
                  </a:cubicBezTo>
                  <a:cubicBezTo>
                    <a:pt x="0" y="239"/>
                    <a:pt x="4" y="245"/>
                    <a:pt x="12" y="245"/>
                  </a:cubicBezTo>
                  <a:cubicBezTo>
                    <a:pt x="21" y="245"/>
                    <a:pt x="26" y="238"/>
                    <a:pt x="28" y="230"/>
                  </a:cubicBezTo>
                  <a:cubicBezTo>
                    <a:pt x="29" y="229"/>
                    <a:pt x="44" y="168"/>
                    <a:pt x="45" y="163"/>
                  </a:cubicBezTo>
                  <a:cubicBezTo>
                    <a:pt x="70" y="165"/>
                    <a:pt x="90" y="173"/>
                    <a:pt x="90" y="191"/>
                  </a:cubicBezTo>
                  <a:cubicBezTo>
                    <a:pt x="90" y="193"/>
                    <a:pt x="90" y="195"/>
                    <a:pt x="89" y="198"/>
                  </a:cubicBezTo>
                  <a:cubicBezTo>
                    <a:pt x="88" y="204"/>
                    <a:pt x="88" y="205"/>
                    <a:pt x="88" y="209"/>
                  </a:cubicBezTo>
                  <a:cubicBezTo>
                    <a:pt x="88" y="234"/>
                    <a:pt x="108" y="245"/>
                    <a:pt x="125" y="245"/>
                  </a:cubicBezTo>
                  <a:cubicBezTo>
                    <a:pt x="158" y="245"/>
                    <a:pt x="169" y="192"/>
                    <a:pt x="169" y="192"/>
                  </a:cubicBezTo>
                  <a:cubicBezTo>
                    <a:pt x="169" y="187"/>
                    <a:pt x="164" y="187"/>
                    <a:pt x="163" y="187"/>
                  </a:cubicBezTo>
                  <a:cubicBezTo>
                    <a:pt x="158" y="187"/>
                    <a:pt x="158" y="189"/>
                    <a:pt x="156" y="196"/>
                  </a:cubicBezTo>
                  <a:cubicBezTo>
                    <a:pt x="152" y="211"/>
                    <a:pt x="143" y="235"/>
                    <a:pt x="126" y="235"/>
                  </a:cubicBezTo>
                  <a:cubicBezTo>
                    <a:pt x="116" y="235"/>
                    <a:pt x="113" y="227"/>
                    <a:pt x="113" y="217"/>
                  </a:cubicBezTo>
                  <a:cubicBezTo>
                    <a:pt x="113" y="211"/>
                    <a:pt x="113" y="211"/>
                    <a:pt x="115" y="201"/>
                  </a:cubicBezTo>
                  <a:cubicBezTo>
                    <a:pt x="116" y="200"/>
                    <a:pt x="117" y="194"/>
                    <a:pt x="117" y="191"/>
                  </a:cubicBezTo>
                  <a:cubicBezTo>
                    <a:pt x="117" y="160"/>
                    <a:pt x="75" y="155"/>
                    <a:pt x="61" y="154"/>
                  </a:cubicBezTo>
                  <a:cubicBezTo>
                    <a:pt x="71" y="147"/>
                    <a:pt x="84" y="136"/>
                    <a:pt x="90" y="131"/>
                  </a:cubicBezTo>
                  <a:cubicBezTo>
                    <a:pt x="107" y="114"/>
                    <a:pt x="125" y="98"/>
                    <a:pt x="144" y="98"/>
                  </a:cubicBezTo>
                  <a:cubicBezTo>
                    <a:pt x="149" y="98"/>
                    <a:pt x="153" y="99"/>
                    <a:pt x="156" y="102"/>
                  </a:cubicBezTo>
                  <a:cubicBezTo>
                    <a:pt x="141" y="105"/>
                    <a:pt x="138" y="116"/>
                    <a:pt x="138" y="122"/>
                  </a:cubicBezTo>
                  <a:cubicBezTo>
                    <a:pt x="138" y="129"/>
                    <a:pt x="144" y="135"/>
                    <a:pt x="152" y="135"/>
                  </a:cubicBezTo>
                  <a:cubicBezTo>
                    <a:pt x="161" y="135"/>
                    <a:pt x="172" y="127"/>
                    <a:pt x="172" y="112"/>
                  </a:cubicBezTo>
                  <a:cubicBezTo>
                    <a:pt x="172" y="101"/>
                    <a:pt x="163" y="88"/>
                    <a:pt x="145" y="88"/>
                  </a:cubicBezTo>
                  <a:cubicBezTo>
                    <a:pt x="125" y="88"/>
                    <a:pt x="107" y="102"/>
                    <a:pt x="89" y="118"/>
                  </a:cubicBezTo>
                  <a:cubicBezTo>
                    <a:pt x="74" y="132"/>
                    <a:pt x="63" y="143"/>
                    <a:pt x="48" y="149"/>
                  </a:cubicBezTo>
                  <a:lnTo>
                    <a:pt x="83" y="1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5" name="Freeform 10 1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>
              <a:off x="1033463" y="6559550"/>
              <a:ext cx="131763" cy="49213"/>
            </a:xfrm>
            <a:custGeom>
              <a:avLst/>
              <a:gdLst>
                <a:gd name="T0" fmla="*/ 244 w 257"/>
                <a:gd name="T1" fmla="*/ 17 h 94"/>
                <a:gd name="T2" fmla="*/ 257 w 257"/>
                <a:gd name="T3" fmla="*/ 9 h 94"/>
                <a:gd name="T4" fmla="*/ 244 w 257"/>
                <a:gd name="T5" fmla="*/ 0 h 94"/>
                <a:gd name="T6" fmla="*/ 13 w 257"/>
                <a:gd name="T7" fmla="*/ 0 h 94"/>
                <a:gd name="T8" fmla="*/ 0 w 257"/>
                <a:gd name="T9" fmla="*/ 9 h 94"/>
                <a:gd name="T10" fmla="*/ 14 w 257"/>
                <a:gd name="T11" fmla="*/ 17 h 94"/>
                <a:gd name="T12" fmla="*/ 244 w 257"/>
                <a:gd name="T13" fmla="*/ 17 h 94"/>
                <a:gd name="T14" fmla="*/ 244 w 257"/>
                <a:gd name="T15" fmla="*/ 94 h 94"/>
                <a:gd name="T16" fmla="*/ 257 w 257"/>
                <a:gd name="T17" fmla="*/ 86 h 94"/>
                <a:gd name="T18" fmla="*/ 244 w 257"/>
                <a:gd name="T19" fmla="*/ 77 h 94"/>
                <a:gd name="T20" fmla="*/ 14 w 257"/>
                <a:gd name="T21" fmla="*/ 77 h 94"/>
                <a:gd name="T22" fmla="*/ 0 w 257"/>
                <a:gd name="T23" fmla="*/ 86 h 94"/>
                <a:gd name="T24" fmla="*/ 13 w 257"/>
                <a:gd name="T25" fmla="*/ 94 h 94"/>
                <a:gd name="T26" fmla="*/ 244 w 257"/>
                <a:gd name="T2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94">
                  <a:moveTo>
                    <a:pt x="244" y="17"/>
                  </a:moveTo>
                  <a:cubicBezTo>
                    <a:pt x="249" y="17"/>
                    <a:pt x="257" y="17"/>
                    <a:pt x="257" y="9"/>
                  </a:cubicBezTo>
                  <a:cubicBezTo>
                    <a:pt x="257" y="0"/>
                    <a:pt x="249" y="0"/>
                    <a:pt x="244" y="0"/>
                  </a:cubicBezTo>
                  <a:lnTo>
                    <a:pt x="13" y="0"/>
                  </a:lnTo>
                  <a:cubicBezTo>
                    <a:pt x="9" y="0"/>
                    <a:pt x="0" y="0"/>
                    <a:pt x="0" y="9"/>
                  </a:cubicBezTo>
                  <a:cubicBezTo>
                    <a:pt x="0" y="17"/>
                    <a:pt x="8" y="17"/>
                    <a:pt x="14" y="17"/>
                  </a:cubicBezTo>
                  <a:lnTo>
                    <a:pt x="244" y="17"/>
                  </a:lnTo>
                  <a:close/>
                  <a:moveTo>
                    <a:pt x="244" y="94"/>
                  </a:moveTo>
                  <a:cubicBezTo>
                    <a:pt x="249" y="94"/>
                    <a:pt x="257" y="94"/>
                    <a:pt x="257" y="86"/>
                  </a:cubicBezTo>
                  <a:cubicBezTo>
                    <a:pt x="257" y="77"/>
                    <a:pt x="249" y="77"/>
                    <a:pt x="244" y="77"/>
                  </a:cubicBezTo>
                  <a:lnTo>
                    <a:pt x="14" y="77"/>
                  </a:lnTo>
                  <a:cubicBezTo>
                    <a:pt x="8" y="77"/>
                    <a:pt x="0" y="77"/>
                    <a:pt x="0" y="86"/>
                  </a:cubicBezTo>
                  <a:cubicBezTo>
                    <a:pt x="0" y="94"/>
                    <a:pt x="9" y="94"/>
                    <a:pt x="13" y="94"/>
                  </a:cubicBezTo>
                  <a:lnTo>
                    <a:pt x="244" y="94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6" name="Freeform 11 1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1198563" y="6507163"/>
              <a:ext cx="65088" cy="123825"/>
            </a:xfrm>
            <a:custGeom>
              <a:avLst/>
              <a:gdLst>
                <a:gd name="T0" fmla="*/ 79 w 127"/>
                <a:gd name="T1" fmla="*/ 10 h 232"/>
                <a:gd name="T2" fmla="*/ 68 w 127"/>
                <a:gd name="T3" fmla="*/ 0 h 232"/>
                <a:gd name="T4" fmla="*/ 0 w 127"/>
                <a:gd name="T5" fmla="*/ 22 h 232"/>
                <a:gd name="T6" fmla="*/ 0 w 127"/>
                <a:gd name="T7" fmla="*/ 35 h 232"/>
                <a:gd name="T8" fmla="*/ 51 w 127"/>
                <a:gd name="T9" fmla="*/ 25 h 232"/>
                <a:gd name="T10" fmla="*/ 51 w 127"/>
                <a:gd name="T11" fmla="*/ 203 h 232"/>
                <a:gd name="T12" fmla="*/ 16 w 127"/>
                <a:gd name="T13" fmla="*/ 219 h 232"/>
                <a:gd name="T14" fmla="*/ 3 w 127"/>
                <a:gd name="T15" fmla="*/ 219 h 232"/>
                <a:gd name="T16" fmla="*/ 3 w 127"/>
                <a:gd name="T17" fmla="*/ 232 h 232"/>
                <a:gd name="T18" fmla="*/ 65 w 127"/>
                <a:gd name="T19" fmla="*/ 230 h 232"/>
                <a:gd name="T20" fmla="*/ 127 w 127"/>
                <a:gd name="T21" fmla="*/ 232 h 232"/>
                <a:gd name="T22" fmla="*/ 127 w 127"/>
                <a:gd name="T23" fmla="*/ 219 h 232"/>
                <a:gd name="T24" fmla="*/ 114 w 127"/>
                <a:gd name="T25" fmla="*/ 219 h 232"/>
                <a:gd name="T26" fmla="*/ 79 w 127"/>
                <a:gd name="T27" fmla="*/ 203 h 232"/>
                <a:gd name="T28" fmla="*/ 79 w 127"/>
                <a:gd name="T29" fmla="*/ 1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7" h="232">
                  <a:moveTo>
                    <a:pt x="79" y="10"/>
                  </a:moveTo>
                  <a:cubicBezTo>
                    <a:pt x="79" y="0"/>
                    <a:pt x="78" y="0"/>
                    <a:pt x="68" y="0"/>
                  </a:cubicBezTo>
                  <a:cubicBezTo>
                    <a:pt x="46" y="22"/>
                    <a:pt x="14" y="22"/>
                    <a:pt x="0" y="22"/>
                  </a:cubicBezTo>
                  <a:lnTo>
                    <a:pt x="0" y="35"/>
                  </a:lnTo>
                  <a:cubicBezTo>
                    <a:pt x="8" y="35"/>
                    <a:pt x="31" y="35"/>
                    <a:pt x="51" y="25"/>
                  </a:cubicBezTo>
                  <a:lnTo>
                    <a:pt x="51" y="203"/>
                  </a:lnTo>
                  <a:cubicBezTo>
                    <a:pt x="51" y="214"/>
                    <a:pt x="51" y="219"/>
                    <a:pt x="16" y="219"/>
                  </a:cubicBezTo>
                  <a:lnTo>
                    <a:pt x="3" y="219"/>
                  </a:lnTo>
                  <a:lnTo>
                    <a:pt x="3" y="232"/>
                  </a:lnTo>
                  <a:cubicBezTo>
                    <a:pt x="9" y="231"/>
                    <a:pt x="52" y="230"/>
                    <a:pt x="65" y="230"/>
                  </a:cubicBezTo>
                  <a:cubicBezTo>
                    <a:pt x="75" y="230"/>
                    <a:pt x="119" y="231"/>
                    <a:pt x="127" y="232"/>
                  </a:cubicBezTo>
                  <a:lnTo>
                    <a:pt x="127" y="219"/>
                  </a:lnTo>
                  <a:lnTo>
                    <a:pt x="114" y="219"/>
                  </a:lnTo>
                  <a:cubicBezTo>
                    <a:pt x="79" y="219"/>
                    <a:pt x="79" y="214"/>
                    <a:pt x="79" y="203"/>
                  </a:cubicBezTo>
                  <a:lnTo>
                    <a:pt x="79" y="1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7" name="Freeform 12 1"/>
            <p:cNvSpPr>
              <a:spLocks noEditPoints="1"/>
            </p:cNvSpPr>
            <p:nvPr>
              <p:custDataLst>
                <p:tags r:id="rId22"/>
              </p:custDataLst>
            </p:nvPr>
          </p:nvSpPr>
          <p:spPr bwMode="auto">
            <a:xfrm>
              <a:off x="1316038" y="6192838"/>
              <a:ext cx="133350" cy="169863"/>
            </a:xfrm>
            <a:custGeom>
              <a:avLst/>
              <a:gdLst>
                <a:gd name="T0" fmla="*/ 38 w 260"/>
                <a:gd name="T1" fmla="*/ 281 h 317"/>
                <a:gd name="T2" fmla="*/ 11 w 260"/>
                <a:gd name="T3" fmla="*/ 302 h 317"/>
                <a:gd name="T4" fmla="*/ 0 w 260"/>
                <a:gd name="T5" fmla="*/ 311 h 317"/>
                <a:gd name="T6" fmla="*/ 6 w 260"/>
                <a:gd name="T7" fmla="*/ 317 h 317"/>
                <a:gd name="T8" fmla="*/ 48 w 260"/>
                <a:gd name="T9" fmla="*/ 316 h 317"/>
                <a:gd name="T10" fmla="*/ 97 w 260"/>
                <a:gd name="T11" fmla="*/ 317 h 317"/>
                <a:gd name="T12" fmla="*/ 106 w 260"/>
                <a:gd name="T13" fmla="*/ 307 h 317"/>
                <a:gd name="T14" fmla="*/ 94 w 260"/>
                <a:gd name="T15" fmla="*/ 302 h 317"/>
                <a:gd name="T16" fmla="*/ 70 w 260"/>
                <a:gd name="T17" fmla="*/ 294 h 317"/>
                <a:gd name="T18" fmla="*/ 94 w 260"/>
                <a:gd name="T19" fmla="*/ 194 h 317"/>
                <a:gd name="T20" fmla="*/ 140 w 260"/>
                <a:gd name="T21" fmla="*/ 226 h 317"/>
                <a:gd name="T22" fmla="*/ 260 w 260"/>
                <a:gd name="T23" fmla="*/ 80 h 317"/>
                <a:gd name="T24" fmla="*/ 194 w 260"/>
                <a:gd name="T25" fmla="*/ 0 h 317"/>
                <a:gd name="T26" fmla="*/ 128 w 260"/>
                <a:gd name="T27" fmla="*/ 37 h 317"/>
                <a:gd name="T28" fmla="*/ 83 w 260"/>
                <a:gd name="T29" fmla="*/ 0 h 317"/>
                <a:gd name="T30" fmla="*/ 47 w 260"/>
                <a:gd name="T31" fmla="*/ 28 h 317"/>
                <a:gd name="T32" fmla="*/ 31 w 260"/>
                <a:gd name="T33" fmla="*/ 77 h 317"/>
                <a:gd name="T34" fmla="*/ 37 w 260"/>
                <a:gd name="T35" fmla="*/ 82 h 317"/>
                <a:gd name="T36" fmla="*/ 46 w 260"/>
                <a:gd name="T37" fmla="*/ 70 h 317"/>
                <a:gd name="T38" fmla="*/ 82 w 260"/>
                <a:gd name="T39" fmla="*/ 11 h 317"/>
                <a:gd name="T40" fmla="*/ 97 w 260"/>
                <a:gd name="T41" fmla="*/ 34 h 317"/>
                <a:gd name="T42" fmla="*/ 94 w 260"/>
                <a:gd name="T43" fmla="*/ 59 h 317"/>
                <a:gd name="T44" fmla="*/ 38 w 260"/>
                <a:gd name="T45" fmla="*/ 281 h 317"/>
                <a:gd name="T46" fmla="*/ 126 w 260"/>
                <a:gd name="T47" fmla="*/ 65 h 317"/>
                <a:gd name="T48" fmla="*/ 152 w 260"/>
                <a:gd name="T49" fmla="*/ 30 h 317"/>
                <a:gd name="T50" fmla="*/ 192 w 260"/>
                <a:gd name="T51" fmla="*/ 11 h 317"/>
                <a:gd name="T52" fmla="*/ 224 w 260"/>
                <a:gd name="T53" fmla="*/ 58 h 317"/>
                <a:gd name="T54" fmla="*/ 199 w 260"/>
                <a:gd name="T55" fmla="*/ 163 h 317"/>
                <a:gd name="T56" fmla="*/ 139 w 260"/>
                <a:gd name="T57" fmla="*/ 215 h 317"/>
                <a:gd name="T58" fmla="*/ 100 w 260"/>
                <a:gd name="T59" fmla="*/ 170 h 317"/>
                <a:gd name="T60" fmla="*/ 101 w 260"/>
                <a:gd name="T61" fmla="*/ 162 h 317"/>
                <a:gd name="T62" fmla="*/ 126 w 260"/>
                <a:gd name="T63" fmla="*/ 65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0" h="317">
                  <a:moveTo>
                    <a:pt x="38" y="281"/>
                  </a:moveTo>
                  <a:cubicBezTo>
                    <a:pt x="34" y="298"/>
                    <a:pt x="33" y="302"/>
                    <a:pt x="11" y="302"/>
                  </a:cubicBezTo>
                  <a:cubicBezTo>
                    <a:pt x="5" y="302"/>
                    <a:pt x="0" y="302"/>
                    <a:pt x="0" y="311"/>
                  </a:cubicBezTo>
                  <a:cubicBezTo>
                    <a:pt x="0" y="315"/>
                    <a:pt x="2" y="317"/>
                    <a:pt x="6" y="317"/>
                  </a:cubicBezTo>
                  <a:cubicBezTo>
                    <a:pt x="20" y="317"/>
                    <a:pt x="34" y="316"/>
                    <a:pt x="48" y="316"/>
                  </a:cubicBezTo>
                  <a:cubicBezTo>
                    <a:pt x="65" y="316"/>
                    <a:pt x="81" y="317"/>
                    <a:pt x="97" y="317"/>
                  </a:cubicBezTo>
                  <a:cubicBezTo>
                    <a:pt x="100" y="317"/>
                    <a:pt x="106" y="317"/>
                    <a:pt x="106" y="307"/>
                  </a:cubicBezTo>
                  <a:cubicBezTo>
                    <a:pt x="106" y="302"/>
                    <a:pt x="101" y="302"/>
                    <a:pt x="94" y="302"/>
                  </a:cubicBezTo>
                  <a:cubicBezTo>
                    <a:pt x="70" y="302"/>
                    <a:pt x="70" y="298"/>
                    <a:pt x="70" y="294"/>
                  </a:cubicBezTo>
                  <a:cubicBezTo>
                    <a:pt x="70" y="288"/>
                    <a:pt x="90" y="206"/>
                    <a:pt x="94" y="194"/>
                  </a:cubicBezTo>
                  <a:cubicBezTo>
                    <a:pt x="100" y="208"/>
                    <a:pt x="114" y="226"/>
                    <a:pt x="140" y="226"/>
                  </a:cubicBezTo>
                  <a:cubicBezTo>
                    <a:pt x="198" y="226"/>
                    <a:pt x="260" y="153"/>
                    <a:pt x="260" y="80"/>
                  </a:cubicBezTo>
                  <a:cubicBezTo>
                    <a:pt x="260" y="33"/>
                    <a:pt x="232" y="0"/>
                    <a:pt x="194" y="0"/>
                  </a:cubicBezTo>
                  <a:cubicBezTo>
                    <a:pt x="169" y="0"/>
                    <a:pt x="145" y="18"/>
                    <a:pt x="128" y="37"/>
                  </a:cubicBezTo>
                  <a:cubicBezTo>
                    <a:pt x="123" y="10"/>
                    <a:pt x="102" y="0"/>
                    <a:pt x="83" y="0"/>
                  </a:cubicBezTo>
                  <a:cubicBezTo>
                    <a:pt x="61" y="0"/>
                    <a:pt x="51" y="19"/>
                    <a:pt x="47" y="28"/>
                  </a:cubicBezTo>
                  <a:cubicBezTo>
                    <a:pt x="38" y="45"/>
                    <a:pt x="31" y="75"/>
                    <a:pt x="31" y="77"/>
                  </a:cubicBezTo>
                  <a:cubicBezTo>
                    <a:pt x="31" y="82"/>
                    <a:pt x="36" y="82"/>
                    <a:pt x="37" y="82"/>
                  </a:cubicBezTo>
                  <a:cubicBezTo>
                    <a:pt x="42" y="82"/>
                    <a:pt x="43" y="81"/>
                    <a:pt x="46" y="70"/>
                  </a:cubicBezTo>
                  <a:cubicBezTo>
                    <a:pt x="54" y="35"/>
                    <a:pt x="64" y="11"/>
                    <a:pt x="82" y="11"/>
                  </a:cubicBezTo>
                  <a:cubicBezTo>
                    <a:pt x="90" y="11"/>
                    <a:pt x="97" y="15"/>
                    <a:pt x="97" y="34"/>
                  </a:cubicBezTo>
                  <a:cubicBezTo>
                    <a:pt x="97" y="45"/>
                    <a:pt x="96" y="51"/>
                    <a:pt x="94" y="59"/>
                  </a:cubicBezTo>
                  <a:lnTo>
                    <a:pt x="38" y="281"/>
                  </a:lnTo>
                  <a:close/>
                  <a:moveTo>
                    <a:pt x="126" y="65"/>
                  </a:moveTo>
                  <a:cubicBezTo>
                    <a:pt x="129" y="51"/>
                    <a:pt x="143" y="37"/>
                    <a:pt x="152" y="30"/>
                  </a:cubicBezTo>
                  <a:cubicBezTo>
                    <a:pt x="169" y="14"/>
                    <a:pt x="184" y="11"/>
                    <a:pt x="192" y="11"/>
                  </a:cubicBezTo>
                  <a:cubicBezTo>
                    <a:pt x="212" y="11"/>
                    <a:pt x="224" y="28"/>
                    <a:pt x="224" y="58"/>
                  </a:cubicBezTo>
                  <a:cubicBezTo>
                    <a:pt x="224" y="87"/>
                    <a:pt x="208" y="144"/>
                    <a:pt x="199" y="163"/>
                  </a:cubicBezTo>
                  <a:cubicBezTo>
                    <a:pt x="182" y="198"/>
                    <a:pt x="158" y="215"/>
                    <a:pt x="139" y="215"/>
                  </a:cubicBezTo>
                  <a:cubicBezTo>
                    <a:pt x="106" y="215"/>
                    <a:pt x="100" y="173"/>
                    <a:pt x="100" y="170"/>
                  </a:cubicBezTo>
                  <a:cubicBezTo>
                    <a:pt x="100" y="169"/>
                    <a:pt x="100" y="168"/>
                    <a:pt x="101" y="162"/>
                  </a:cubicBezTo>
                  <a:lnTo>
                    <a:pt x="126" y="65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8" name="Freeform 13 1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1477963" y="6111875"/>
              <a:ext cx="60325" cy="265113"/>
            </a:xfrm>
            <a:custGeom>
              <a:avLst/>
              <a:gdLst>
                <a:gd name="T0" fmla="*/ 116 w 116"/>
                <a:gd name="T1" fmla="*/ 494 h 499"/>
                <a:gd name="T2" fmla="*/ 107 w 116"/>
                <a:gd name="T3" fmla="*/ 483 h 499"/>
                <a:gd name="T4" fmla="*/ 29 w 116"/>
                <a:gd name="T5" fmla="*/ 250 h 499"/>
                <a:gd name="T6" fmla="*/ 109 w 116"/>
                <a:gd name="T7" fmla="*/ 14 h 499"/>
                <a:gd name="T8" fmla="*/ 116 w 116"/>
                <a:gd name="T9" fmla="*/ 5 h 499"/>
                <a:gd name="T10" fmla="*/ 111 w 116"/>
                <a:gd name="T11" fmla="*/ 0 h 499"/>
                <a:gd name="T12" fmla="*/ 31 w 116"/>
                <a:gd name="T13" fmla="*/ 97 h 499"/>
                <a:gd name="T14" fmla="*/ 0 w 116"/>
                <a:gd name="T15" fmla="*/ 250 h 499"/>
                <a:gd name="T16" fmla="*/ 33 w 116"/>
                <a:gd name="T17" fmla="*/ 405 h 499"/>
                <a:gd name="T18" fmla="*/ 111 w 116"/>
                <a:gd name="T19" fmla="*/ 499 h 499"/>
                <a:gd name="T20" fmla="*/ 116 w 116"/>
                <a:gd name="T21" fmla="*/ 494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499">
                  <a:moveTo>
                    <a:pt x="116" y="494"/>
                  </a:moveTo>
                  <a:cubicBezTo>
                    <a:pt x="116" y="492"/>
                    <a:pt x="116" y="491"/>
                    <a:pt x="107" y="483"/>
                  </a:cubicBezTo>
                  <a:cubicBezTo>
                    <a:pt x="45" y="420"/>
                    <a:pt x="29" y="326"/>
                    <a:pt x="29" y="250"/>
                  </a:cubicBezTo>
                  <a:cubicBezTo>
                    <a:pt x="29" y="163"/>
                    <a:pt x="48" y="76"/>
                    <a:pt x="109" y="14"/>
                  </a:cubicBezTo>
                  <a:cubicBezTo>
                    <a:pt x="116" y="8"/>
                    <a:pt x="116" y="7"/>
                    <a:pt x="116" y="5"/>
                  </a:cubicBezTo>
                  <a:cubicBezTo>
                    <a:pt x="116" y="2"/>
                    <a:pt x="114" y="0"/>
                    <a:pt x="111" y="0"/>
                  </a:cubicBezTo>
                  <a:cubicBezTo>
                    <a:pt x="106" y="0"/>
                    <a:pt x="61" y="34"/>
                    <a:pt x="31" y="97"/>
                  </a:cubicBezTo>
                  <a:cubicBezTo>
                    <a:pt x="6" y="152"/>
                    <a:pt x="0" y="208"/>
                    <a:pt x="0" y="250"/>
                  </a:cubicBezTo>
                  <a:cubicBezTo>
                    <a:pt x="0" y="288"/>
                    <a:pt x="5" y="349"/>
                    <a:pt x="33" y="405"/>
                  </a:cubicBezTo>
                  <a:cubicBezTo>
                    <a:pt x="63" y="467"/>
                    <a:pt x="106" y="499"/>
                    <a:pt x="111" y="499"/>
                  </a:cubicBezTo>
                  <a:cubicBezTo>
                    <a:pt x="114" y="499"/>
                    <a:pt x="116" y="497"/>
                    <a:pt x="116" y="494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69" name="Freeform 14 1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1565275" y="6122988"/>
              <a:ext cx="182563" cy="193675"/>
            </a:xfrm>
            <a:custGeom>
              <a:avLst/>
              <a:gdLst>
                <a:gd name="T0" fmla="*/ 354 w 354"/>
                <a:gd name="T1" fmla="*/ 5 h 362"/>
                <a:gd name="T2" fmla="*/ 349 w 354"/>
                <a:gd name="T3" fmla="*/ 0 h 362"/>
                <a:gd name="T4" fmla="*/ 341 w 354"/>
                <a:gd name="T5" fmla="*/ 6 h 362"/>
                <a:gd name="T6" fmla="*/ 306 w 354"/>
                <a:gd name="T7" fmla="*/ 44 h 362"/>
                <a:gd name="T8" fmla="*/ 224 w 354"/>
                <a:gd name="T9" fmla="*/ 0 h 362"/>
                <a:gd name="T10" fmla="*/ 0 w 354"/>
                <a:gd name="T11" fmla="*/ 226 h 362"/>
                <a:gd name="T12" fmla="*/ 135 w 354"/>
                <a:gd name="T13" fmla="*/ 362 h 362"/>
                <a:gd name="T14" fmla="*/ 243 w 354"/>
                <a:gd name="T15" fmla="*/ 319 h 362"/>
                <a:gd name="T16" fmla="*/ 298 w 354"/>
                <a:gd name="T17" fmla="*/ 232 h 362"/>
                <a:gd name="T18" fmla="*/ 292 w 354"/>
                <a:gd name="T19" fmla="*/ 227 h 362"/>
                <a:gd name="T20" fmla="*/ 285 w 354"/>
                <a:gd name="T21" fmla="*/ 232 h 362"/>
                <a:gd name="T22" fmla="*/ 235 w 354"/>
                <a:gd name="T23" fmla="*/ 310 h 362"/>
                <a:gd name="T24" fmla="*/ 143 w 354"/>
                <a:gd name="T25" fmla="*/ 347 h 362"/>
                <a:gd name="T26" fmla="*/ 46 w 354"/>
                <a:gd name="T27" fmla="*/ 243 h 362"/>
                <a:gd name="T28" fmla="*/ 106 w 354"/>
                <a:gd name="T29" fmla="*/ 75 h 362"/>
                <a:gd name="T30" fmla="*/ 228 w 354"/>
                <a:gd name="T31" fmla="*/ 15 h 362"/>
                <a:gd name="T32" fmla="*/ 308 w 354"/>
                <a:gd name="T33" fmla="*/ 111 h 362"/>
                <a:gd name="T34" fmla="*/ 306 w 354"/>
                <a:gd name="T35" fmla="*/ 137 h 362"/>
                <a:gd name="T36" fmla="*/ 314 w 354"/>
                <a:gd name="T37" fmla="*/ 142 h 362"/>
                <a:gd name="T38" fmla="*/ 323 w 354"/>
                <a:gd name="T39" fmla="*/ 132 h 362"/>
                <a:gd name="T40" fmla="*/ 354 w 354"/>
                <a:gd name="T41" fmla="*/ 5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4" h="362">
                  <a:moveTo>
                    <a:pt x="354" y="5"/>
                  </a:moveTo>
                  <a:cubicBezTo>
                    <a:pt x="354" y="3"/>
                    <a:pt x="353" y="0"/>
                    <a:pt x="349" y="0"/>
                  </a:cubicBezTo>
                  <a:cubicBezTo>
                    <a:pt x="347" y="0"/>
                    <a:pt x="347" y="0"/>
                    <a:pt x="341" y="6"/>
                  </a:cubicBezTo>
                  <a:lnTo>
                    <a:pt x="306" y="44"/>
                  </a:lnTo>
                  <a:cubicBezTo>
                    <a:pt x="302" y="37"/>
                    <a:pt x="279" y="0"/>
                    <a:pt x="224" y="0"/>
                  </a:cubicBezTo>
                  <a:cubicBezTo>
                    <a:pt x="112" y="0"/>
                    <a:pt x="0" y="110"/>
                    <a:pt x="0" y="226"/>
                  </a:cubicBezTo>
                  <a:cubicBezTo>
                    <a:pt x="0" y="308"/>
                    <a:pt x="59" y="362"/>
                    <a:pt x="135" y="362"/>
                  </a:cubicBezTo>
                  <a:cubicBezTo>
                    <a:pt x="179" y="362"/>
                    <a:pt x="217" y="342"/>
                    <a:pt x="243" y="319"/>
                  </a:cubicBezTo>
                  <a:cubicBezTo>
                    <a:pt x="289" y="278"/>
                    <a:pt x="298" y="233"/>
                    <a:pt x="298" y="232"/>
                  </a:cubicBezTo>
                  <a:cubicBezTo>
                    <a:pt x="298" y="227"/>
                    <a:pt x="293" y="227"/>
                    <a:pt x="292" y="227"/>
                  </a:cubicBezTo>
                  <a:cubicBezTo>
                    <a:pt x="289" y="227"/>
                    <a:pt x="286" y="228"/>
                    <a:pt x="285" y="232"/>
                  </a:cubicBezTo>
                  <a:cubicBezTo>
                    <a:pt x="281" y="246"/>
                    <a:pt x="269" y="281"/>
                    <a:pt x="235" y="310"/>
                  </a:cubicBezTo>
                  <a:cubicBezTo>
                    <a:pt x="201" y="338"/>
                    <a:pt x="169" y="347"/>
                    <a:pt x="143" y="347"/>
                  </a:cubicBezTo>
                  <a:cubicBezTo>
                    <a:pt x="98" y="347"/>
                    <a:pt x="46" y="321"/>
                    <a:pt x="46" y="243"/>
                  </a:cubicBezTo>
                  <a:cubicBezTo>
                    <a:pt x="46" y="215"/>
                    <a:pt x="56" y="134"/>
                    <a:pt x="106" y="75"/>
                  </a:cubicBezTo>
                  <a:cubicBezTo>
                    <a:pt x="136" y="40"/>
                    <a:pt x="183" y="15"/>
                    <a:pt x="228" y="15"/>
                  </a:cubicBezTo>
                  <a:cubicBezTo>
                    <a:pt x="278" y="15"/>
                    <a:pt x="308" y="54"/>
                    <a:pt x="308" y="111"/>
                  </a:cubicBezTo>
                  <a:cubicBezTo>
                    <a:pt x="308" y="131"/>
                    <a:pt x="306" y="132"/>
                    <a:pt x="306" y="137"/>
                  </a:cubicBezTo>
                  <a:cubicBezTo>
                    <a:pt x="306" y="142"/>
                    <a:pt x="312" y="142"/>
                    <a:pt x="314" y="142"/>
                  </a:cubicBezTo>
                  <a:cubicBezTo>
                    <a:pt x="320" y="142"/>
                    <a:pt x="320" y="141"/>
                    <a:pt x="323" y="132"/>
                  </a:cubicBezTo>
                  <a:lnTo>
                    <a:pt x="354" y="5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0" name="Freeform 15 1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1749425" y="6221413"/>
              <a:ext cx="88900" cy="131763"/>
            </a:xfrm>
            <a:custGeom>
              <a:avLst/>
              <a:gdLst>
                <a:gd name="T0" fmla="*/ 83 w 172"/>
                <a:gd name="T1" fmla="*/ 11 h 246"/>
                <a:gd name="T2" fmla="*/ 85 w 172"/>
                <a:gd name="T3" fmla="*/ 5 h 246"/>
                <a:gd name="T4" fmla="*/ 79 w 172"/>
                <a:gd name="T5" fmla="*/ 0 h 246"/>
                <a:gd name="T6" fmla="*/ 35 w 172"/>
                <a:gd name="T7" fmla="*/ 4 h 246"/>
                <a:gd name="T8" fmla="*/ 27 w 172"/>
                <a:gd name="T9" fmla="*/ 12 h 246"/>
                <a:gd name="T10" fmla="*/ 36 w 172"/>
                <a:gd name="T11" fmla="*/ 16 h 246"/>
                <a:gd name="T12" fmla="*/ 53 w 172"/>
                <a:gd name="T13" fmla="*/ 22 h 246"/>
                <a:gd name="T14" fmla="*/ 51 w 172"/>
                <a:gd name="T15" fmla="*/ 29 h 246"/>
                <a:gd name="T16" fmla="*/ 2 w 172"/>
                <a:gd name="T17" fmla="*/ 227 h 246"/>
                <a:gd name="T18" fmla="*/ 0 w 172"/>
                <a:gd name="T19" fmla="*/ 234 h 246"/>
                <a:gd name="T20" fmla="*/ 12 w 172"/>
                <a:gd name="T21" fmla="*/ 246 h 246"/>
                <a:gd name="T22" fmla="*/ 28 w 172"/>
                <a:gd name="T23" fmla="*/ 231 h 246"/>
                <a:gd name="T24" fmla="*/ 45 w 172"/>
                <a:gd name="T25" fmla="*/ 163 h 246"/>
                <a:gd name="T26" fmla="*/ 90 w 172"/>
                <a:gd name="T27" fmla="*/ 192 h 246"/>
                <a:gd name="T28" fmla="*/ 89 w 172"/>
                <a:gd name="T29" fmla="*/ 199 h 246"/>
                <a:gd name="T30" fmla="*/ 88 w 172"/>
                <a:gd name="T31" fmla="*/ 210 h 246"/>
                <a:gd name="T32" fmla="*/ 125 w 172"/>
                <a:gd name="T33" fmla="*/ 246 h 246"/>
                <a:gd name="T34" fmla="*/ 169 w 172"/>
                <a:gd name="T35" fmla="*/ 192 h 246"/>
                <a:gd name="T36" fmla="*/ 164 w 172"/>
                <a:gd name="T37" fmla="*/ 188 h 246"/>
                <a:gd name="T38" fmla="*/ 157 w 172"/>
                <a:gd name="T39" fmla="*/ 196 h 246"/>
                <a:gd name="T40" fmla="*/ 126 w 172"/>
                <a:gd name="T41" fmla="*/ 236 h 246"/>
                <a:gd name="T42" fmla="*/ 114 w 172"/>
                <a:gd name="T43" fmla="*/ 218 h 246"/>
                <a:gd name="T44" fmla="*/ 116 w 172"/>
                <a:gd name="T45" fmla="*/ 202 h 246"/>
                <a:gd name="T46" fmla="*/ 118 w 172"/>
                <a:gd name="T47" fmla="*/ 191 h 246"/>
                <a:gd name="T48" fmla="*/ 61 w 172"/>
                <a:gd name="T49" fmla="*/ 154 h 246"/>
                <a:gd name="T50" fmla="*/ 90 w 172"/>
                <a:gd name="T51" fmla="*/ 131 h 246"/>
                <a:gd name="T52" fmla="*/ 145 w 172"/>
                <a:gd name="T53" fmla="*/ 98 h 246"/>
                <a:gd name="T54" fmla="*/ 156 w 172"/>
                <a:gd name="T55" fmla="*/ 103 h 246"/>
                <a:gd name="T56" fmla="*/ 138 w 172"/>
                <a:gd name="T57" fmla="*/ 122 h 246"/>
                <a:gd name="T58" fmla="*/ 152 w 172"/>
                <a:gd name="T59" fmla="*/ 135 h 246"/>
                <a:gd name="T60" fmla="*/ 172 w 172"/>
                <a:gd name="T61" fmla="*/ 113 h 246"/>
                <a:gd name="T62" fmla="*/ 145 w 172"/>
                <a:gd name="T63" fmla="*/ 88 h 246"/>
                <a:gd name="T64" fmla="*/ 89 w 172"/>
                <a:gd name="T65" fmla="*/ 119 h 246"/>
                <a:gd name="T66" fmla="*/ 49 w 172"/>
                <a:gd name="T67" fmla="*/ 150 h 246"/>
                <a:gd name="T68" fmla="*/ 83 w 172"/>
                <a:gd name="T69" fmla="*/ 1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2" h="246">
                  <a:moveTo>
                    <a:pt x="83" y="11"/>
                  </a:moveTo>
                  <a:cubicBezTo>
                    <a:pt x="84" y="10"/>
                    <a:pt x="85" y="5"/>
                    <a:pt x="85" y="5"/>
                  </a:cubicBezTo>
                  <a:cubicBezTo>
                    <a:pt x="85" y="3"/>
                    <a:pt x="83" y="0"/>
                    <a:pt x="79" y="0"/>
                  </a:cubicBezTo>
                  <a:cubicBezTo>
                    <a:pt x="72" y="0"/>
                    <a:pt x="43" y="3"/>
                    <a:pt x="35" y="4"/>
                  </a:cubicBezTo>
                  <a:cubicBezTo>
                    <a:pt x="32" y="4"/>
                    <a:pt x="27" y="4"/>
                    <a:pt x="27" y="12"/>
                  </a:cubicBezTo>
                  <a:cubicBezTo>
                    <a:pt x="27" y="16"/>
                    <a:pt x="32" y="16"/>
                    <a:pt x="36" y="16"/>
                  </a:cubicBezTo>
                  <a:cubicBezTo>
                    <a:pt x="53" y="16"/>
                    <a:pt x="53" y="19"/>
                    <a:pt x="53" y="22"/>
                  </a:cubicBezTo>
                  <a:cubicBezTo>
                    <a:pt x="53" y="24"/>
                    <a:pt x="52" y="26"/>
                    <a:pt x="51" y="29"/>
                  </a:cubicBezTo>
                  <a:lnTo>
                    <a:pt x="2" y="227"/>
                  </a:lnTo>
                  <a:cubicBezTo>
                    <a:pt x="0" y="233"/>
                    <a:pt x="0" y="234"/>
                    <a:pt x="0" y="234"/>
                  </a:cubicBezTo>
                  <a:cubicBezTo>
                    <a:pt x="0" y="240"/>
                    <a:pt x="5" y="246"/>
                    <a:pt x="12" y="246"/>
                  </a:cubicBezTo>
                  <a:cubicBezTo>
                    <a:pt x="22" y="246"/>
                    <a:pt x="26" y="239"/>
                    <a:pt x="28" y="231"/>
                  </a:cubicBezTo>
                  <a:cubicBezTo>
                    <a:pt x="29" y="230"/>
                    <a:pt x="44" y="168"/>
                    <a:pt x="45" y="163"/>
                  </a:cubicBezTo>
                  <a:cubicBezTo>
                    <a:pt x="70" y="166"/>
                    <a:pt x="90" y="174"/>
                    <a:pt x="90" y="192"/>
                  </a:cubicBezTo>
                  <a:cubicBezTo>
                    <a:pt x="90" y="194"/>
                    <a:pt x="90" y="195"/>
                    <a:pt x="89" y="199"/>
                  </a:cubicBezTo>
                  <a:cubicBezTo>
                    <a:pt x="88" y="204"/>
                    <a:pt x="88" y="206"/>
                    <a:pt x="88" y="210"/>
                  </a:cubicBezTo>
                  <a:cubicBezTo>
                    <a:pt x="88" y="234"/>
                    <a:pt x="108" y="246"/>
                    <a:pt x="125" y="246"/>
                  </a:cubicBezTo>
                  <a:cubicBezTo>
                    <a:pt x="159" y="246"/>
                    <a:pt x="169" y="193"/>
                    <a:pt x="169" y="192"/>
                  </a:cubicBezTo>
                  <a:cubicBezTo>
                    <a:pt x="169" y="188"/>
                    <a:pt x="165" y="188"/>
                    <a:pt x="164" y="188"/>
                  </a:cubicBezTo>
                  <a:cubicBezTo>
                    <a:pt x="159" y="188"/>
                    <a:pt x="158" y="189"/>
                    <a:pt x="157" y="196"/>
                  </a:cubicBezTo>
                  <a:cubicBezTo>
                    <a:pt x="152" y="211"/>
                    <a:pt x="143" y="236"/>
                    <a:pt x="126" y="236"/>
                  </a:cubicBezTo>
                  <a:cubicBezTo>
                    <a:pt x="117" y="236"/>
                    <a:pt x="114" y="227"/>
                    <a:pt x="114" y="218"/>
                  </a:cubicBezTo>
                  <a:cubicBezTo>
                    <a:pt x="114" y="212"/>
                    <a:pt x="114" y="211"/>
                    <a:pt x="116" y="202"/>
                  </a:cubicBezTo>
                  <a:cubicBezTo>
                    <a:pt x="116" y="201"/>
                    <a:pt x="118" y="195"/>
                    <a:pt x="118" y="191"/>
                  </a:cubicBezTo>
                  <a:cubicBezTo>
                    <a:pt x="118" y="160"/>
                    <a:pt x="76" y="155"/>
                    <a:pt x="61" y="154"/>
                  </a:cubicBezTo>
                  <a:cubicBezTo>
                    <a:pt x="71" y="148"/>
                    <a:pt x="84" y="136"/>
                    <a:pt x="90" y="131"/>
                  </a:cubicBezTo>
                  <a:cubicBezTo>
                    <a:pt x="108" y="114"/>
                    <a:pt x="125" y="98"/>
                    <a:pt x="145" y="98"/>
                  </a:cubicBezTo>
                  <a:cubicBezTo>
                    <a:pt x="149" y="98"/>
                    <a:pt x="154" y="99"/>
                    <a:pt x="156" y="103"/>
                  </a:cubicBezTo>
                  <a:cubicBezTo>
                    <a:pt x="141" y="105"/>
                    <a:pt x="138" y="117"/>
                    <a:pt x="138" y="122"/>
                  </a:cubicBezTo>
                  <a:cubicBezTo>
                    <a:pt x="138" y="130"/>
                    <a:pt x="144" y="135"/>
                    <a:pt x="152" y="135"/>
                  </a:cubicBezTo>
                  <a:cubicBezTo>
                    <a:pt x="162" y="135"/>
                    <a:pt x="172" y="127"/>
                    <a:pt x="172" y="113"/>
                  </a:cubicBezTo>
                  <a:cubicBezTo>
                    <a:pt x="172" y="101"/>
                    <a:pt x="164" y="88"/>
                    <a:pt x="145" y="88"/>
                  </a:cubicBezTo>
                  <a:cubicBezTo>
                    <a:pt x="125" y="88"/>
                    <a:pt x="107" y="103"/>
                    <a:pt x="89" y="119"/>
                  </a:cubicBezTo>
                  <a:cubicBezTo>
                    <a:pt x="75" y="133"/>
                    <a:pt x="63" y="144"/>
                    <a:pt x="49" y="150"/>
                  </a:cubicBezTo>
                  <a:lnTo>
                    <a:pt x="83" y="11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1" name="Freeform 16 1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1892300" y="6111875"/>
              <a:ext cx="11113" cy="265113"/>
            </a:xfrm>
            <a:custGeom>
              <a:avLst/>
              <a:gdLst>
                <a:gd name="T0" fmla="*/ 20 w 20"/>
                <a:gd name="T1" fmla="*/ 18 h 499"/>
                <a:gd name="T2" fmla="*/ 10 w 20"/>
                <a:gd name="T3" fmla="*/ 0 h 499"/>
                <a:gd name="T4" fmla="*/ 0 w 20"/>
                <a:gd name="T5" fmla="*/ 18 h 499"/>
                <a:gd name="T6" fmla="*/ 0 w 20"/>
                <a:gd name="T7" fmla="*/ 481 h 499"/>
                <a:gd name="T8" fmla="*/ 10 w 20"/>
                <a:gd name="T9" fmla="*/ 499 h 499"/>
                <a:gd name="T10" fmla="*/ 20 w 20"/>
                <a:gd name="T11" fmla="*/ 481 h 499"/>
                <a:gd name="T12" fmla="*/ 20 w 20"/>
                <a:gd name="T1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99">
                  <a:moveTo>
                    <a:pt x="20" y="18"/>
                  </a:moveTo>
                  <a:cubicBezTo>
                    <a:pt x="20" y="9"/>
                    <a:pt x="20" y="0"/>
                    <a:pt x="10" y="0"/>
                  </a:cubicBezTo>
                  <a:cubicBezTo>
                    <a:pt x="0" y="0"/>
                    <a:pt x="0" y="9"/>
                    <a:pt x="0" y="18"/>
                  </a:cubicBezTo>
                  <a:lnTo>
                    <a:pt x="0" y="481"/>
                  </a:lnTo>
                  <a:cubicBezTo>
                    <a:pt x="0" y="490"/>
                    <a:pt x="0" y="499"/>
                    <a:pt x="10" y="499"/>
                  </a:cubicBezTo>
                  <a:cubicBezTo>
                    <a:pt x="20" y="499"/>
                    <a:pt x="20" y="490"/>
                    <a:pt x="20" y="481"/>
                  </a:cubicBezTo>
                  <a:lnTo>
                    <a:pt x="20" y="1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2" name="Freeform 17 1"/>
            <p:cNvSpPr>
              <a:spLocks/>
            </p:cNvSpPr>
            <p:nvPr>
              <p:custDataLst>
                <p:tags r:id="rId27"/>
              </p:custDataLst>
            </p:nvPr>
          </p:nvSpPr>
          <p:spPr bwMode="auto">
            <a:xfrm>
              <a:off x="1976438" y="6121400"/>
              <a:ext cx="114300" cy="52388"/>
            </a:xfrm>
            <a:custGeom>
              <a:avLst/>
              <a:gdLst>
                <a:gd name="T0" fmla="*/ 177 w 221"/>
                <a:gd name="T1" fmla="*/ 60 h 99"/>
                <a:gd name="T2" fmla="*/ 154 w 221"/>
                <a:gd name="T3" fmla="*/ 89 h 99"/>
                <a:gd name="T4" fmla="*/ 164 w 221"/>
                <a:gd name="T5" fmla="*/ 99 h 99"/>
                <a:gd name="T6" fmla="*/ 173 w 221"/>
                <a:gd name="T7" fmla="*/ 92 h 99"/>
                <a:gd name="T8" fmla="*/ 212 w 221"/>
                <a:gd name="T9" fmla="*/ 60 h 99"/>
                <a:gd name="T10" fmla="*/ 221 w 221"/>
                <a:gd name="T11" fmla="*/ 50 h 99"/>
                <a:gd name="T12" fmla="*/ 214 w 221"/>
                <a:gd name="T13" fmla="*/ 40 h 99"/>
                <a:gd name="T14" fmla="*/ 193 w 221"/>
                <a:gd name="T15" fmla="*/ 11 h 99"/>
                <a:gd name="T16" fmla="*/ 183 w 221"/>
                <a:gd name="T17" fmla="*/ 0 h 99"/>
                <a:gd name="T18" fmla="*/ 174 w 221"/>
                <a:gd name="T19" fmla="*/ 11 h 99"/>
                <a:gd name="T20" fmla="*/ 185 w 221"/>
                <a:gd name="T21" fmla="*/ 40 h 99"/>
                <a:gd name="T22" fmla="*/ 17 w 221"/>
                <a:gd name="T23" fmla="*/ 40 h 99"/>
                <a:gd name="T24" fmla="*/ 0 w 221"/>
                <a:gd name="T25" fmla="*/ 50 h 99"/>
                <a:gd name="T26" fmla="*/ 17 w 221"/>
                <a:gd name="T27" fmla="*/ 60 h 99"/>
                <a:gd name="T28" fmla="*/ 177 w 221"/>
                <a:gd name="T29" fmla="*/ 6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1" h="99">
                  <a:moveTo>
                    <a:pt x="177" y="60"/>
                  </a:moveTo>
                  <a:cubicBezTo>
                    <a:pt x="170" y="66"/>
                    <a:pt x="154" y="80"/>
                    <a:pt x="154" y="89"/>
                  </a:cubicBezTo>
                  <a:cubicBezTo>
                    <a:pt x="154" y="94"/>
                    <a:pt x="159" y="99"/>
                    <a:pt x="164" y="99"/>
                  </a:cubicBezTo>
                  <a:cubicBezTo>
                    <a:pt x="168" y="99"/>
                    <a:pt x="170" y="95"/>
                    <a:pt x="173" y="92"/>
                  </a:cubicBezTo>
                  <a:cubicBezTo>
                    <a:pt x="179" y="85"/>
                    <a:pt x="190" y="71"/>
                    <a:pt x="212" y="60"/>
                  </a:cubicBezTo>
                  <a:cubicBezTo>
                    <a:pt x="216" y="58"/>
                    <a:pt x="221" y="56"/>
                    <a:pt x="221" y="50"/>
                  </a:cubicBezTo>
                  <a:cubicBezTo>
                    <a:pt x="221" y="45"/>
                    <a:pt x="217" y="42"/>
                    <a:pt x="214" y="40"/>
                  </a:cubicBezTo>
                  <a:cubicBezTo>
                    <a:pt x="203" y="32"/>
                    <a:pt x="197" y="23"/>
                    <a:pt x="193" y="11"/>
                  </a:cubicBezTo>
                  <a:cubicBezTo>
                    <a:pt x="192" y="7"/>
                    <a:pt x="190" y="0"/>
                    <a:pt x="183" y="0"/>
                  </a:cubicBezTo>
                  <a:cubicBezTo>
                    <a:pt x="176" y="0"/>
                    <a:pt x="174" y="7"/>
                    <a:pt x="174" y="11"/>
                  </a:cubicBezTo>
                  <a:cubicBezTo>
                    <a:pt x="174" y="13"/>
                    <a:pt x="178" y="29"/>
                    <a:pt x="185" y="40"/>
                  </a:cubicBezTo>
                  <a:lnTo>
                    <a:pt x="17" y="40"/>
                  </a:lnTo>
                  <a:cubicBezTo>
                    <a:pt x="9" y="40"/>
                    <a:pt x="0" y="40"/>
                    <a:pt x="0" y="50"/>
                  </a:cubicBezTo>
                  <a:cubicBezTo>
                    <a:pt x="0" y="60"/>
                    <a:pt x="9" y="60"/>
                    <a:pt x="17" y="60"/>
                  </a:cubicBezTo>
                  <a:lnTo>
                    <a:pt x="177" y="6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3" name="Freeform 18 1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1941513" y="6192838"/>
              <a:ext cx="127000" cy="120650"/>
            </a:xfrm>
            <a:custGeom>
              <a:avLst/>
              <a:gdLst>
                <a:gd name="T0" fmla="*/ 152 w 248"/>
                <a:gd name="T1" fmla="*/ 70 h 226"/>
                <a:gd name="T2" fmla="*/ 202 w 248"/>
                <a:gd name="T3" fmla="*/ 11 h 226"/>
                <a:gd name="T4" fmla="*/ 227 w 248"/>
                <a:gd name="T5" fmla="*/ 17 h 226"/>
                <a:gd name="T6" fmla="*/ 203 w 248"/>
                <a:gd name="T7" fmla="*/ 44 h 226"/>
                <a:gd name="T8" fmla="*/ 222 w 248"/>
                <a:gd name="T9" fmla="*/ 62 h 226"/>
                <a:gd name="T10" fmla="*/ 248 w 248"/>
                <a:gd name="T11" fmla="*/ 33 h 226"/>
                <a:gd name="T12" fmla="*/ 202 w 248"/>
                <a:gd name="T13" fmla="*/ 0 h 226"/>
                <a:gd name="T14" fmla="*/ 150 w 248"/>
                <a:gd name="T15" fmla="*/ 38 h 226"/>
                <a:gd name="T16" fmla="*/ 96 w 248"/>
                <a:gd name="T17" fmla="*/ 0 h 226"/>
                <a:gd name="T18" fmla="*/ 16 w 248"/>
                <a:gd name="T19" fmla="*/ 77 h 226"/>
                <a:gd name="T20" fmla="*/ 22 w 248"/>
                <a:gd name="T21" fmla="*/ 82 h 226"/>
                <a:gd name="T22" fmla="*/ 28 w 248"/>
                <a:gd name="T23" fmla="*/ 76 h 226"/>
                <a:gd name="T24" fmla="*/ 95 w 248"/>
                <a:gd name="T25" fmla="*/ 11 h 226"/>
                <a:gd name="T26" fmla="*/ 122 w 248"/>
                <a:gd name="T27" fmla="*/ 44 h 226"/>
                <a:gd name="T28" fmla="*/ 95 w 248"/>
                <a:gd name="T29" fmla="*/ 163 h 226"/>
                <a:gd name="T30" fmla="*/ 47 w 248"/>
                <a:gd name="T31" fmla="*/ 215 h 226"/>
                <a:gd name="T32" fmla="*/ 23 w 248"/>
                <a:gd name="T33" fmla="*/ 208 h 226"/>
                <a:gd name="T34" fmla="*/ 46 w 248"/>
                <a:gd name="T35" fmla="*/ 181 h 226"/>
                <a:gd name="T36" fmla="*/ 28 w 248"/>
                <a:gd name="T37" fmla="*/ 164 h 226"/>
                <a:gd name="T38" fmla="*/ 0 w 248"/>
                <a:gd name="T39" fmla="*/ 193 h 226"/>
                <a:gd name="T40" fmla="*/ 47 w 248"/>
                <a:gd name="T41" fmla="*/ 226 h 226"/>
                <a:gd name="T42" fmla="*/ 99 w 248"/>
                <a:gd name="T43" fmla="*/ 188 h 226"/>
                <a:gd name="T44" fmla="*/ 153 w 248"/>
                <a:gd name="T45" fmla="*/ 226 h 226"/>
                <a:gd name="T46" fmla="*/ 233 w 248"/>
                <a:gd name="T47" fmla="*/ 149 h 226"/>
                <a:gd name="T48" fmla="*/ 227 w 248"/>
                <a:gd name="T49" fmla="*/ 144 h 226"/>
                <a:gd name="T50" fmla="*/ 221 w 248"/>
                <a:gd name="T51" fmla="*/ 149 h 226"/>
                <a:gd name="T52" fmla="*/ 154 w 248"/>
                <a:gd name="T53" fmla="*/ 215 h 226"/>
                <a:gd name="T54" fmla="*/ 127 w 248"/>
                <a:gd name="T55" fmla="*/ 182 h 226"/>
                <a:gd name="T56" fmla="*/ 135 w 248"/>
                <a:gd name="T57" fmla="*/ 138 h 226"/>
                <a:gd name="T58" fmla="*/ 152 w 248"/>
                <a:gd name="T59" fmla="*/ 7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8" h="226">
                  <a:moveTo>
                    <a:pt x="152" y="70"/>
                  </a:moveTo>
                  <a:cubicBezTo>
                    <a:pt x="155" y="57"/>
                    <a:pt x="167" y="11"/>
                    <a:pt x="202" y="11"/>
                  </a:cubicBezTo>
                  <a:cubicBezTo>
                    <a:pt x="204" y="11"/>
                    <a:pt x="216" y="11"/>
                    <a:pt x="227" y="17"/>
                  </a:cubicBezTo>
                  <a:cubicBezTo>
                    <a:pt x="213" y="20"/>
                    <a:pt x="203" y="32"/>
                    <a:pt x="203" y="44"/>
                  </a:cubicBezTo>
                  <a:cubicBezTo>
                    <a:pt x="203" y="52"/>
                    <a:pt x="208" y="62"/>
                    <a:pt x="222" y="62"/>
                  </a:cubicBezTo>
                  <a:cubicBezTo>
                    <a:pt x="233" y="62"/>
                    <a:pt x="248" y="53"/>
                    <a:pt x="248" y="33"/>
                  </a:cubicBezTo>
                  <a:cubicBezTo>
                    <a:pt x="248" y="7"/>
                    <a:pt x="219" y="0"/>
                    <a:pt x="202" y="0"/>
                  </a:cubicBezTo>
                  <a:cubicBezTo>
                    <a:pt x="173" y="0"/>
                    <a:pt x="156" y="26"/>
                    <a:pt x="150" y="38"/>
                  </a:cubicBezTo>
                  <a:cubicBezTo>
                    <a:pt x="137" y="5"/>
                    <a:pt x="110" y="0"/>
                    <a:pt x="96" y="0"/>
                  </a:cubicBezTo>
                  <a:cubicBezTo>
                    <a:pt x="44" y="0"/>
                    <a:pt x="16" y="64"/>
                    <a:pt x="16" y="77"/>
                  </a:cubicBezTo>
                  <a:cubicBezTo>
                    <a:pt x="16" y="82"/>
                    <a:pt x="21" y="82"/>
                    <a:pt x="22" y="82"/>
                  </a:cubicBezTo>
                  <a:cubicBezTo>
                    <a:pt x="26" y="82"/>
                    <a:pt x="27" y="81"/>
                    <a:pt x="28" y="76"/>
                  </a:cubicBezTo>
                  <a:cubicBezTo>
                    <a:pt x="45" y="23"/>
                    <a:pt x="78" y="11"/>
                    <a:pt x="95" y="11"/>
                  </a:cubicBezTo>
                  <a:cubicBezTo>
                    <a:pt x="104" y="11"/>
                    <a:pt x="122" y="15"/>
                    <a:pt x="122" y="44"/>
                  </a:cubicBezTo>
                  <a:cubicBezTo>
                    <a:pt x="122" y="60"/>
                    <a:pt x="113" y="93"/>
                    <a:pt x="95" y="163"/>
                  </a:cubicBezTo>
                  <a:cubicBezTo>
                    <a:pt x="87" y="194"/>
                    <a:pt x="69" y="215"/>
                    <a:pt x="47" y="215"/>
                  </a:cubicBezTo>
                  <a:cubicBezTo>
                    <a:pt x="44" y="215"/>
                    <a:pt x="33" y="215"/>
                    <a:pt x="23" y="208"/>
                  </a:cubicBezTo>
                  <a:cubicBezTo>
                    <a:pt x="35" y="206"/>
                    <a:pt x="46" y="195"/>
                    <a:pt x="46" y="181"/>
                  </a:cubicBezTo>
                  <a:cubicBezTo>
                    <a:pt x="46" y="168"/>
                    <a:pt x="35" y="164"/>
                    <a:pt x="28" y="164"/>
                  </a:cubicBezTo>
                  <a:cubicBezTo>
                    <a:pt x="13" y="164"/>
                    <a:pt x="0" y="177"/>
                    <a:pt x="0" y="193"/>
                  </a:cubicBezTo>
                  <a:cubicBezTo>
                    <a:pt x="0" y="216"/>
                    <a:pt x="25" y="226"/>
                    <a:pt x="47" y="226"/>
                  </a:cubicBezTo>
                  <a:cubicBezTo>
                    <a:pt x="80" y="226"/>
                    <a:pt x="98" y="191"/>
                    <a:pt x="99" y="188"/>
                  </a:cubicBezTo>
                  <a:cubicBezTo>
                    <a:pt x="105" y="206"/>
                    <a:pt x="123" y="226"/>
                    <a:pt x="153" y="226"/>
                  </a:cubicBezTo>
                  <a:cubicBezTo>
                    <a:pt x="205" y="226"/>
                    <a:pt x="233" y="161"/>
                    <a:pt x="233" y="149"/>
                  </a:cubicBezTo>
                  <a:cubicBezTo>
                    <a:pt x="233" y="144"/>
                    <a:pt x="229" y="144"/>
                    <a:pt x="227" y="144"/>
                  </a:cubicBezTo>
                  <a:cubicBezTo>
                    <a:pt x="223" y="144"/>
                    <a:pt x="222" y="146"/>
                    <a:pt x="221" y="149"/>
                  </a:cubicBezTo>
                  <a:cubicBezTo>
                    <a:pt x="204" y="203"/>
                    <a:pt x="170" y="215"/>
                    <a:pt x="154" y="215"/>
                  </a:cubicBezTo>
                  <a:cubicBezTo>
                    <a:pt x="135" y="215"/>
                    <a:pt x="127" y="199"/>
                    <a:pt x="127" y="182"/>
                  </a:cubicBezTo>
                  <a:cubicBezTo>
                    <a:pt x="127" y="171"/>
                    <a:pt x="130" y="160"/>
                    <a:pt x="135" y="138"/>
                  </a:cubicBezTo>
                  <a:lnTo>
                    <a:pt x="152" y="7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4" name="Freeform 19 1"/>
            <p:cNvSpPr>
              <a:spLocks/>
            </p:cNvSpPr>
            <p:nvPr>
              <p:custDataLst>
                <p:tags r:id="rId29"/>
              </p:custDataLst>
            </p:nvPr>
          </p:nvSpPr>
          <p:spPr bwMode="auto">
            <a:xfrm>
              <a:off x="2095500" y="6111875"/>
              <a:ext cx="58738" cy="265113"/>
            </a:xfrm>
            <a:custGeom>
              <a:avLst/>
              <a:gdLst>
                <a:gd name="T0" fmla="*/ 116 w 116"/>
                <a:gd name="T1" fmla="*/ 250 h 499"/>
                <a:gd name="T2" fmla="*/ 83 w 116"/>
                <a:gd name="T3" fmla="*/ 94 h 499"/>
                <a:gd name="T4" fmla="*/ 5 w 116"/>
                <a:gd name="T5" fmla="*/ 0 h 499"/>
                <a:gd name="T6" fmla="*/ 0 w 116"/>
                <a:gd name="T7" fmla="*/ 5 h 499"/>
                <a:gd name="T8" fmla="*/ 10 w 116"/>
                <a:gd name="T9" fmla="*/ 17 h 499"/>
                <a:gd name="T10" fmla="*/ 87 w 116"/>
                <a:gd name="T11" fmla="*/ 250 h 499"/>
                <a:gd name="T12" fmla="*/ 7 w 116"/>
                <a:gd name="T13" fmla="*/ 486 h 499"/>
                <a:gd name="T14" fmla="*/ 0 w 116"/>
                <a:gd name="T15" fmla="*/ 494 h 499"/>
                <a:gd name="T16" fmla="*/ 5 w 116"/>
                <a:gd name="T17" fmla="*/ 499 h 499"/>
                <a:gd name="T18" fmla="*/ 84 w 116"/>
                <a:gd name="T19" fmla="*/ 402 h 499"/>
                <a:gd name="T20" fmla="*/ 116 w 116"/>
                <a:gd name="T21" fmla="*/ 2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6" h="499">
                  <a:moveTo>
                    <a:pt x="116" y="250"/>
                  </a:moveTo>
                  <a:cubicBezTo>
                    <a:pt x="116" y="211"/>
                    <a:pt x="110" y="150"/>
                    <a:pt x="83" y="94"/>
                  </a:cubicBezTo>
                  <a:cubicBezTo>
                    <a:pt x="53" y="33"/>
                    <a:pt x="10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0" y="8"/>
                    <a:pt x="10" y="17"/>
                  </a:cubicBezTo>
                  <a:cubicBezTo>
                    <a:pt x="58" y="66"/>
                    <a:pt x="87" y="145"/>
                    <a:pt x="87" y="250"/>
                  </a:cubicBezTo>
                  <a:cubicBezTo>
                    <a:pt x="87" y="335"/>
                    <a:pt x="68" y="423"/>
                    <a:pt x="7" y="486"/>
                  </a:cubicBezTo>
                  <a:cubicBezTo>
                    <a:pt x="0" y="491"/>
                    <a:pt x="0" y="492"/>
                    <a:pt x="0" y="494"/>
                  </a:cubicBezTo>
                  <a:cubicBezTo>
                    <a:pt x="0" y="497"/>
                    <a:pt x="2" y="499"/>
                    <a:pt x="5" y="499"/>
                  </a:cubicBezTo>
                  <a:cubicBezTo>
                    <a:pt x="10" y="499"/>
                    <a:pt x="55" y="465"/>
                    <a:pt x="84" y="402"/>
                  </a:cubicBezTo>
                  <a:cubicBezTo>
                    <a:pt x="110" y="347"/>
                    <a:pt x="116" y="291"/>
                    <a:pt x="116" y="250"/>
                  </a:cubicBez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5" name="Freeform 20 1"/>
            <p:cNvSpPr>
              <a:spLocks noEditPoints="1"/>
            </p:cNvSpPr>
            <p:nvPr>
              <p:custDataLst>
                <p:tags r:id="rId30"/>
              </p:custDataLst>
            </p:nvPr>
          </p:nvSpPr>
          <p:spPr bwMode="auto">
            <a:xfrm>
              <a:off x="2266950" y="6213475"/>
              <a:ext cx="169863" cy="61913"/>
            </a:xfrm>
            <a:custGeom>
              <a:avLst/>
              <a:gdLst>
                <a:gd name="T0" fmla="*/ 315 w 332"/>
                <a:gd name="T1" fmla="*/ 20 h 117"/>
                <a:gd name="T2" fmla="*/ 332 w 332"/>
                <a:gd name="T3" fmla="*/ 10 h 117"/>
                <a:gd name="T4" fmla="*/ 315 w 332"/>
                <a:gd name="T5" fmla="*/ 0 h 117"/>
                <a:gd name="T6" fmla="*/ 16 w 332"/>
                <a:gd name="T7" fmla="*/ 0 h 117"/>
                <a:gd name="T8" fmla="*/ 0 w 332"/>
                <a:gd name="T9" fmla="*/ 10 h 117"/>
                <a:gd name="T10" fmla="*/ 17 w 332"/>
                <a:gd name="T11" fmla="*/ 20 h 117"/>
                <a:gd name="T12" fmla="*/ 315 w 332"/>
                <a:gd name="T13" fmla="*/ 20 h 117"/>
                <a:gd name="T14" fmla="*/ 315 w 332"/>
                <a:gd name="T15" fmla="*/ 117 h 117"/>
                <a:gd name="T16" fmla="*/ 332 w 332"/>
                <a:gd name="T17" fmla="*/ 107 h 117"/>
                <a:gd name="T18" fmla="*/ 315 w 332"/>
                <a:gd name="T19" fmla="*/ 97 h 117"/>
                <a:gd name="T20" fmla="*/ 17 w 332"/>
                <a:gd name="T21" fmla="*/ 97 h 117"/>
                <a:gd name="T22" fmla="*/ 0 w 332"/>
                <a:gd name="T23" fmla="*/ 107 h 117"/>
                <a:gd name="T24" fmla="*/ 16 w 332"/>
                <a:gd name="T25" fmla="*/ 117 h 117"/>
                <a:gd name="T26" fmla="*/ 315 w 332"/>
                <a:gd name="T2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2" h="117">
                  <a:moveTo>
                    <a:pt x="315" y="20"/>
                  </a:moveTo>
                  <a:cubicBezTo>
                    <a:pt x="322" y="20"/>
                    <a:pt x="332" y="20"/>
                    <a:pt x="332" y="10"/>
                  </a:cubicBezTo>
                  <a:cubicBezTo>
                    <a:pt x="332" y="0"/>
                    <a:pt x="322" y="0"/>
                    <a:pt x="315" y="0"/>
                  </a:cubicBezTo>
                  <a:lnTo>
                    <a:pt x="16" y="0"/>
                  </a:lnTo>
                  <a:cubicBezTo>
                    <a:pt x="9" y="0"/>
                    <a:pt x="0" y="0"/>
                    <a:pt x="0" y="10"/>
                  </a:cubicBezTo>
                  <a:cubicBezTo>
                    <a:pt x="0" y="20"/>
                    <a:pt x="9" y="20"/>
                    <a:pt x="17" y="20"/>
                  </a:cubicBezTo>
                  <a:lnTo>
                    <a:pt x="315" y="20"/>
                  </a:lnTo>
                  <a:close/>
                  <a:moveTo>
                    <a:pt x="315" y="117"/>
                  </a:moveTo>
                  <a:cubicBezTo>
                    <a:pt x="322" y="117"/>
                    <a:pt x="332" y="117"/>
                    <a:pt x="332" y="107"/>
                  </a:cubicBezTo>
                  <a:cubicBezTo>
                    <a:pt x="332" y="97"/>
                    <a:pt x="322" y="97"/>
                    <a:pt x="315" y="97"/>
                  </a:cubicBezTo>
                  <a:lnTo>
                    <a:pt x="17" y="97"/>
                  </a:lnTo>
                  <a:cubicBezTo>
                    <a:pt x="9" y="97"/>
                    <a:pt x="0" y="97"/>
                    <a:pt x="0" y="107"/>
                  </a:cubicBezTo>
                  <a:cubicBezTo>
                    <a:pt x="0" y="117"/>
                    <a:pt x="9" y="117"/>
                    <a:pt x="16" y="117"/>
                  </a:cubicBezTo>
                  <a:lnTo>
                    <a:pt x="315" y="117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76" name="Freeform 21 1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2544763" y="6134100"/>
              <a:ext cx="85725" cy="176213"/>
            </a:xfrm>
            <a:custGeom>
              <a:avLst/>
              <a:gdLst>
                <a:gd name="T0" fmla="*/ 103 w 165"/>
                <a:gd name="T1" fmla="*/ 13 h 332"/>
                <a:gd name="T2" fmla="*/ 91 w 165"/>
                <a:gd name="T3" fmla="*/ 0 h 332"/>
                <a:gd name="T4" fmla="*/ 0 w 165"/>
                <a:gd name="T5" fmla="*/ 32 h 332"/>
                <a:gd name="T6" fmla="*/ 0 w 165"/>
                <a:gd name="T7" fmla="*/ 47 h 332"/>
                <a:gd name="T8" fmla="*/ 66 w 165"/>
                <a:gd name="T9" fmla="*/ 35 h 332"/>
                <a:gd name="T10" fmla="*/ 66 w 165"/>
                <a:gd name="T11" fmla="*/ 293 h 332"/>
                <a:gd name="T12" fmla="*/ 19 w 165"/>
                <a:gd name="T13" fmla="*/ 317 h 332"/>
                <a:gd name="T14" fmla="*/ 3 w 165"/>
                <a:gd name="T15" fmla="*/ 317 h 332"/>
                <a:gd name="T16" fmla="*/ 3 w 165"/>
                <a:gd name="T17" fmla="*/ 332 h 332"/>
                <a:gd name="T18" fmla="*/ 84 w 165"/>
                <a:gd name="T19" fmla="*/ 331 h 332"/>
                <a:gd name="T20" fmla="*/ 165 w 165"/>
                <a:gd name="T21" fmla="*/ 332 h 332"/>
                <a:gd name="T22" fmla="*/ 165 w 165"/>
                <a:gd name="T23" fmla="*/ 317 h 332"/>
                <a:gd name="T24" fmla="*/ 149 w 165"/>
                <a:gd name="T25" fmla="*/ 317 h 332"/>
                <a:gd name="T26" fmla="*/ 103 w 165"/>
                <a:gd name="T27" fmla="*/ 293 h 332"/>
                <a:gd name="T28" fmla="*/ 103 w 165"/>
                <a:gd name="T29" fmla="*/ 1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5" h="332">
                  <a:moveTo>
                    <a:pt x="103" y="13"/>
                  </a:moveTo>
                  <a:cubicBezTo>
                    <a:pt x="103" y="1"/>
                    <a:pt x="103" y="0"/>
                    <a:pt x="91" y="0"/>
                  </a:cubicBezTo>
                  <a:cubicBezTo>
                    <a:pt x="60" y="32"/>
                    <a:pt x="16" y="32"/>
                    <a:pt x="0" y="32"/>
                  </a:cubicBezTo>
                  <a:lnTo>
                    <a:pt x="0" y="47"/>
                  </a:lnTo>
                  <a:cubicBezTo>
                    <a:pt x="10" y="47"/>
                    <a:pt x="40" y="47"/>
                    <a:pt x="66" y="35"/>
                  </a:cubicBezTo>
                  <a:lnTo>
                    <a:pt x="66" y="293"/>
                  </a:lnTo>
                  <a:cubicBezTo>
                    <a:pt x="66" y="311"/>
                    <a:pt x="64" y="317"/>
                    <a:pt x="19" y="317"/>
                  </a:cubicBezTo>
                  <a:lnTo>
                    <a:pt x="3" y="317"/>
                  </a:lnTo>
                  <a:lnTo>
                    <a:pt x="3" y="332"/>
                  </a:lnTo>
                  <a:cubicBezTo>
                    <a:pt x="21" y="331"/>
                    <a:pt x="64" y="331"/>
                    <a:pt x="84" y="331"/>
                  </a:cubicBezTo>
                  <a:cubicBezTo>
                    <a:pt x="104" y="331"/>
                    <a:pt x="147" y="331"/>
                    <a:pt x="165" y="332"/>
                  </a:cubicBezTo>
                  <a:lnTo>
                    <a:pt x="165" y="317"/>
                  </a:lnTo>
                  <a:lnTo>
                    <a:pt x="149" y="317"/>
                  </a:lnTo>
                  <a:cubicBezTo>
                    <a:pt x="104" y="317"/>
                    <a:pt x="103" y="311"/>
                    <a:pt x="103" y="293"/>
                  </a:cubicBezTo>
                  <a:lnTo>
                    <a:pt x="103" y="13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grpSp>
        <p:nvGrpSpPr>
          <p:cNvPr id="132" name="グループ化 131"/>
          <p:cNvGrpSpPr>
            <a:grpSpLocks noChangeAspect="1"/>
          </p:cNvGrpSpPr>
          <p:nvPr>
            <p:custDataLst>
              <p:tags r:id="rId7"/>
            </p:custDataLst>
          </p:nvPr>
        </p:nvGrpSpPr>
        <p:grpSpPr>
          <a:xfrm>
            <a:off x="1403648" y="2656164"/>
            <a:ext cx="1047751" cy="735013"/>
            <a:chOff x="1476375" y="2654300"/>
            <a:chExt cx="1047751" cy="735013"/>
          </a:xfrm>
        </p:grpSpPr>
        <p:sp>
          <p:nvSpPr>
            <p:cNvPr id="122" name="Freeform 22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1565275" y="2654300"/>
              <a:ext cx="153988" cy="119063"/>
            </a:xfrm>
            <a:custGeom>
              <a:avLst/>
              <a:gdLst>
                <a:gd name="T0" fmla="*/ 176 w 318"/>
                <a:gd name="T1" fmla="*/ 98 h 238"/>
                <a:gd name="T2" fmla="*/ 174 w 318"/>
                <a:gd name="T3" fmla="*/ 94 h 238"/>
                <a:gd name="T4" fmla="*/ 182 w 318"/>
                <a:gd name="T5" fmla="*/ 87 h 238"/>
                <a:gd name="T6" fmla="*/ 217 w 318"/>
                <a:gd name="T7" fmla="*/ 63 h 238"/>
                <a:gd name="T8" fmla="*/ 310 w 318"/>
                <a:gd name="T9" fmla="*/ 13 h 238"/>
                <a:gd name="T10" fmla="*/ 318 w 318"/>
                <a:gd name="T11" fmla="*/ 5 h 238"/>
                <a:gd name="T12" fmla="*/ 313 w 318"/>
                <a:gd name="T13" fmla="*/ 1 h 238"/>
                <a:gd name="T14" fmla="*/ 289 w 318"/>
                <a:gd name="T15" fmla="*/ 2 h 238"/>
                <a:gd name="T16" fmla="*/ 247 w 318"/>
                <a:gd name="T17" fmla="*/ 0 h 238"/>
                <a:gd name="T18" fmla="*/ 240 w 318"/>
                <a:gd name="T19" fmla="*/ 8 h 238"/>
                <a:gd name="T20" fmla="*/ 245 w 318"/>
                <a:gd name="T21" fmla="*/ 13 h 238"/>
                <a:gd name="T22" fmla="*/ 253 w 318"/>
                <a:gd name="T23" fmla="*/ 18 h 238"/>
                <a:gd name="T24" fmla="*/ 238 w 318"/>
                <a:gd name="T25" fmla="*/ 35 h 238"/>
                <a:gd name="T26" fmla="*/ 93 w 318"/>
                <a:gd name="T27" fmla="*/ 137 h 238"/>
                <a:gd name="T28" fmla="*/ 120 w 318"/>
                <a:gd name="T29" fmla="*/ 27 h 238"/>
                <a:gd name="T30" fmla="*/ 151 w 318"/>
                <a:gd name="T31" fmla="*/ 13 h 238"/>
                <a:gd name="T32" fmla="*/ 161 w 318"/>
                <a:gd name="T33" fmla="*/ 5 h 238"/>
                <a:gd name="T34" fmla="*/ 156 w 318"/>
                <a:gd name="T35" fmla="*/ 0 h 238"/>
                <a:gd name="T36" fmla="*/ 110 w 318"/>
                <a:gd name="T37" fmla="*/ 2 h 238"/>
                <a:gd name="T38" fmla="*/ 86 w 318"/>
                <a:gd name="T39" fmla="*/ 1 h 238"/>
                <a:gd name="T40" fmla="*/ 64 w 318"/>
                <a:gd name="T41" fmla="*/ 0 h 238"/>
                <a:gd name="T42" fmla="*/ 57 w 318"/>
                <a:gd name="T43" fmla="*/ 8 h 238"/>
                <a:gd name="T44" fmla="*/ 68 w 318"/>
                <a:gd name="T45" fmla="*/ 13 h 238"/>
                <a:gd name="T46" fmla="*/ 82 w 318"/>
                <a:gd name="T47" fmla="*/ 13 h 238"/>
                <a:gd name="T48" fmla="*/ 89 w 318"/>
                <a:gd name="T49" fmla="*/ 18 h 238"/>
                <a:gd name="T50" fmla="*/ 88 w 318"/>
                <a:gd name="T51" fmla="*/ 26 h 238"/>
                <a:gd name="T52" fmla="*/ 41 w 318"/>
                <a:gd name="T53" fmla="*/ 211 h 238"/>
                <a:gd name="T54" fmla="*/ 11 w 318"/>
                <a:gd name="T55" fmla="*/ 226 h 238"/>
                <a:gd name="T56" fmla="*/ 0 w 318"/>
                <a:gd name="T57" fmla="*/ 234 h 238"/>
                <a:gd name="T58" fmla="*/ 6 w 318"/>
                <a:gd name="T59" fmla="*/ 238 h 238"/>
                <a:gd name="T60" fmla="*/ 51 w 318"/>
                <a:gd name="T61" fmla="*/ 237 h 238"/>
                <a:gd name="T62" fmla="*/ 75 w 318"/>
                <a:gd name="T63" fmla="*/ 237 h 238"/>
                <a:gd name="T64" fmla="*/ 98 w 318"/>
                <a:gd name="T65" fmla="*/ 238 h 238"/>
                <a:gd name="T66" fmla="*/ 105 w 318"/>
                <a:gd name="T67" fmla="*/ 231 h 238"/>
                <a:gd name="T68" fmla="*/ 94 w 318"/>
                <a:gd name="T69" fmla="*/ 226 h 238"/>
                <a:gd name="T70" fmla="*/ 80 w 318"/>
                <a:gd name="T71" fmla="*/ 225 h 238"/>
                <a:gd name="T72" fmla="*/ 72 w 318"/>
                <a:gd name="T73" fmla="*/ 220 h 238"/>
                <a:gd name="T74" fmla="*/ 89 w 318"/>
                <a:gd name="T75" fmla="*/ 153 h 238"/>
                <a:gd name="T76" fmla="*/ 147 w 318"/>
                <a:gd name="T77" fmla="*/ 112 h 238"/>
                <a:gd name="T78" fmla="*/ 197 w 318"/>
                <a:gd name="T79" fmla="*/ 210 h 238"/>
                <a:gd name="T80" fmla="*/ 200 w 318"/>
                <a:gd name="T81" fmla="*/ 217 h 238"/>
                <a:gd name="T82" fmla="*/ 184 w 318"/>
                <a:gd name="T83" fmla="*/ 226 h 238"/>
                <a:gd name="T84" fmla="*/ 175 w 318"/>
                <a:gd name="T85" fmla="*/ 234 h 238"/>
                <a:gd name="T86" fmla="*/ 181 w 318"/>
                <a:gd name="T87" fmla="*/ 238 h 238"/>
                <a:gd name="T88" fmla="*/ 225 w 318"/>
                <a:gd name="T89" fmla="*/ 237 h 238"/>
                <a:gd name="T90" fmla="*/ 259 w 318"/>
                <a:gd name="T91" fmla="*/ 238 h 238"/>
                <a:gd name="T92" fmla="*/ 266 w 318"/>
                <a:gd name="T93" fmla="*/ 231 h 238"/>
                <a:gd name="T94" fmla="*/ 258 w 318"/>
                <a:gd name="T95" fmla="*/ 226 h 238"/>
                <a:gd name="T96" fmla="*/ 235 w 318"/>
                <a:gd name="T97" fmla="*/ 214 h 238"/>
                <a:gd name="T98" fmla="*/ 176 w 318"/>
                <a:gd name="T99" fmla="*/ 9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8" h="238">
                  <a:moveTo>
                    <a:pt x="176" y="98"/>
                  </a:moveTo>
                  <a:cubicBezTo>
                    <a:pt x="174" y="95"/>
                    <a:pt x="174" y="94"/>
                    <a:pt x="174" y="94"/>
                  </a:cubicBezTo>
                  <a:cubicBezTo>
                    <a:pt x="174" y="93"/>
                    <a:pt x="174" y="93"/>
                    <a:pt x="182" y="87"/>
                  </a:cubicBezTo>
                  <a:lnTo>
                    <a:pt x="217" y="63"/>
                  </a:lnTo>
                  <a:cubicBezTo>
                    <a:pt x="263" y="30"/>
                    <a:pt x="285" y="15"/>
                    <a:pt x="310" y="13"/>
                  </a:cubicBezTo>
                  <a:cubicBezTo>
                    <a:pt x="314" y="12"/>
                    <a:pt x="318" y="12"/>
                    <a:pt x="318" y="5"/>
                  </a:cubicBezTo>
                  <a:cubicBezTo>
                    <a:pt x="318" y="2"/>
                    <a:pt x="315" y="1"/>
                    <a:pt x="313" y="1"/>
                  </a:cubicBezTo>
                  <a:cubicBezTo>
                    <a:pt x="306" y="1"/>
                    <a:pt x="297" y="2"/>
                    <a:pt x="289" y="2"/>
                  </a:cubicBezTo>
                  <a:cubicBezTo>
                    <a:pt x="280" y="2"/>
                    <a:pt x="256" y="0"/>
                    <a:pt x="247" y="0"/>
                  </a:cubicBezTo>
                  <a:cubicBezTo>
                    <a:pt x="245" y="0"/>
                    <a:pt x="240" y="0"/>
                    <a:pt x="240" y="8"/>
                  </a:cubicBezTo>
                  <a:cubicBezTo>
                    <a:pt x="240" y="8"/>
                    <a:pt x="240" y="12"/>
                    <a:pt x="245" y="13"/>
                  </a:cubicBezTo>
                  <a:cubicBezTo>
                    <a:pt x="249" y="13"/>
                    <a:pt x="253" y="14"/>
                    <a:pt x="253" y="18"/>
                  </a:cubicBezTo>
                  <a:cubicBezTo>
                    <a:pt x="253" y="24"/>
                    <a:pt x="243" y="32"/>
                    <a:pt x="238" y="35"/>
                  </a:cubicBezTo>
                  <a:lnTo>
                    <a:pt x="93" y="137"/>
                  </a:lnTo>
                  <a:lnTo>
                    <a:pt x="120" y="27"/>
                  </a:lnTo>
                  <a:cubicBezTo>
                    <a:pt x="123" y="16"/>
                    <a:pt x="124" y="13"/>
                    <a:pt x="151" y="13"/>
                  </a:cubicBezTo>
                  <a:cubicBezTo>
                    <a:pt x="157" y="13"/>
                    <a:pt x="161" y="13"/>
                    <a:pt x="161" y="5"/>
                  </a:cubicBezTo>
                  <a:cubicBezTo>
                    <a:pt x="161" y="2"/>
                    <a:pt x="159" y="0"/>
                    <a:pt x="156" y="0"/>
                  </a:cubicBezTo>
                  <a:cubicBezTo>
                    <a:pt x="146" y="0"/>
                    <a:pt x="120" y="2"/>
                    <a:pt x="110" y="2"/>
                  </a:cubicBezTo>
                  <a:cubicBezTo>
                    <a:pt x="104" y="2"/>
                    <a:pt x="92" y="2"/>
                    <a:pt x="86" y="1"/>
                  </a:cubicBezTo>
                  <a:cubicBezTo>
                    <a:pt x="79" y="1"/>
                    <a:pt x="71" y="0"/>
                    <a:pt x="64" y="0"/>
                  </a:cubicBezTo>
                  <a:cubicBezTo>
                    <a:pt x="62" y="0"/>
                    <a:pt x="57" y="0"/>
                    <a:pt x="57" y="8"/>
                  </a:cubicBezTo>
                  <a:cubicBezTo>
                    <a:pt x="57" y="13"/>
                    <a:pt x="61" y="13"/>
                    <a:pt x="68" y="13"/>
                  </a:cubicBezTo>
                  <a:cubicBezTo>
                    <a:pt x="74" y="13"/>
                    <a:pt x="75" y="13"/>
                    <a:pt x="82" y="13"/>
                  </a:cubicBezTo>
                  <a:cubicBezTo>
                    <a:pt x="89" y="14"/>
                    <a:pt x="89" y="15"/>
                    <a:pt x="89" y="18"/>
                  </a:cubicBezTo>
                  <a:cubicBezTo>
                    <a:pt x="89" y="19"/>
                    <a:pt x="89" y="21"/>
                    <a:pt x="88" y="26"/>
                  </a:cubicBezTo>
                  <a:lnTo>
                    <a:pt x="41" y="211"/>
                  </a:lnTo>
                  <a:cubicBezTo>
                    <a:pt x="39" y="223"/>
                    <a:pt x="38" y="226"/>
                    <a:pt x="11" y="226"/>
                  </a:cubicBezTo>
                  <a:cubicBezTo>
                    <a:pt x="4" y="226"/>
                    <a:pt x="0" y="226"/>
                    <a:pt x="0" y="234"/>
                  </a:cubicBezTo>
                  <a:cubicBezTo>
                    <a:pt x="0" y="234"/>
                    <a:pt x="0" y="238"/>
                    <a:pt x="6" y="238"/>
                  </a:cubicBezTo>
                  <a:cubicBezTo>
                    <a:pt x="16" y="238"/>
                    <a:pt x="41" y="237"/>
                    <a:pt x="51" y="237"/>
                  </a:cubicBezTo>
                  <a:cubicBezTo>
                    <a:pt x="57" y="237"/>
                    <a:pt x="69" y="237"/>
                    <a:pt x="75" y="237"/>
                  </a:cubicBezTo>
                  <a:cubicBezTo>
                    <a:pt x="82" y="238"/>
                    <a:pt x="91" y="238"/>
                    <a:pt x="98" y="238"/>
                  </a:cubicBezTo>
                  <a:cubicBezTo>
                    <a:pt x="100" y="238"/>
                    <a:pt x="105" y="238"/>
                    <a:pt x="105" y="231"/>
                  </a:cubicBezTo>
                  <a:cubicBezTo>
                    <a:pt x="105" y="226"/>
                    <a:pt x="101" y="226"/>
                    <a:pt x="94" y="226"/>
                  </a:cubicBezTo>
                  <a:cubicBezTo>
                    <a:pt x="93" y="226"/>
                    <a:pt x="87" y="226"/>
                    <a:pt x="80" y="225"/>
                  </a:cubicBezTo>
                  <a:cubicBezTo>
                    <a:pt x="72" y="224"/>
                    <a:pt x="72" y="223"/>
                    <a:pt x="72" y="220"/>
                  </a:cubicBezTo>
                  <a:cubicBezTo>
                    <a:pt x="72" y="217"/>
                    <a:pt x="76" y="204"/>
                    <a:pt x="89" y="153"/>
                  </a:cubicBezTo>
                  <a:lnTo>
                    <a:pt x="147" y="112"/>
                  </a:lnTo>
                  <a:lnTo>
                    <a:pt x="197" y="210"/>
                  </a:lnTo>
                  <a:cubicBezTo>
                    <a:pt x="200" y="215"/>
                    <a:pt x="200" y="215"/>
                    <a:pt x="200" y="217"/>
                  </a:cubicBezTo>
                  <a:cubicBezTo>
                    <a:pt x="200" y="225"/>
                    <a:pt x="190" y="226"/>
                    <a:pt x="184" y="226"/>
                  </a:cubicBezTo>
                  <a:cubicBezTo>
                    <a:pt x="180" y="226"/>
                    <a:pt x="175" y="226"/>
                    <a:pt x="175" y="234"/>
                  </a:cubicBezTo>
                  <a:cubicBezTo>
                    <a:pt x="175" y="234"/>
                    <a:pt x="175" y="238"/>
                    <a:pt x="181" y="238"/>
                  </a:cubicBezTo>
                  <a:cubicBezTo>
                    <a:pt x="190" y="238"/>
                    <a:pt x="215" y="237"/>
                    <a:pt x="225" y="237"/>
                  </a:cubicBezTo>
                  <a:cubicBezTo>
                    <a:pt x="236" y="237"/>
                    <a:pt x="250" y="238"/>
                    <a:pt x="259" y="238"/>
                  </a:cubicBezTo>
                  <a:cubicBezTo>
                    <a:pt x="264" y="238"/>
                    <a:pt x="266" y="236"/>
                    <a:pt x="266" y="231"/>
                  </a:cubicBezTo>
                  <a:cubicBezTo>
                    <a:pt x="266" y="226"/>
                    <a:pt x="262" y="226"/>
                    <a:pt x="258" y="226"/>
                  </a:cubicBezTo>
                  <a:cubicBezTo>
                    <a:pt x="252" y="226"/>
                    <a:pt x="241" y="225"/>
                    <a:pt x="235" y="214"/>
                  </a:cubicBezTo>
                  <a:lnTo>
                    <a:pt x="176" y="9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3" name="Freeform 23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1477963" y="2849563"/>
              <a:ext cx="325438" cy="350838"/>
            </a:xfrm>
            <a:custGeom>
              <a:avLst/>
              <a:gdLst>
                <a:gd name="T0" fmla="*/ 603 w 664"/>
                <a:gd name="T1" fmla="*/ 698 h 698"/>
                <a:gd name="T2" fmla="*/ 664 w 664"/>
                <a:gd name="T3" fmla="*/ 539 h 698"/>
                <a:gd name="T4" fmla="*/ 651 w 664"/>
                <a:gd name="T5" fmla="*/ 539 h 698"/>
                <a:gd name="T6" fmla="*/ 522 w 664"/>
                <a:gd name="T7" fmla="*/ 639 h 698"/>
                <a:gd name="T8" fmla="*/ 366 w 664"/>
                <a:gd name="T9" fmla="*/ 655 h 698"/>
                <a:gd name="T10" fmla="*/ 66 w 664"/>
                <a:gd name="T11" fmla="*/ 655 h 698"/>
                <a:gd name="T12" fmla="*/ 320 w 664"/>
                <a:gd name="T13" fmla="*/ 357 h 698"/>
                <a:gd name="T14" fmla="*/ 324 w 664"/>
                <a:gd name="T15" fmla="*/ 349 h 698"/>
                <a:gd name="T16" fmla="*/ 321 w 664"/>
                <a:gd name="T17" fmla="*/ 342 h 698"/>
                <a:gd name="T18" fmla="*/ 88 w 664"/>
                <a:gd name="T19" fmla="*/ 24 h 698"/>
                <a:gd name="T20" fmla="*/ 361 w 664"/>
                <a:gd name="T21" fmla="*/ 24 h 698"/>
                <a:gd name="T22" fmla="*/ 478 w 664"/>
                <a:gd name="T23" fmla="*/ 32 h 698"/>
                <a:gd name="T24" fmla="*/ 588 w 664"/>
                <a:gd name="T25" fmla="*/ 69 h 698"/>
                <a:gd name="T26" fmla="*/ 651 w 664"/>
                <a:gd name="T27" fmla="*/ 140 h 698"/>
                <a:gd name="T28" fmla="*/ 664 w 664"/>
                <a:gd name="T29" fmla="*/ 140 h 698"/>
                <a:gd name="T30" fmla="*/ 603 w 664"/>
                <a:gd name="T31" fmla="*/ 0 h 698"/>
                <a:gd name="T32" fmla="*/ 14 w 664"/>
                <a:gd name="T33" fmla="*/ 0 h 698"/>
                <a:gd name="T34" fmla="*/ 0 w 664"/>
                <a:gd name="T35" fmla="*/ 3 h 698"/>
                <a:gd name="T36" fmla="*/ 0 w 664"/>
                <a:gd name="T37" fmla="*/ 20 h 698"/>
                <a:gd name="T38" fmla="*/ 264 w 664"/>
                <a:gd name="T39" fmla="*/ 381 h 698"/>
                <a:gd name="T40" fmla="*/ 5 w 664"/>
                <a:gd name="T41" fmla="*/ 684 h 698"/>
                <a:gd name="T42" fmla="*/ 0 w 664"/>
                <a:gd name="T43" fmla="*/ 693 h 698"/>
                <a:gd name="T44" fmla="*/ 14 w 664"/>
                <a:gd name="T45" fmla="*/ 698 h 698"/>
                <a:gd name="T46" fmla="*/ 603 w 664"/>
                <a:gd name="T47" fmla="*/ 698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4" h="698">
                  <a:moveTo>
                    <a:pt x="603" y="698"/>
                  </a:moveTo>
                  <a:lnTo>
                    <a:pt x="664" y="539"/>
                  </a:lnTo>
                  <a:lnTo>
                    <a:pt x="651" y="539"/>
                  </a:lnTo>
                  <a:cubicBezTo>
                    <a:pt x="632" y="590"/>
                    <a:pt x="579" y="624"/>
                    <a:pt x="522" y="639"/>
                  </a:cubicBezTo>
                  <a:cubicBezTo>
                    <a:pt x="511" y="642"/>
                    <a:pt x="462" y="655"/>
                    <a:pt x="366" y="655"/>
                  </a:cubicBezTo>
                  <a:lnTo>
                    <a:pt x="66" y="655"/>
                  </a:lnTo>
                  <a:lnTo>
                    <a:pt x="320" y="357"/>
                  </a:lnTo>
                  <a:cubicBezTo>
                    <a:pt x="323" y="353"/>
                    <a:pt x="324" y="352"/>
                    <a:pt x="324" y="349"/>
                  </a:cubicBezTo>
                  <a:cubicBezTo>
                    <a:pt x="324" y="348"/>
                    <a:pt x="324" y="347"/>
                    <a:pt x="321" y="342"/>
                  </a:cubicBezTo>
                  <a:lnTo>
                    <a:pt x="88" y="24"/>
                  </a:lnTo>
                  <a:lnTo>
                    <a:pt x="361" y="24"/>
                  </a:lnTo>
                  <a:cubicBezTo>
                    <a:pt x="428" y="24"/>
                    <a:pt x="474" y="31"/>
                    <a:pt x="478" y="32"/>
                  </a:cubicBezTo>
                  <a:cubicBezTo>
                    <a:pt x="505" y="36"/>
                    <a:pt x="549" y="44"/>
                    <a:pt x="588" y="69"/>
                  </a:cubicBezTo>
                  <a:cubicBezTo>
                    <a:pt x="600" y="77"/>
                    <a:pt x="634" y="100"/>
                    <a:pt x="651" y="140"/>
                  </a:cubicBezTo>
                  <a:lnTo>
                    <a:pt x="664" y="140"/>
                  </a:lnTo>
                  <a:lnTo>
                    <a:pt x="603" y="0"/>
                  </a:lnTo>
                  <a:lnTo>
                    <a:pt x="14" y="0"/>
                  </a:lnTo>
                  <a:cubicBezTo>
                    <a:pt x="2" y="0"/>
                    <a:pt x="2" y="0"/>
                    <a:pt x="0" y="3"/>
                  </a:cubicBezTo>
                  <a:cubicBezTo>
                    <a:pt x="0" y="5"/>
                    <a:pt x="0" y="14"/>
                    <a:pt x="0" y="20"/>
                  </a:cubicBezTo>
                  <a:lnTo>
                    <a:pt x="264" y="381"/>
                  </a:lnTo>
                  <a:lnTo>
                    <a:pt x="5" y="684"/>
                  </a:lnTo>
                  <a:cubicBezTo>
                    <a:pt x="0" y="690"/>
                    <a:pt x="0" y="692"/>
                    <a:pt x="0" y="693"/>
                  </a:cubicBezTo>
                  <a:cubicBezTo>
                    <a:pt x="0" y="698"/>
                    <a:pt x="5" y="698"/>
                    <a:pt x="14" y="698"/>
                  </a:cubicBezTo>
                  <a:lnTo>
                    <a:pt x="603" y="698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4" name="Freeform 24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1476375" y="3267075"/>
              <a:ext cx="84138" cy="122238"/>
            </a:xfrm>
            <a:custGeom>
              <a:avLst/>
              <a:gdLst>
                <a:gd name="T0" fmla="*/ 83 w 171"/>
                <a:gd name="T1" fmla="*/ 10 h 245"/>
                <a:gd name="T2" fmla="*/ 84 w 171"/>
                <a:gd name="T3" fmla="*/ 4 h 245"/>
                <a:gd name="T4" fmla="*/ 78 w 171"/>
                <a:gd name="T5" fmla="*/ 0 h 245"/>
                <a:gd name="T6" fmla="*/ 34 w 171"/>
                <a:gd name="T7" fmla="*/ 3 h 245"/>
                <a:gd name="T8" fmla="*/ 26 w 171"/>
                <a:gd name="T9" fmla="*/ 11 h 245"/>
                <a:gd name="T10" fmla="*/ 35 w 171"/>
                <a:gd name="T11" fmla="*/ 16 h 245"/>
                <a:gd name="T12" fmla="*/ 52 w 171"/>
                <a:gd name="T13" fmla="*/ 21 h 245"/>
                <a:gd name="T14" fmla="*/ 50 w 171"/>
                <a:gd name="T15" fmla="*/ 29 h 245"/>
                <a:gd name="T16" fmla="*/ 1 w 171"/>
                <a:gd name="T17" fmla="*/ 226 h 245"/>
                <a:gd name="T18" fmla="*/ 0 w 171"/>
                <a:gd name="T19" fmla="*/ 234 h 245"/>
                <a:gd name="T20" fmla="*/ 11 w 171"/>
                <a:gd name="T21" fmla="*/ 245 h 245"/>
                <a:gd name="T22" fmla="*/ 27 w 171"/>
                <a:gd name="T23" fmla="*/ 230 h 245"/>
                <a:gd name="T24" fmla="*/ 45 w 171"/>
                <a:gd name="T25" fmla="*/ 163 h 245"/>
                <a:gd name="T26" fmla="*/ 89 w 171"/>
                <a:gd name="T27" fmla="*/ 191 h 245"/>
                <a:gd name="T28" fmla="*/ 88 w 171"/>
                <a:gd name="T29" fmla="*/ 198 h 245"/>
                <a:gd name="T30" fmla="*/ 87 w 171"/>
                <a:gd name="T31" fmla="*/ 209 h 245"/>
                <a:gd name="T32" fmla="*/ 124 w 171"/>
                <a:gd name="T33" fmla="*/ 245 h 245"/>
                <a:gd name="T34" fmla="*/ 168 w 171"/>
                <a:gd name="T35" fmla="*/ 192 h 245"/>
                <a:gd name="T36" fmla="*/ 163 w 171"/>
                <a:gd name="T37" fmla="*/ 187 h 245"/>
                <a:gd name="T38" fmla="*/ 156 w 171"/>
                <a:gd name="T39" fmla="*/ 196 h 245"/>
                <a:gd name="T40" fmla="*/ 125 w 171"/>
                <a:gd name="T41" fmla="*/ 235 h 245"/>
                <a:gd name="T42" fmla="*/ 113 w 171"/>
                <a:gd name="T43" fmla="*/ 217 h 245"/>
                <a:gd name="T44" fmla="*/ 115 w 171"/>
                <a:gd name="T45" fmla="*/ 201 h 245"/>
                <a:gd name="T46" fmla="*/ 117 w 171"/>
                <a:gd name="T47" fmla="*/ 191 h 245"/>
                <a:gd name="T48" fmla="*/ 60 w 171"/>
                <a:gd name="T49" fmla="*/ 154 h 245"/>
                <a:gd name="T50" fmla="*/ 89 w 171"/>
                <a:gd name="T51" fmla="*/ 131 h 245"/>
                <a:gd name="T52" fmla="*/ 144 w 171"/>
                <a:gd name="T53" fmla="*/ 98 h 245"/>
                <a:gd name="T54" fmla="*/ 155 w 171"/>
                <a:gd name="T55" fmla="*/ 102 h 245"/>
                <a:gd name="T56" fmla="*/ 137 w 171"/>
                <a:gd name="T57" fmla="*/ 122 h 245"/>
                <a:gd name="T58" fmla="*/ 151 w 171"/>
                <a:gd name="T59" fmla="*/ 135 h 245"/>
                <a:gd name="T60" fmla="*/ 171 w 171"/>
                <a:gd name="T61" fmla="*/ 112 h 245"/>
                <a:gd name="T62" fmla="*/ 144 w 171"/>
                <a:gd name="T63" fmla="*/ 88 h 245"/>
                <a:gd name="T64" fmla="*/ 88 w 171"/>
                <a:gd name="T65" fmla="*/ 118 h 245"/>
                <a:gd name="T66" fmla="*/ 48 w 171"/>
                <a:gd name="T67" fmla="*/ 149 h 245"/>
                <a:gd name="T68" fmla="*/ 83 w 171"/>
                <a:gd name="T69" fmla="*/ 1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1" h="245">
                  <a:moveTo>
                    <a:pt x="83" y="10"/>
                  </a:moveTo>
                  <a:cubicBezTo>
                    <a:pt x="83" y="9"/>
                    <a:pt x="84" y="5"/>
                    <a:pt x="84" y="4"/>
                  </a:cubicBezTo>
                  <a:cubicBezTo>
                    <a:pt x="84" y="3"/>
                    <a:pt x="83" y="0"/>
                    <a:pt x="78" y="0"/>
                  </a:cubicBezTo>
                  <a:cubicBezTo>
                    <a:pt x="71" y="0"/>
                    <a:pt x="42" y="2"/>
                    <a:pt x="34" y="3"/>
                  </a:cubicBezTo>
                  <a:cubicBezTo>
                    <a:pt x="31" y="3"/>
                    <a:pt x="26" y="4"/>
                    <a:pt x="26" y="11"/>
                  </a:cubicBezTo>
                  <a:cubicBezTo>
                    <a:pt x="26" y="16"/>
                    <a:pt x="31" y="16"/>
                    <a:pt x="35" y="16"/>
                  </a:cubicBezTo>
                  <a:cubicBezTo>
                    <a:pt x="52" y="16"/>
                    <a:pt x="52" y="18"/>
                    <a:pt x="52" y="21"/>
                  </a:cubicBezTo>
                  <a:cubicBezTo>
                    <a:pt x="52" y="24"/>
                    <a:pt x="51" y="26"/>
                    <a:pt x="50" y="29"/>
                  </a:cubicBezTo>
                  <a:lnTo>
                    <a:pt x="1" y="226"/>
                  </a:lnTo>
                  <a:cubicBezTo>
                    <a:pt x="0" y="233"/>
                    <a:pt x="0" y="233"/>
                    <a:pt x="0" y="234"/>
                  </a:cubicBezTo>
                  <a:cubicBezTo>
                    <a:pt x="0" y="239"/>
                    <a:pt x="4" y="245"/>
                    <a:pt x="11" y="245"/>
                  </a:cubicBezTo>
                  <a:cubicBezTo>
                    <a:pt x="21" y="245"/>
                    <a:pt x="25" y="238"/>
                    <a:pt x="27" y="230"/>
                  </a:cubicBezTo>
                  <a:cubicBezTo>
                    <a:pt x="28" y="229"/>
                    <a:pt x="43" y="168"/>
                    <a:pt x="45" y="163"/>
                  </a:cubicBezTo>
                  <a:cubicBezTo>
                    <a:pt x="69" y="165"/>
                    <a:pt x="89" y="173"/>
                    <a:pt x="89" y="191"/>
                  </a:cubicBezTo>
                  <a:cubicBezTo>
                    <a:pt x="89" y="193"/>
                    <a:pt x="89" y="195"/>
                    <a:pt x="88" y="198"/>
                  </a:cubicBezTo>
                  <a:cubicBezTo>
                    <a:pt x="87" y="204"/>
                    <a:pt x="87" y="205"/>
                    <a:pt x="87" y="209"/>
                  </a:cubicBezTo>
                  <a:cubicBezTo>
                    <a:pt x="87" y="234"/>
                    <a:pt x="107" y="245"/>
                    <a:pt x="124" y="245"/>
                  </a:cubicBezTo>
                  <a:cubicBezTo>
                    <a:pt x="158" y="245"/>
                    <a:pt x="168" y="192"/>
                    <a:pt x="168" y="192"/>
                  </a:cubicBezTo>
                  <a:cubicBezTo>
                    <a:pt x="168" y="187"/>
                    <a:pt x="164" y="187"/>
                    <a:pt x="163" y="187"/>
                  </a:cubicBezTo>
                  <a:cubicBezTo>
                    <a:pt x="158" y="187"/>
                    <a:pt x="158" y="189"/>
                    <a:pt x="156" y="196"/>
                  </a:cubicBezTo>
                  <a:cubicBezTo>
                    <a:pt x="152" y="211"/>
                    <a:pt x="142" y="235"/>
                    <a:pt x="125" y="235"/>
                  </a:cubicBezTo>
                  <a:cubicBezTo>
                    <a:pt x="116" y="235"/>
                    <a:pt x="113" y="227"/>
                    <a:pt x="113" y="217"/>
                  </a:cubicBezTo>
                  <a:cubicBezTo>
                    <a:pt x="113" y="211"/>
                    <a:pt x="113" y="211"/>
                    <a:pt x="115" y="201"/>
                  </a:cubicBezTo>
                  <a:cubicBezTo>
                    <a:pt x="115" y="200"/>
                    <a:pt x="117" y="194"/>
                    <a:pt x="117" y="191"/>
                  </a:cubicBezTo>
                  <a:cubicBezTo>
                    <a:pt x="117" y="160"/>
                    <a:pt x="75" y="155"/>
                    <a:pt x="60" y="154"/>
                  </a:cubicBezTo>
                  <a:cubicBezTo>
                    <a:pt x="70" y="147"/>
                    <a:pt x="83" y="136"/>
                    <a:pt x="89" y="131"/>
                  </a:cubicBezTo>
                  <a:cubicBezTo>
                    <a:pt x="107" y="114"/>
                    <a:pt x="124" y="98"/>
                    <a:pt x="144" y="98"/>
                  </a:cubicBezTo>
                  <a:cubicBezTo>
                    <a:pt x="148" y="98"/>
                    <a:pt x="153" y="99"/>
                    <a:pt x="155" y="102"/>
                  </a:cubicBezTo>
                  <a:cubicBezTo>
                    <a:pt x="140" y="105"/>
                    <a:pt x="137" y="116"/>
                    <a:pt x="137" y="122"/>
                  </a:cubicBezTo>
                  <a:cubicBezTo>
                    <a:pt x="137" y="129"/>
                    <a:pt x="143" y="135"/>
                    <a:pt x="151" y="135"/>
                  </a:cubicBezTo>
                  <a:cubicBezTo>
                    <a:pt x="161" y="135"/>
                    <a:pt x="171" y="127"/>
                    <a:pt x="171" y="112"/>
                  </a:cubicBezTo>
                  <a:cubicBezTo>
                    <a:pt x="171" y="101"/>
                    <a:pt x="163" y="88"/>
                    <a:pt x="144" y="88"/>
                  </a:cubicBezTo>
                  <a:cubicBezTo>
                    <a:pt x="124" y="88"/>
                    <a:pt x="106" y="102"/>
                    <a:pt x="88" y="118"/>
                  </a:cubicBezTo>
                  <a:cubicBezTo>
                    <a:pt x="74" y="132"/>
                    <a:pt x="62" y="143"/>
                    <a:pt x="48" y="149"/>
                  </a:cubicBezTo>
                  <a:lnTo>
                    <a:pt x="83" y="1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5" name="Freeform 25"/>
            <p:cNvSpPr>
              <a:spLocks noEditPoints="1"/>
            </p:cNvSpPr>
            <p:nvPr>
              <p:custDataLst>
                <p:tags r:id="rId11"/>
              </p:custDataLst>
            </p:nvPr>
          </p:nvSpPr>
          <p:spPr bwMode="auto">
            <a:xfrm>
              <a:off x="1582738" y="3321050"/>
              <a:ext cx="125413" cy="46038"/>
            </a:xfrm>
            <a:custGeom>
              <a:avLst/>
              <a:gdLst>
                <a:gd name="T0" fmla="*/ 244 w 257"/>
                <a:gd name="T1" fmla="*/ 17 h 94"/>
                <a:gd name="T2" fmla="*/ 257 w 257"/>
                <a:gd name="T3" fmla="*/ 9 h 94"/>
                <a:gd name="T4" fmla="*/ 244 w 257"/>
                <a:gd name="T5" fmla="*/ 0 h 94"/>
                <a:gd name="T6" fmla="*/ 13 w 257"/>
                <a:gd name="T7" fmla="*/ 0 h 94"/>
                <a:gd name="T8" fmla="*/ 0 w 257"/>
                <a:gd name="T9" fmla="*/ 9 h 94"/>
                <a:gd name="T10" fmla="*/ 13 w 257"/>
                <a:gd name="T11" fmla="*/ 17 h 94"/>
                <a:gd name="T12" fmla="*/ 244 w 257"/>
                <a:gd name="T13" fmla="*/ 17 h 94"/>
                <a:gd name="T14" fmla="*/ 244 w 257"/>
                <a:gd name="T15" fmla="*/ 94 h 94"/>
                <a:gd name="T16" fmla="*/ 257 w 257"/>
                <a:gd name="T17" fmla="*/ 86 h 94"/>
                <a:gd name="T18" fmla="*/ 244 w 257"/>
                <a:gd name="T19" fmla="*/ 77 h 94"/>
                <a:gd name="T20" fmla="*/ 13 w 257"/>
                <a:gd name="T21" fmla="*/ 77 h 94"/>
                <a:gd name="T22" fmla="*/ 0 w 257"/>
                <a:gd name="T23" fmla="*/ 86 h 94"/>
                <a:gd name="T24" fmla="*/ 13 w 257"/>
                <a:gd name="T25" fmla="*/ 94 h 94"/>
                <a:gd name="T26" fmla="*/ 244 w 257"/>
                <a:gd name="T27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7" h="94">
                  <a:moveTo>
                    <a:pt x="244" y="17"/>
                  </a:moveTo>
                  <a:cubicBezTo>
                    <a:pt x="249" y="17"/>
                    <a:pt x="257" y="17"/>
                    <a:pt x="257" y="9"/>
                  </a:cubicBezTo>
                  <a:cubicBezTo>
                    <a:pt x="257" y="0"/>
                    <a:pt x="248" y="0"/>
                    <a:pt x="244" y="0"/>
                  </a:cubicBezTo>
                  <a:lnTo>
                    <a:pt x="13" y="0"/>
                  </a:lnTo>
                  <a:cubicBezTo>
                    <a:pt x="8" y="0"/>
                    <a:pt x="0" y="0"/>
                    <a:pt x="0" y="9"/>
                  </a:cubicBezTo>
                  <a:cubicBezTo>
                    <a:pt x="0" y="17"/>
                    <a:pt x="8" y="17"/>
                    <a:pt x="13" y="17"/>
                  </a:cubicBezTo>
                  <a:lnTo>
                    <a:pt x="244" y="17"/>
                  </a:lnTo>
                  <a:close/>
                  <a:moveTo>
                    <a:pt x="244" y="94"/>
                  </a:moveTo>
                  <a:cubicBezTo>
                    <a:pt x="248" y="94"/>
                    <a:pt x="257" y="94"/>
                    <a:pt x="257" y="86"/>
                  </a:cubicBezTo>
                  <a:cubicBezTo>
                    <a:pt x="257" y="77"/>
                    <a:pt x="249" y="77"/>
                    <a:pt x="244" y="77"/>
                  </a:cubicBezTo>
                  <a:lnTo>
                    <a:pt x="13" y="77"/>
                  </a:lnTo>
                  <a:cubicBezTo>
                    <a:pt x="8" y="77"/>
                    <a:pt x="0" y="77"/>
                    <a:pt x="0" y="86"/>
                  </a:cubicBezTo>
                  <a:cubicBezTo>
                    <a:pt x="0" y="94"/>
                    <a:pt x="8" y="94"/>
                    <a:pt x="13" y="94"/>
                  </a:cubicBezTo>
                  <a:lnTo>
                    <a:pt x="244" y="94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6" name="Freeform 26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1739900" y="3271838"/>
              <a:ext cx="61913" cy="115888"/>
            </a:xfrm>
            <a:custGeom>
              <a:avLst/>
              <a:gdLst>
                <a:gd name="T0" fmla="*/ 79 w 127"/>
                <a:gd name="T1" fmla="*/ 10 h 232"/>
                <a:gd name="T2" fmla="*/ 68 w 127"/>
                <a:gd name="T3" fmla="*/ 0 h 232"/>
                <a:gd name="T4" fmla="*/ 0 w 127"/>
                <a:gd name="T5" fmla="*/ 22 h 232"/>
                <a:gd name="T6" fmla="*/ 0 w 127"/>
                <a:gd name="T7" fmla="*/ 35 h 232"/>
                <a:gd name="T8" fmla="*/ 50 w 127"/>
                <a:gd name="T9" fmla="*/ 25 h 232"/>
                <a:gd name="T10" fmla="*/ 50 w 127"/>
                <a:gd name="T11" fmla="*/ 203 h 232"/>
                <a:gd name="T12" fmla="*/ 15 w 127"/>
                <a:gd name="T13" fmla="*/ 219 h 232"/>
                <a:gd name="T14" fmla="*/ 2 w 127"/>
                <a:gd name="T15" fmla="*/ 219 h 232"/>
                <a:gd name="T16" fmla="*/ 2 w 127"/>
                <a:gd name="T17" fmla="*/ 232 h 232"/>
                <a:gd name="T18" fmla="*/ 64 w 127"/>
                <a:gd name="T19" fmla="*/ 230 h 232"/>
                <a:gd name="T20" fmla="*/ 127 w 127"/>
                <a:gd name="T21" fmla="*/ 232 h 232"/>
                <a:gd name="T22" fmla="*/ 127 w 127"/>
                <a:gd name="T23" fmla="*/ 219 h 232"/>
                <a:gd name="T24" fmla="*/ 113 w 127"/>
                <a:gd name="T25" fmla="*/ 219 h 232"/>
                <a:gd name="T26" fmla="*/ 79 w 127"/>
                <a:gd name="T27" fmla="*/ 203 h 232"/>
                <a:gd name="T28" fmla="*/ 79 w 127"/>
                <a:gd name="T29" fmla="*/ 1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7" h="232">
                  <a:moveTo>
                    <a:pt x="79" y="10"/>
                  </a:moveTo>
                  <a:cubicBezTo>
                    <a:pt x="79" y="0"/>
                    <a:pt x="78" y="0"/>
                    <a:pt x="68" y="0"/>
                  </a:cubicBezTo>
                  <a:cubicBezTo>
                    <a:pt x="46" y="22"/>
                    <a:pt x="14" y="22"/>
                    <a:pt x="0" y="22"/>
                  </a:cubicBezTo>
                  <a:lnTo>
                    <a:pt x="0" y="35"/>
                  </a:lnTo>
                  <a:cubicBezTo>
                    <a:pt x="8" y="35"/>
                    <a:pt x="31" y="35"/>
                    <a:pt x="50" y="25"/>
                  </a:cubicBezTo>
                  <a:lnTo>
                    <a:pt x="50" y="203"/>
                  </a:lnTo>
                  <a:cubicBezTo>
                    <a:pt x="50" y="214"/>
                    <a:pt x="50" y="219"/>
                    <a:pt x="15" y="219"/>
                  </a:cubicBezTo>
                  <a:lnTo>
                    <a:pt x="2" y="219"/>
                  </a:lnTo>
                  <a:lnTo>
                    <a:pt x="2" y="232"/>
                  </a:lnTo>
                  <a:cubicBezTo>
                    <a:pt x="8" y="231"/>
                    <a:pt x="51" y="230"/>
                    <a:pt x="64" y="230"/>
                  </a:cubicBezTo>
                  <a:cubicBezTo>
                    <a:pt x="75" y="230"/>
                    <a:pt x="119" y="231"/>
                    <a:pt x="127" y="232"/>
                  </a:cubicBezTo>
                  <a:lnTo>
                    <a:pt x="127" y="219"/>
                  </a:lnTo>
                  <a:lnTo>
                    <a:pt x="113" y="219"/>
                  </a:lnTo>
                  <a:cubicBezTo>
                    <a:pt x="79" y="219"/>
                    <a:pt x="79" y="214"/>
                    <a:pt x="79" y="203"/>
                  </a:cubicBezTo>
                  <a:lnTo>
                    <a:pt x="79" y="1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7" name="Freeform 27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1865313" y="2976563"/>
              <a:ext cx="112713" cy="161925"/>
            </a:xfrm>
            <a:custGeom>
              <a:avLst/>
              <a:gdLst>
                <a:gd name="T0" fmla="*/ 228 w 230"/>
                <a:gd name="T1" fmla="*/ 30 h 323"/>
                <a:gd name="T2" fmla="*/ 230 w 230"/>
                <a:gd name="T3" fmla="*/ 19 h 323"/>
                <a:gd name="T4" fmla="*/ 215 w 230"/>
                <a:gd name="T5" fmla="*/ 5 h 323"/>
                <a:gd name="T6" fmla="*/ 198 w 230"/>
                <a:gd name="T7" fmla="*/ 16 h 323"/>
                <a:gd name="T8" fmla="*/ 191 w 230"/>
                <a:gd name="T9" fmla="*/ 43 h 323"/>
                <a:gd name="T10" fmla="*/ 181 w 230"/>
                <a:gd name="T11" fmla="*/ 83 h 323"/>
                <a:gd name="T12" fmla="*/ 158 w 230"/>
                <a:gd name="T13" fmla="*/ 172 h 323"/>
                <a:gd name="T14" fmla="*/ 102 w 230"/>
                <a:gd name="T15" fmla="*/ 215 h 323"/>
                <a:gd name="T16" fmla="*/ 71 w 230"/>
                <a:gd name="T17" fmla="*/ 174 h 323"/>
                <a:gd name="T18" fmla="*/ 97 w 230"/>
                <a:gd name="T19" fmla="*/ 77 h 323"/>
                <a:gd name="T20" fmla="*/ 107 w 230"/>
                <a:gd name="T21" fmla="*/ 41 h 323"/>
                <a:gd name="T22" fmla="*/ 66 w 230"/>
                <a:gd name="T23" fmla="*/ 0 h 323"/>
                <a:gd name="T24" fmla="*/ 0 w 230"/>
                <a:gd name="T25" fmla="*/ 77 h 323"/>
                <a:gd name="T26" fmla="*/ 6 w 230"/>
                <a:gd name="T27" fmla="*/ 82 h 323"/>
                <a:gd name="T28" fmla="*/ 14 w 230"/>
                <a:gd name="T29" fmla="*/ 73 h 323"/>
                <a:gd name="T30" fmla="*/ 64 w 230"/>
                <a:gd name="T31" fmla="*/ 11 h 323"/>
                <a:gd name="T32" fmla="*/ 77 w 230"/>
                <a:gd name="T33" fmla="*/ 27 h 323"/>
                <a:gd name="T34" fmla="*/ 68 w 230"/>
                <a:gd name="T35" fmla="*/ 62 h 323"/>
                <a:gd name="T36" fmla="*/ 39 w 230"/>
                <a:gd name="T37" fmla="*/ 166 h 323"/>
                <a:gd name="T38" fmla="*/ 100 w 230"/>
                <a:gd name="T39" fmla="*/ 226 h 323"/>
                <a:gd name="T40" fmla="*/ 150 w 230"/>
                <a:gd name="T41" fmla="*/ 203 h 323"/>
                <a:gd name="T42" fmla="*/ 118 w 230"/>
                <a:gd name="T43" fmla="*/ 280 h 323"/>
                <a:gd name="T44" fmla="*/ 63 w 230"/>
                <a:gd name="T45" fmla="*/ 312 h 323"/>
                <a:gd name="T46" fmla="*/ 25 w 230"/>
                <a:gd name="T47" fmla="*/ 291 h 323"/>
                <a:gd name="T48" fmla="*/ 47 w 230"/>
                <a:gd name="T49" fmla="*/ 285 h 323"/>
                <a:gd name="T50" fmla="*/ 57 w 230"/>
                <a:gd name="T51" fmla="*/ 264 h 323"/>
                <a:gd name="T52" fmla="*/ 38 w 230"/>
                <a:gd name="T53" fmla="*/ 247 h 323"/>
                <a:gd name="T54" fmla="*/ 10 w 230"/>
                <a:gd name="T55" fmla="*/ 279 h 323"/>
                <a:gd name="T56" fmla="*/ 63 w 230"/>
                <a:gd name="T57" fmla="*/ 323 h 323"/>
                <a:gd name="T58" fmla="*/ 180 w 230"/>
                <a:gd name="T59" fmla="*/ 221 h 323"/>
                <a:gd name="T60" fmla="*/ 228 w 230"/>
                <a:gd name="T61" fmla="*/ 30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30" h="323">
                  <a:moveTo>
                    <a:pt x="228" y="30"/>
                  </a:moveTo>
                  <a:cubicBezTo>
                    <a:pt x="230" y="23"/>
                    <a:pt x="230" y="22"/>
                    <a:pt x="230" y="19"/>
                  </a:cubicBezTo>
                  <a:cubicBezTo>
                    <a:pt x="230" y="10"/>
                    <a:pt x="223" y="5"/>
                    <a:pt x="215" y="5"/>
                  </a:cubicBezTo>
                  <a:cubicBezTo>
                    <a:pt x="210" y="5"/>
                    <a:pt x="202" y="8"/>
                    <a:pt x="198" y="16"/>
                  </a:cubicBezTo>
                  <a:cubicBezTo>
                    <a:pt x="197" y="18"/>
                    <a:pt x="193" y="34"/>
                    <a:pt x="191" y="43"/>
                  </a:cubicBezTo>
                  <a:cubicBezTo>
                    <a:pt x="187" y="56"/>
                    <a:pt x="184" y="69"/>
                    <a:pt x="181" y="83"/>
                  </a:cubicBezTo>
                  <a:lnTo>
                    <a:pt x="158" y="172"/>
                  </a:lnTo>
                  <a:cubicBezTo>
                    <a:pt x="156" y="180"/>
                    <a:pt x="135" y="215"/>
                    <a:pt x="102" y="215"/>
                  </a:cubicBezTo>
                  <a:cubicBezTo>
                    <a:pt x="77" y="215"/>
                    <a:pt x="71" y="193"/>
                    <a:pt x="71" y="174"/>
                  </a:cubicBezTo>
                  <a:cubicBezTo>
                    <a:pt x="71" y="151"/>
                    <a:pt x="80" y="121"/>
                    <a:pt x="97" y="77"/>
                  </a:cubicBezTo>
                  <a:cubicBezTo>
                    <a:pt x="105" y="56"/>
                    <a:pt x="107" y="51"/>
                    <a:pt x="107" y="41"/>
                  </a:cubicBezTo>
                  <a:cubicBezTo>
                    <a:pt x="107" y="18"/>
                    <a:pt x="91" y="0"/>
                    <a:pt x="66" y="0"/>
                  </a:cubicBezTo>
                  <a:cubicBezTo>
                    <a:pt x="18" y="0"/>
                    <a:pt x="0" y="72"/>
                    <a:pt x="0" y="77"/>
                  </a:cubicBezTo>
                  <a:cubicBezTo>
                    <a:pt x="0" y="82"/>
                    <a:pt x="5" y="82"/>
                    <a:pt x="6" y="82"/>
                  </a:cubicBezTo>
                  <a:cubicBezTo>
                    <a:pt x="11" y="82"/>
                    <a:pt x="11" y="81"/>
                    <a:pt x="14" y="73"/>
                  </a:cubicBezTo>
                  <a:cubicBezTo>
                    <a:pt x="27" y="26"/>
                    <a:pt x="47" y="11"/>
                    <a:pt x="64" y="11"/>
                  </a:cubicBezTo>
                  <a:cubicBezTo>
                    <a:pt x="68" y="11"/>
                    <a:pt x="77" y="11"/>
                    <a:pt x="77" y="27"/>
                  </a:cubicBezTo>
                  <a:cubicBezTo>
                    <a:pt x="77" y="39"/>
                    <a:pt x="72" y="52"/>
                    <a:pt x="68" y="62"/>
                  </a:cubicBezTo>
                  <a:cubicBezTo>
                    <a:pt x="48" y="115"/>
                    <a:pt x="39" y="143"/>
                    <a:pt x="39" y="166"/>
                  </a:cubicBezTo>
                  <a:cubicBezTo>
                    <a:pt x="39" y="211"/>
                    <a:pt x="71" y="226"/>
                    <a:pt x="100" y="226"/>
                  </a:cubicBezTo>
                  <a:cubicBezTo>
                    <a:pt x="119" y="226"/>
                    <a:pt x="136" y="217"/>
                    <a:pt x="150" y="203"/>
                  </a:cubicBezTo>
                  <a:cubicBezTo>
                    <a:pt x="144" y="229"/>
                    <a:pt x="138" y="254"/>
                    <a:pt x="118" y="280"/>
                  </a:cubicBezTo>
                  <a:cubicBezTo>
                    <a:pt x="105" y="297"/>
                    <a:pt x="86" y="312"/>
                    <a:pt x="63" y="312"/>
                  </a:cubicBezTo>
                  <a:cubicBezTo>
                    <a:pt x="56" y="312"/>
                    <a:pt x="34" y="310"/>
                    <a:pt x="25" y="291"/>
                  </a:cubicBezTo>
                  <a:cubicBezTo>
                    <a:pt x="33" y="291"/>
                    <a:pt x="40" y="291"/>
                    <a:pt x="47" y="285"/>
                  </a:cubicBezTo>
                  <a:cubicBezTo>
                    <a:pt x="52" y="280"/>
                    <a:pt x="57" y="274"/>
                    <a:pt x="57" y="264"/>
                  </a:cubicBezTo>
                  <a:cubicBezTo>
                    <a:pt x="57" y="249"/>
                    <a:pt x="43" y="247"/>
                    <a:pt x="38" y="247"/>
                  </a:cubicBezTo>
                  <a:cubicBezTo>
                    <a:pt x="27" y="247"/>
                    <a:pt x="10" y="255"/>
                    <a:pt x="10" y="279"/>
                  </a:cubicBezTo>
                  <a:cubicBezTo>
                    <a:pt x="10" y="304"/>
                    <a:pt x="32" y="323"/>
                    <a:pt x="63" y="323"/>
                  </a:cubicBezTo>
                  <a:cubicBezTo>
                    <a:pt x="115" y="323"/>
                    <a:pt x="166" y="277"/>
                    <a:pt x="180" y="221"/>
                  </a:cubicBezTo>
                  <a:lnTo>
                    <a:pt x="228" y="30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8" name="Freeform 28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1990725" y="3003550"/>
              <a:ext cx="82550" cy="122238"/>
            </a:xfrm>
            <a:custGeom>
              <a:avLst/>
              <a:gdLst>
                <a:gd name="T0" fmla="*/ 83 w 171"/>
                <a:gd name="T1" fmla="*/ 11 h 246"/>
                <a:gd name="T2" fmla="*/ 84 w 171"/>
                <a:gd name="T3" fmla="*/ 5 h 246"/>
                <a:gd name="T4" fmla="*/ 79 w 171"/>
                <a:gd name="T5" fmla="*/ 0 h 246"/>
                <a:gd name="T6" fmla="*/ 34 w 171"/>
                <a:gd name="T7" fmla="*/ 4 h 246"/>
                <a:gd name="T8" fmla="*/ 26 w 171"/>
                <a:gd name="T9" fmla="*/ 12 h 246"/>
                <a:gd name="T10" fmla="*/ 35 w 171"/>
                <a:gd name="T11" fmla="*/ 16 h 246"/>
                <a:gd name="T12" fmla="*/ 52 w 171"/>
                <a:gd name="T13" fmla="*/ 22 h 246"/>
                <a:gd name="T14" fmla="*/ 51 w 171"/>
                <a:gd name="T15" fmla="*/ 29 h 246"/>
                <a:gd name="T16" fmla="*/ 2 w 171"/>
                <a:gd name="T17" fmla="*/ 227 h 246"/>
                <a:gd name="T18" fmla="*/ 0 w 171"/>
                <a:gd name="T19" fmla="*/ 234 h 246"/>
                <a:gd name="T20" fmla="*/ 12 w 171"/>
                <a:gd name="T21" fmla="*/ 246 h 246"/>
                <a:gd name="T22" fmla="*/ 28 w 171"/>
                <a:gd name="T23" fmla="*/ 231 h 246"/>
                <a:gd name="T24" fmla="*/ 45 w 171"/>
                <a:gd name="T25" fmla="*/ 163 h 246"/>
                <a:gd name="T26" fmla="*/ 89 w 171"/>
                <a:gd name="T27" fmla="*/ 192 h 246"/>
                <a:gd name="T28" fmla="*/ 89 w 171"/>
                <a:gd name="T29" fmla="*/ 199 h 246"/>
                <a:gd name="T30" fmla="*/ 87 w 171"/>
                <a:gd name="T31" fmla="*/ 210 h 246"/>
                <a:gd name="T32" fmla="*/ 124 w 171"/>
                <a:gd name="T33" fmla="*/ 246 h 246"/>
                <a:gd name="T34" fmla="*/ 169 w 171"/>
                <a:gd name="T35" fmla="*/ 192 h 246"/>
                <a:gd name="T36" fmla="*/ 163 w 171"/>
                <a:gd name="T37" fmla="*/ 188 h 246"/>
                <a:gd name="T38" fmla="*/ 156 w 171"/>
                <a:gd name="T39" fmla="*/ 196 h 246"/>
                <a:gd name="T40" fmla="*/ 125 w 171"/>
                <a:gd name="T41" fmla="*/ 236 h 246"/>
                <a:gd name="T42" fmla="*/ 113 w 171"/>
                <a:gd name="T43" fmla="*/ 218 h 246"/>
                <a:gd name="T44" fmla="*/ 115 w 171"/>
                <a:gd name="T45" fmla="*/ 202 h 246"/>
                <a:gd name="T46" fmla="*/ 117 w 171"/>
                <a:gd name="T47" fmla="*/ 191 h 246"/>
                <a:gd name="T48" fmla="*/ 61 w 171"/>
                <a:gd name="T49" fmla="*/ 154 h 246"/>
                <a:gd name="T50" fmla="*/ 89 w 171"/>
                <a:gd name="T51" fmla="*/ 131 h 246"/>
                <a:gd name="T52" fmla="*/ 144 w 171"/>
                <a:gd name="T53" fmla="*/ 98 h 246"/>
                <a:gd name="T54" fmla="*/ 156 w 171"/>
                <a:gd name="T55" fmla="*/ 103 h 246"/>
                <a:gd name="T56" fmla="*/ 138 w 171"/>
                <a:gd name="T57" fmla="*/ 122 h 246"/>
                <a:gd name="T58" fmla="*/ 152 w 171"/>
                <a:gd name="T59" fmla="*/ 135 h 246"/>
                <a:gd name="T60" fmla="*/ 171 w 171"/>
                <a:gd name="T61" fmla="*/ 113 h 246"/>
                <a:gd name="T62" fmla="*/ 145 w 171"/>
                <a:gd name="T63" fmla="*/ 88 h 246"/>
                <a:gd name="T64" fmla="*/ 89 w 171"/>
                <a:gd name="T65" fmla="*/ 119 h 246"/>
                <a:gd name="T66" fmla="*/ 48 w 171"/>
                <a:gd name="T67" fmla="*/ 150 h 246"/>
                <a:gd name="T68" fmla="*/ 83 w 171"/>
                <a:gd name="T69" fmla="*/ 11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1" h="246">
                  <a:moveTo>
                    <a:pt x="83" y="11"/>
                  </a:moveTo>
                  <a:cubicBezTo>
                    <a:pt x="83" y="10"/>
                    <a:pt x="84" y="5"/>
                    <a:pt x="84" y="5"/>
                  </a:cubicBezTo>
                  <a:cubicBezTo>
                    <a:pt x="84" y="3"/>
                    <a:pt x="83" y="0"/>
                    <a:pt x="79" y="0"/>
                  </a:cubicBezTo>
                  <a:cubicBezTo>
                    <a:pt x="72" y="0"/>
                    <a:pt x="43" y="3"/>
                    <a:pt x="34" y="4"/>
                  </a:cubicBezTo>
                  <a:cubicBezTo>
                    <a:pt x="31" y="4"/>
                    <a:pt x="26" y="4"/>
                    <a:pt x="26" y="12"/>
                  </a:cubicBezTo>
                  <a:cubicBezTo>
                    <a:pt x="26" y="16"/>
                    <a:pt x="31" y="16"/>
                    <a:pt x="35" y="16"/>
                  </a:cubicBezTo>
                  <a:cubicBezTo>
                    <a:pt x="52" y="16"/>
                    <a:pt x="52" y="19"/>
                    <a:pt x="52" y="22"/>
                  </a:cubicBezTo>
                  <a:cubicBezTo>
                    <a:pt x="52" y="24"/>
                    <a:pt x="51" y="26"/>
                    <a:pt x="51" y="29"/>
                  </a:cubicBezTo>
                  <a:lnTo>
                    <a:pt x="2" y="227"/>
                  </a:lnTo>
                  <a:cubicBezTo>
                    <a:pt x="0" y="233"/>
                    <a:pt x="0" y="234"/>
                    <a:pt x="0" y="234"/>
                  </a:cubicBezTo>
                  <a:cubicBezTo>
                    <a:pt x="0" y="240"/>
                    <a:pt x="4" y="246"/>
                    <a:pt x="12" y="246"/>
                  </a:cubicBezTo>
                  <a:cubicBezTo>
                    <a:pt x="21" y="246"/>
                    <a:pt x="26" y="239"/>
                    <a:pt x="28" y="231"/>
                  </a:cubicBezTo>
                  <a:cubicBezTo>
                    <a:pt x="28" y="230"/>
                    <a:pt x="43" y="168"/>
                    <a:pt x="45" y="163"/>
                  </a:cubicBezTo>
                  <a:cubicBezTo>
                    <a:pt x="70" y="166"/>
                    <a:pt x="89" y="174"/>
                    <a:pt x="89" y="192"/>
                  </a:cubicBezTo>
                  <a:cubicBezTo>
                    <a:pt x="89" y="194"/>
                    <a:pt x="89" y="195"/>
                    <a:pt x="89" y="199"/>
                  </a:cubicBezTo>
                  <a:cubicBezTo>
                    <a:pt x="87" y="204"/>
                    <a:pt x="87" y="206"/>
                    <a:pt x="87" y="210"/>
                  </a:cubicBezTo>
                  <a:cubicBezTo>
                    <a:pt x="87" y="234"/>
                    <a:pt x="108" y="246"/>
                    <a:pt x="124" y="246"/>
                  </a:cubicBezTo>
                  <a:cubicBezTo>
                    <a:pt x="158" y="246"/>
                    <a:pt x="169" y="193"/>
                    <a:pt x="169" y="192"/>
                  </a:cubicBezTo>
                  <a:cubicBezTo>
                    <a:pt x="169" y="188"/>
                    <a:pt x="164" y="188"/>
                    <a:pt x="163" y="188"/>
                  </a:cubicBezTo>
                  <a:cubicBezTo>
                    <a:pt x="158" y="188"/>
                    <a:pt x="158" y="189"/>
                    <a:pt x="156" y="196"/>
                  </a:cubicBezTo>
                  <a:cubicBezTo>
                    <a:pt x="152" y="211"/>
                    <a:pt x="142" y="236"/>
                    <a:pt x="125" y="236"/>
                  </a:cubicBezTo>
                  <a:cubicBezTo>
                    <a:pt x="116" y="236"/>
                    <a:pt x="113" y="227"/>
                    <a:pt x="113" y="218"/>
                  </a:cubicBezTo>
                  <a:cubicBezTo>
                    <a:pt x="113" y="212"/>
                    <a:pt x="113" y="211"/>
                    <a:pt x="115" y="202"/>
                  </a:cubicBezTo>
                  <a:cubicBezTo>
                    <a:pt x="116" y="201"/>
                    <a:pt x="117" y="195"/>
                    <a:pt x="117" y="191"/>
                  </a:cubicBezTo>
                  <a:cubicBezTo>
                    <a:pt x="117" y="160"/>
                    <a:pt x="75" y="155"/>
                    <a:pt x="61" y="154"/>
                  </a:cubicBezTo>
                  <a:cubicBezTo>
                    <a:pt x="71" y="148"/>
                    <a:pt x="84" y="136"/>
                    <a:pt x="89" y="131"/>
                  </a:cubicBezTo>
                  <a:cubicBezTo>
                    <a:pt x="107" y="114"/>
                    <a:pt x="125" y="98"/>
                    <a:pt x="144" y="98"/>
                  </a:cubicBezTo>
                  <a:cubicBezTo>
                    <a:pt x="148" y="98"/>
                    <a:pt x="153" y="99"/>
                    <a:pt x="156" y="103"/>
                  </a:cubicBezTo>
                  <a:cubicBezTo>
                    <a:pt x="141" y="105"/>
                    <a:pt x="138" y="117"/>
                    <a:pt x="138" y="122"/>
                  </a:cubicBezTo>
                  <a:cubicBezTo>
                    <a:pt x="138" y="130"/>
                    <a:pt x="144" y="135"/>
                    <a:pt x="152" y="135"/>
                  </a:cubicBezTo>
                  <a:cubicBezTo>
                    <a:pt x="161" y="135"/>
                    <a:pt x="171" y="127"/>
                    <a:pt x="171" y="113"/>
                  </a:cubicBezTo>
                  <a:cubicBezTo>
                    <a:pt x="171" y="101"/>
                    <a:pt x="163" y="88"/>
                    <a:pt x="145" y="88"/>
                  </a:cubicBezTo>
                  <a:cubicBezTo>
                    <a:pt x="125" y="88"/>
                    <a:pt x="107" y="103"/>
                    <a:pt x="89" y="119"/>
                  </a:cubicBezTo>
                  <a:cubicBezTo>
                    <a:pt x="74" y="133"/>
                    <a:pt x="63" y="144"/>
                    <a:pt x="48" y="150"/>
                  </a:cubicBezTo>
                  <a:lnTo>
                    <a:pt x="83" y="11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29" name="Freeform 29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2178050" y="2994025"/>
              <a:ext cx="161925" cy="60325"/>
            </a:xfrm>
            <a:custGeom>
              <a:avLst/>
              <a:gdLst>
                <a:gd name="T0" fmla="*/ 315 w 332"/>
                <a:gd name="T1" fmla="*/ 20 h 117"/>
                <a:gd name="T2" fmla="*/ 332 w 332"/>
                <a:gd name="T3" fmla="*/ 10 h 117"/>
                <a:gd name="T4" fmla="*/ 316 w 332"/>
                <a:gd name="T5" fmla="*/ 0 h 117"/>
                <a:gd name="T6" fmla="*/ 17 w 332"/>
                <a:gd name="T7" fmla="*/ 0 h 117"/>
                <a:gd name="T8" fmla="*/ 0 w 332"/>
                <a:gd name="T9" fmla="*/ 10 h 117"/>
                <a:gd name="T10" fmla="*/ 17 w 332"/>
                <a:gd name="T11" fmla="*/ 20 h 117"/>
                <a:gd name="T12" fmla="*/ 315 w 332"/>
                <a:gd name="T13" fmla="*/ 20 h 117"/>
                <a:gd name="T14" fmla="*/ 316 w 332"/>
                <a:gd name="T15" fmla="*/ 117 h 117"/>
                <a:gd name="T16" fmla="*/ 332 w 332"/>
                <a:gd name="T17" fmla="*/ 107 h 117"/>
                <a:gd name="T18" fmla="*/ 315 w 332"/>
                <a:gd name="T19" fmla="*/ 97 h 117"/>
                <a:gd name="T20" fmla="*/ 17 w 332"/>
                <a:gd name="T21" fmla="*/ 97 h 117"/>
                <a:gd name="T22" fmla="*/ 0 w 332"/>
                <a:gd name="T23" fmla="*/ 107 h 117"/>
                <a:gd name="T24" fmla="*/ 17 w 332"/>
                <a:gd name="T25" fmla="*/ 117 h 117"/>
                <a:gd name="T26" fmla="*/ 316 w 332"/>
                <a:gd name="T2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2" h="117">
                  <a:moveTo>
                    <a:pt x="315" y="20"/>
                  </a:moveTo>
                  <a:cubicBezTo>
                    <a:pt x="322" y="20"/>
                    <a:pt x="332" y="20"/>
                    <a:pt x="332" y="10"/>
                  </a:cubicBezTo>
                  <a:cubicBezTo>
                    <a:pt x="332" y="0"/>
                    <a:pt x="322" y="0"/>
                    <a:pt x="316" y="0"/>
                  </a:cubicBezTo>
                  <a:lnTo>
                    <a:pt x="17" y="0"/>
                  </a:lnTo>
                  <a:cubicBezTo>
                    <a:pt x="10" y="0"/>
                    <a:pt x="0" y="0"/>
                    <a:pt x="0" y="10"/>
                  </a:cubicBezTo>
                  <a:cubicBezTo>
                    <a:pt x="0" y="20"/>
                    <a:pt x="10" y="20"/>
                    <a:pt x="17" y="20"/>
                  </a:cubicBezTo>
                  <a:lnTo>
                    <a:pt x="315" y="20"/>
                  </a:lnTo>
                  <a:close/>
                  <a:moveTo>
                    <a:pt x="316" y="117"/>
                  </a:moveTo>
                  <a:cubicBezTo>
                    <a:pt x="322" y="117"/>
                    <a:pt x="332" y="117"/>
                    <a:pt x="332" y="107"/>
                  </a:cubicBezTo>
                  <a:cubicBezTo>
                    <a:pt x="332" y="97"/>
                    <a:pt x="322" y="97"/>
                    <a:pt x="315" y="97"/>
                  </a:cubicBezTo>
                  <a:lnTo>
                    <a:pt x="17" y="97"/>
                  </a:lnTo>
                  <a:cubicBezTo>
                    <a:pt x="10" y="97"/>
                    <a:pt x="0" y="97"/>
                    <a:pt x="0" y="107"/>
                  </a:cubicBezTo>
                  <a:cubicBezTo>
                    <a:pt x="0" y="117"/>
                    <a:pt x="10" y="117"/>
                    <a:pt x="17" y="117"/>
                  </a:cubicBezTo>
                  <a:lnTo>
                    <a:pt x="316" y="117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  <p:sp>
          <p:nvSpPr>
            <p:cNvPr id="130" name="Freeform 30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2443163" y="2919413"/>
              <a:ext cx="80963" cy="166688"/>
            </a:xfrm>
            <a:custGeom>
              <a:avLst/>
              <a:gdLst>
                <a:gd name="T0" fmla="*/ 102 w 164"/>
                <a:gd name="T1" fmla="*/ 13 h 332"/>
                <a:gd name="T2" fmla="*/ 91 w 164"/>
                <a:gd name="T3" fmla="*/ 0 h 332"/>
                <a:gd name="T4" fmla="*/ 0 w 164"/>
                <a:gd name="T5" fmla="*/ 32 h 332"/>
                <a:gd name="T6" fmla="*/ 0 w 164"/>
                <a:gd name="T7" fmla="*/ 47 h 332"/>
                <a:gd name="T8" fmla="*/ 65 w 164"/>
                <a:gd name="T9" fmla="*/ 35 h 332"/>
                <a:gd name="T10" fmla="*/ 65 w 164"/>
                <a:gd name="T11" fmla="*/ 293 h 332"/>
                <a:gd name="T12" fmla="*/ 19 w 164"/>
                <a:gd name="T13" fmla="*/ 317 h 332"/>
                <a:gd name="T14" fmla="*/ 3 w 164"/>
                <a:gd name="T15" fmla="*/ 317 h 332"/>
                <a:gd name="T16" fmla="*/ 3 w 164"/>
                <a:gd name="T17" fmla="*/ 332 h 332"/>
                <a:gd name="T18" fmla="*/ 84 w 164"/>
                <a:gd name="T19" fmla="*/ 331 h 332"/>
                <a:gd name="T20" fmla="*/ 164 w 164"/>
                <a:gd name="T21" fmla="*/ 332 h 332"/>
                <a:gd name="T22" fmla="*/ 164 w 164"/>
                <a:gd name="T23" fmla="*/ 317 h 332"/>
                <a:gd name="T24" fmla="*/ 148 w 164"/>
                <a:gd name="T25" fmla="*/ 317 h 332"/>
                <a:gd name="T26" fmla="*/ 102 w 164"/>
                <a:gd name="T27" fmla="*/ 293 h 332"/>
                <a:gd name="T28" fmla="*/ 102 w 164"/>
                <a:gd name="T29" fmla="*/ 1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4" h="332">
                  <a:moveTo>
                    <a:pt x="102" y="13"/>
                  </a:moveTo>
                  <a:cubicBezTo>
                    <a:pt x="102" y="1"/>
                    <a:pt x="102" y="0"/>
                    <a:pt x="91" y="0"/>
                  </a:cubicBezTo>
                  <a:cubicBezTo>
                    <a:pt x="60" y="32"/>
                    <a:pt x="16" y="32"/>
                    <a:pt x="0" y="32"/>
                  </a:cubicBezTo>
                  <a:lnTo>
                    <a:pt x="0" y="47"/>
                  </a:lnTo>
                  <a:cubicBezTo>
                    <a:pt x="10" y="47"/>
                    <a:pt x="39" y="47"/>
                    <a:pt x="65" y="35"/>
                  </a:cubicBezTo>
                  <a:lnTo>
                    <a:pt x="65" y="293"/>
                  </a:lnTo>
                  <a:cubicBezTo>
                    <a:pt x="65" y="311"/>
                    <a:pt x="64" y="317"/>
                    <a:pt x="19" y="317"/>
                  </a:cubicBezTo>
                  <a:lnTo>
                    <a:pt x="3" y="317"/>
                  </a:lnTo>
                  <a:lnTo>
                    <a:pt x="3" y="332"/>
                  </a:lnTo>
                  <a:cubicBezTo>
                    <a:pt x="20" y="331"/>
                    <a:pt x="64" y="331"/>
                    <a:pt x="84" y="331"/>
                  </a:cubicBezTo>
                  <a:cubicBezTo>
                    <a:pt x="104" y="331"/>
                    <a:pt x="147" y="331"/>
                    <a:pt x="164" y="332"/>
                  </a:cubicBezTo>
                  <a:lnTo>
                    <a:pt x="164" y="317"/>
                  </a:lnTo>
                  <a:lnTo>
                    <a:pt x="148" y="317"/>
                  </a:lnTo>
                  <a:cubicBezTo>
                    <a:pt x="104" y="317"/>
                    <a:pt x="102" y="311"/>
                    <a:pt x="102" y="293"/>
                  </a:cubicBezTo>
                  <a:lnTo>
                    <a:pt x="102" y="13"/>
                  </a:lnTo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ja-JP" altLang="en-US"/>
            </a:p>
          </p:txBody>
        </p:sp>
      </p:grp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AF5F35BC-1385-4D1A-8650-6B7D39132CB2}"/>
              </a:ext>
            </a:extLst>
          </p:cNvPr>
          <p:cNvSpPr/>
          <p:nvPr/>
        </p:nvSpPr>
        <p:spPr>
          <a:xfrm>
            <a:off x="4203931" y="2078064"/>
            <a:ext cx="1911964" cy="4590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6220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/>
              <a:t>平均交差エントロピー誤差の導出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3110" y="1234946"/>
                <a:ext cx="8690889" cy="4658321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ts val="3400"/>
                  </a:lnSpc>
                </a:pPr>
                <a:r>
                  <a:rPr kumimoji="1"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第</a:t>
                </a:r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kumimoji="1"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訓練標本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ja-JP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acc>
                  </m:oMath>
                </a14:m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がクラス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k=1,2,...,K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に属す確率が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,..., 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nK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と計算され，教師信号は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ja-JP" sz="2400" b="0" i="1" dirty="0" smtClean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</m:acc>
                  </m:oMath>
                </a14:m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=[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24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..., 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nK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とする．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400"/>
                  </a:lnSpc>
                </a:pPr>
                <a:r>
                  <a:rPr lang="en-US" altLang="ja-JP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1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1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altLang="ja-JP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18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altLang="ja-JP" sz="1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..., </a:t>
                </a:r>
                <a:r>
                  <a:rPr lang="en-US" altLang="ja-JP" sz="18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18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nK</a:t>
                </a:r>
                <a:r>
                  <a:rPr lang="en-US" altLang="ja-JP" sz="18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ja-JP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</a:t>
                </a:r>
                <a:r>
                  <a:rPr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ja-JP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つのみが</a:t>
                </a:r>
                <a:r>
                  <a:rPr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ja-JP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で，あとは</a:t>
                </a:r>
                <a:r>
                  <a:rPr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ja-JP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であることに注意</a:t>
                </a:r>
                <a:endParaRPr lang="en-US" altLang="ja-JP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ts val="3400"/>
                  </a:lnSpc>
                </a:pPr>
                <a:r>
                  <a:rPr kumimoji="1"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トリックを使って，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nk</a:t>
                </a:r>
                <a: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=1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のとき</a:t>
                </a:r>
                <a:r>
                  <a:rPr lang="en-US" altLang="ja-JP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nk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を選ぶことを表現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400"/>
                  </a:lnSpc>
                </a:pPr>
                <a:endParaRPr lang="en-US" altLang="ja-JP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>
                  <a:lnSpc>
                    <a:spcPts val="3400"/>
                  </a:lnSpc>
                </a:pPr>
                <a:r>
                  <a:rPr lang="ja-JP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訓練で，</a:t>
                </a:r>
                <a:r>
                  <a:rPr lang="en-US" altLang="ja-JP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ja-JP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の教師信号に対応する</a:t>
                </a:r>
                <a:r>
                  <a:rPr lang="en-US" altLang="ja-JP" sz="1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ja-JP" alt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を最高に持っていく</a:t>
                </a:r>
                <a:endParaRPr kumimoji="1"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ts val="3400"/>
                  </a:lnSpc>
                </a:pPr>
                <a:r>
                  <a:rPr kumimoji="1"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kumimoji="1"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個の全標本で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，望ましい値が得られる確率</a:t>
                </a:r>
                <a:r>
                  <a:rPr kumimoji="1"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は</a:t>
                </a:r>
                <a:br>
                  <a:rPr kumimoji="1"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kumimoji="1"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US" altLang="ja-JP" sz="1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ts val="3400"/>
                  </a:lnSpc>
                </a:pPr>
                <a:r>
                  <a:rPr kumimoji="1"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平均交差エントロピー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誤差</a:t>
                </a:r>
                <a:r>
                  <a:rPr kumimoji="1"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は　負の対数尤度の平均</a:t>
                </a:r>
                <a:endParaRPr kumimoji="1"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3110" y="1234946"/>
                <a:ext cx="8690889" cy="4658321"/>
              </a:xfrm>
              <a:blipFill>
                <a:blip r:embed="rId6"/>
                <a:stretch>
                  <a:fillRect l="-912" t="-1178" b="-484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141" y="3277384"/>
            <a:ext cx="4845715" cy="373029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674963"/>
            <a:ext cx="6357334" cy="745143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61" y="6028953"/>
            <a:ext cx="7744873" cy="65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34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1720" cy="1143000"/>
          </a:xfrm>
        </p:spPr>
        <p:txBody>
          <a:bodyPr>
            <a:noAutofit/>
          </a:bodyPr>
          <a:lstStyle/>
          <a:p>
            <a:r>
              <a:rPr lang="ja-JP" altLang="en-US" sz="3600" dirty="0"/>
              <a:t>学習：平均交差エントロピー誤差の最小化</a:t>
            </a:r>
            <a:endParaRPr kumimoji="1" lang="ja-JP" altLang="en-US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40768"/>
                <a:ext cx="8579296" cy="506916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altLang="ja-JP" sz="28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8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8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sz="28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sz="2800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lang="ja-JP" altLang="en-US" sz="2800" i="1" dirty="0">
                        <a:latin typeface="Cambria Math"/>
                        <a:cs typeface="Times New Roman" panose="02020603050405020304" pitchFamily="18" charset="0"/>
                      </a:rPr>
                      <m:t>での</m:t>
                    </m:r>
                  </m:oMath>
                </a14:m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微分</a:t>
                </a:r>
                <a:r>
                  <a:rPr lang="en-US" altLang="ja-JP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</a:t>
                </a:r>
                <a:r>
                  <a:rPr lang="ja-JP" alt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を，勾配法で解く</a:t>
                </a:r>
                <a:endParaRPr lang="en-US" altLang="ja-JP" sz="2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以下の例で説明</a:t>
                </a:r>
                <a:endParaRPr lang="en-US" altLang="ja-JP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説明変数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つに，常に１を出すダミー変数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を追加．これに重み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</a:t>
                </a:r>
                <a:r>
                  <a:rPr lang="en-US" altLang="ja-JP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ja-JP" altLang="en-US" sz="2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．</a:t>
                </a:r>
                <a:endParaRPr lang="en-US" altLang="ja-JP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1"/>
                <a:r>
                  <a:rPr lang="ja-JP" altLang="en-US" sz="2000" dirty="0"/>
                  <a:t>入力総和は 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altLang="ja-JP" sz="2000" dirty="0"/>
                  <a:t>= </a:t>
                </a:r>
                <a:r>
                  <a:rPr lang="en-US" altLang="ja-JP" sz="2000" i="1" dirty="0">
                    <a:latin typeface="Times" pitchFamily="18" charset="0"/>
                  </a:rPr>
                  <a:t>w</a:t>
                </a:r>
                <a:r>
                  <a:rPr lang="en-US" altLang="ja-JP" sz="2000" baseline="-25000" dirty="0"/>
                  <a:t>0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0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altLang="ja-JP" sz="2000" dirty="0"/>
                  <a:t> + </a:t>
                </a:r>
                <a:r>
                  <a:rPr lang="en-US" altLang="ja-JP" sz="2000" i="1" dirty="0">
                    <a:latin typeface="Times" pitchFamily="18" charset="0"/>
                  </a:rPr>
                  <a:t>w</a:t>
                </a:r>
                <a:r>
                  <a:rPr lang="en-US" altLang="ja-JP" sz="2000" baseline="-25000" dirty="0"/>
                  <a:t>1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2000" dirty="0"/>
                  <a:t> +...+ </a:t>
                </a:r>
                <a:r>
                  <a:rPr lang="en-US" altLang="ja-JP" sz="2000" i="1" dirty="0" err="1">
                    <a:latin typeface="Times" pitchFamily="18" charset="0"/>
                  </a:rPr>
                  <a:t>w</a:t>
                </a:r>
                <a:r>
                  <a:rPr lang="en-US" altLang="ja-JP" sz="2000" i="1" baseline="-25000" dirty="0" err="1"/>
                  <a:t>M</a:t>
                </a:r>
                <a:r>
                  <a:rPr lang="en-US" altLang="ja-JP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altLang="ja-JP" sz="20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ja-JP" sz="2000" baseline="-25000" dirty="0"/>
                  <a:t> </a:t>
                </a:r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（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=0, ..., 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 </a:t>
                </a:r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　　いまは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=2</a:t>
                </a:r>
              </a:p>
              <a:p>
                <a:pPr lvl="1"/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ja-JP" altLang="en-US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クラスの中の１つのみ正解，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[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en-US" altLang="ja-JP" sz="20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d</a:t>
                </a:r>
                <a:r>
                  <a:rPr lang="en-US" altLang="ja-JP" sz="20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.., </a:t>
                </a:r>
                <a:r>
                  <a:rPr lang="en-US" altLang="ja-JP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0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.., </a:t>
                </a:r>
                <a:r>
                  <a:rPr lang="en-US" altLang="ja-JP" sz="20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en-US" altLang="ja-JP" sz="20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US" altLang="ja-JP" sz="2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]= [0,0, .., 1, .., 0]</a:t>
                </a:r>
              </a:p>
              <a:p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第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標本が第</a:t>
                </a:r>
                <a:r>
                  <a:rPr lang="en-US" altLang="ja-JP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クラスの確率 </a:t>
                </a:r>
                <a:r>
                  <a:rPr lang="en-US" altLang="ja-JP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US" altLang="ja-JP" sz="2400" i="1" baseline="-250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nk</a:t>
                </a:r>
                <a:r>
                  <a:rPr lang="ja-JP" alt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はソフトマックス関数で算出</a:t>
                </a: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br>
                  <a:rPr lang="en-US" altLang="ja-JP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kumimoji="1" lang="ja-JP" altLang="en-US" dirty="0"/>
                  <a:t>　</a:t>
                </a:r>
                <a:endParaRPr kumimoji="1" lang="en-US" altLang="ja-JP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40768"/>
                <a:ext cx="8579296" cy="5069160"/>
              </a:xfrm>
              <a:blipFill>
                <a:blip r:embed="rId4"/>
                <a:stretch>
                  <a:fillRect l="-1421" t="-168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8" name="図 7" descr="\documentclass{article}&#10;\usepackage{amsmath}&#10;\usepackage{bm}&#10;\pagestyle{empty}&#10;&#10;\begin{document}&#10;&#10;\begin{eqnarray*}&#10; y_{nk}&#10; &amp;=&amp; p(C_{k}|\vec{x}_{n}) \\&#10; &amp;=&amp; \frac{p(\vec{x}_{n}, C_{k})}{\sum_{j=1}^{K}p(\vec{x}_{n}, C_{j})} \\&#10; &amp;=&amp; \frac{\exp(u_{k})}{\sum_{j=1}^{K} \exp(u_{j})}&#10;\end{eqnarray*}&#10;&#10;&#10;\end{document}" title="IguanaTex Bitmap Display">
            <a:extLst>
              <a:ext uri="{FF2B5EF4-FFF2-40B4-BE49-F238E27FC236}">
                <a16:creationId xmlns:a16="http://schemas.microsoft.com/office/drawing/2014/main" id="{8F4C8A7B-5E18-4E0E-BF3E-4C31B5FCB0E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81" y="4024451"/>
            <a:ext cx="3891200" cy="2577067"/>
          </a:xfrm>
          <a:prstGeom prst="rect">
            <a:avLst/>
          </a:prstGeom>
        </p:spPr>
      </p:pic>
      <p:grpSp>
        <p:nvGrpSpPr>
          <p:cNvPr id="187" name="グループ化 186"/>
          <p:cNvGrpSpPr/>
          <p:nvPr/>
        </p:nvGrpSpPr>
        <p:grpSpPr>
          <a:xfrm>
            <a:off x="5548585" y="3817640"/>
            <a:ext cx="3398842" cy="2343371"/>
            <a:chOff x="5637654" y="1254225"/>
            <a:chExt cx="3398842" cy="2343371"/>
          </a:xfrm>
        </p:grpSpPr>
        <p:sp>
          <p:nvSpPr>
            <p:cNvPr id="188" name="角丸四角形 187"/>
            <p:cNvSpPr/>
            <p:nvPr/>
          </p:nvSpPr>
          <p:spPr>
            <a:xfrm>
              <a:off x="7364202" y="1282549"/>
              <a:ext cx="855574" cy="2315047"/>
            </a:xfrm>
            <a:prstGeom prst="roundRect">
              <a:avLst/>
            </a:prstGeom>
            <a:noFill/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9" name="テキスト ボックス 188"/>
            <p:cNvSpPr txBox="1"/>
            <p:nvPr/>
          </p:nvSpPr>
          <p:spPr>
            <a:xfrm>
              <a:off x="8576089" y="248053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0" name="テキスト ボックス 189"/>
            <p:cNvSpPr txBox="1"/>
            <p:nvPr/>
          </p:nvSpPr>
          <p:spPr>
            <a:xfrm>
              <a:off x="8453901" y="1254225"/>
              <a:ext cx="582595" cy="366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dirty="0"/>
                <a:t>望ましい</a:t>
              </a:r>
              <a:br>
                <a:rPr lang="en-US" altLang="ja-JP" sz="1400" dirty="0"/>
              </a:br>
              <a:r>
                <a:rPr lang="ja-JP" altLang="en-US" sz="1400" dirty="0"/>
                <a:t>出力</a:t>
              </a:r>
              <a:endParaRPr kumimoji="1" lang="ja-JP" altLang="en-US" sz="1400" dirty="0"/>
            </a:p>
          </p:txBody>
        </p:sp>
        <p:cxnSp>
          <p:nvCxnSpPr>
            <p:cNvPr id="191" name="直線矢印コネクタ 190"/>
            <p:cNvCxnSpPr>
              <a:stCxn id="189" idx="1"/>
            </p:cNvCxnSpPr>
            <p:nvPr/>
          </p:nvCxnSpPr>
          <p:spPr>
            <a:xfrm flipH="1">
              <a:off x="8339167" y="2634427"/>
              <a:ext cx="23692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テキスト ボックス 191"/>
            <p:cNvSpPr txBox="1"/>
            <p:nvPr/>
          </p:nvSpPr>
          <p:spPr>
            <a:xfrm>
              <a:off x="6393274" y="125758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入力</a:t>
              </a:r>
              <a:endParaRPr kumimoji="1" lang="ja-JP" altLang="en-US" sz="1200" dirty="0"/>
            </a:p>
          </p:txBody>
        </p:sp>
        <p:sp>
          <p:nvSpPr>
            <p:cNvPr id="193" name="正方形/長方形 192"/>
            <p:cNvSpPr/>
            <p:nvPr/>
          </p:nvSpPr>
          <p:spPr>
            <a:xfrm>
              <a:off x="6538684" y="2608744"/>
              <a:ext cx="201623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194" name="円/楕円 193"/>
            <p:cNvSpPr/>
            <p:nvPr/>
          </p:nvSpPr>
          <p:spPr>
            <a:xfrm>
              <a:off x="6437873" y="2608744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" name="円/楕円 194"/>
            <p:cNvSpPr/>
            <p:nvPr/>
          </p:nvSpPr>
          <p:spPr>
            <a:xfrm>
              <a:off x="6437873" y="1655844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6" name="テキスト ボックス 195"/>
            <p:cNvSpPr txBox="1"/>
            <p:nvPr/>
          </p:nvSpPr>
          <p:spPr>
            <a:xfrm>
              <a:off x="5831902" y="1700808"/>
              <a:ext cx="5613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常に</a:t>
              </a:r>
              <a:r>
                <a:rPr lang="en-US" altLang="ja-JP" sz="1200" dirty="0"/>
                <a:t>1</a:t>
              </a:r>
              <a:endParaRPr kumimoji="1" lang="ja-JP" altLang="en-US" sz="1200" dirty="0"/>
            </a:p>
          </p:txBody>
        </p:sp>
        <p:sp>
          <p:nvSpPr>
            <p:cNvPr id="197" name="円/楕円 196"/>
            <p:cNvSpPr/>
            <p:nvPr/>
          </p:nvSpPr>
          <p:spPr>
            <a:xfrm>
              <a:off x="7574584" y="1648643"/>
              <a:ext cx="403245" cy="403245"/>
            </a:xfrm>
            <a:prstGeom prst="ellipse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8" name="直線コネクタ 197"/>
            <p:cNvCxnSpPr>
              <a:stCxn id="197" idx="0"/>
              <a:endCxn id="197" idx="4"/>
            </p:cNvCxnSpPr>
            <p:nvPr/>
          </p:nvCxnSpPr>
          <p:spPr>
            <a:xfrm>
              <a:off x="7776207" y="1648643"/>
              <a:ext cx="0" cy="4032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正方形/長方形 198"/>
            <p:cNvSpPr/>
            <p:nvPr/>
          </p:nvSpPr>
          <p:spPr>
            <a:xfrm>
              <a:off x="7791989" y="1648643"/>
              <a:ext cx="188839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200" name="円/楕円 199"/>
            <p:cNvSpPr/>
            <p:nvPr/>
          </p:nvSpPr>
          <p:spPr>
            <a:xfrm>
              <a:off x="7574250" y="1648643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01" name="直線矢印コネクタ 200"/>
            <p:cNvCxnSpPr/>
            <p:nvPr/>
          </p:nvCxnSpPr>
          <p:spPr>
            <a:xfrm>
              <a:off x="7977495" y="1843614"/>
              <a:ext cx="255473" cy="490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2" name="グループ化 201"/>
            <p:cNvGrpSpPr/>
            <p:nvPr/>
          </p:nvGrpSpPr>
          <p:grpSpPr>
            <a:xfrm>
              <a:off x="7576049" y="2428374"/>
              <a:ext cx="414912" cy="403245"/>
              <a:chOff x="4658294" y="3140968"/>
              <a:chExt cx="592731" cy="576064"/>
            </a:xfrm>
          </p:grpSpPr>
          <p:sp>
            <p:nvSpPr>
              <p:cNvPr id="242" name="円/楕円 241"/>
              <p:cNvSpPr/>
              <p:nvPr/>
            </p:nvSpPr>
            <p:spPr>
              <a:xfrm>
                <a:off x="4663056" y="3140968"/>
                <a:ext cx="576064" cy="576064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43" name="直線コネクタ 242"/>
              <p:cNvCxnSpPr>
                <a:stCxn id="242" idx="0"/>
                <a:endCxn id="242" idx="4"/>
              </p:cNvCxnSpPr>
              <p:nvPr/>
            </p:nvCxnSpPr>
            <p:spPr>
              <a:xfrm>
                <a:off x="4951088" y="3140968"/>
                <a:ext cx="0" cy="57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4" name="正方形/長方形 243"/>
              <p:cNvSpPr/>
              <p:nvPr/>
            </p:nvSpPr>
            <p:spPr>
              <a:xfrm>
                <a:off x="4962993" y="3140968"/>
                <a:ext cx="288032" cy="576064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45" name="円/楕円 244"/>
              <p:cNvSpPr/>
              <p:nvPr/>
            </p:nvSpPr>
            <p:spPr>
              <a:xfrm>
                <a:off x="4658294" y="3140968"/>
                <a:ext cx="576064" cy="57606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03" name="直線矢印コネクタ 202"/>
            <p:cNvCxnSpPr>
              <a:stCxn id="245" idx="6"/>
            </p:cNvCxnSpPr>
            <p:nvPr/>
          </p:nvCxnSpPr>
          <p:spPr>
            <a:xfrm>
              <a:off x="7979294" y="2629996"/>
              <a:ext cx="26367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テキスト ボックス 203"/>
            <p:cNvSpPr txBox="1"/>
            <p:nvPr/>
          </p:nvSpPr>
          <p:spPr>
            <a:xfrm>
              <a:off x="7393019" y="1484784"/>
              <a:ext cx="375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" name="テキスト ボックス 204"/>
            <p:cNvSpPr txBox="1"/>
            <p:nvPr/>
          </p:nvSpPr>
          <p:spPr>
            <a:xfrm>
              <a:off x="7420773" y="2204864"/>
              <a:ext cx="384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06" name="グループ化 205"/>
            <p:cNvGrpSpPr/>
            <p:nvPr/>
          </p:nvGrpSpPr>
          <p:grpSpPr>
            <a:xfrm>
              <a:off x="7582583" y="3166398"/>
              <a:ext cx="407001" cy="404220"/>
              <a:chOff x="4655913" y="3139575"/>
              <a:chExt cx="581430" cy="577457"/>
            </a:xfrm>
          </p:grpSpPr>
          <p:sp>
            <p:nvSpPr>
              <p:cNvPr id="238" name="円/楕円 237"/>
              <p:cNvSpPr/>
              <p:nvPr/>
            </p:nvSpPr>
            <p:spPr>
              <a:xfrm>
                <a:off x="4655913" y="3140968"/>
                <a:ext cx="576064" cy="576064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39" name="直線コネクタ 238"/>
              <p:cNvCxnSpPr>
                <a:stCxn id="238" idx="0"/>
                <a:endCxn id="238" idx="4"/>
              </p:cNvCxnSpPr>
              <p:nvPr/>
            </p:nvCxnSpPr>
            <p:spPr>
              <a:xfrm>
                <a:off x="4943945" y="3140968"/>
                <a:ext cx="0" cy="57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0" name="正方形/長方形 239"/>
              <p:cNvSpPr/>
              <p:nvPr/>
            </p:nvSpPr>
            <p:spPr>
              <a:xfrm>
                <a:off x="4946326" y="3140968"/>
                <a:ext cx="288032" cy="576064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41" name="円/楕円 240"/>
              <p:cNvSpPr/>
              <p:nvPr/>
            </p:nvSpPr>
            <p:spPr>
              <a:xfrm>
                <a:off x="4661279" y="3139575"/>
                <a:ext cx="576064" cy="57606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207" name="直線矢印コネクタ 206"/>
            <p:cNvCxnSpPr>
              <a:stCxn id="241" idx="6"/>
            </p:cNvCxnSpPr>
            <p:nvPr/>
          </p:nvCxnSpPr>
          <p:spPr>
            <a:xfrm>
              <a:off x="7989584" y="3368020"/>
              <a:ext cx="27250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テキスト ボックス 207"/>
            <p:cNvSpPr txBox="1"/>
            <p:nvPr/>
          </p:nvSpPr>
          <p:spPr>
            <a:xfrm>
              <a:off x="7362367" y="2997918"/>
              <a:ext cx="445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9" name="テキスト ボックス 208"/>
            <p:cNvSpPr txBox="1"/>
            <p:nvPr/>
          </p:nvSpPr>
          <p:spPr>
            <a:xfrm>
              <a:off x="7522726" y="128254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出力</a:t>
              </a:r>
              <a:endParaRPr kumimoji="1" lang="ja-JP" altLang="en-US" sz="1200" dirty="0"/>
            </a:p>
          </p:txBody>
        </p:sp>
        <p:cxnSp>
          <p:nvCxnSpPr>
            <p:cNvPr id="210" name="直線矢印コネクタ 209"/>
            <p:cNvCxnSpPr>
              <a:endCxn id="200" idx="3"/>
            </p:cNvCxnSpPr>
            <p:nvPr/>
          </p:nvCxnSpPr>
          <p:spPr>
            <a:xfrm flipV="1">
              <a:off x="6859329" y="1992834"/>
              <a:ext cx="773975" cy="13650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 flipV="1">
              <a:off x="6848043" y="1937582"/>
              <a:ext cx="718006" cy="8682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線矢印コネクタ 211"/>
            <p:cNvCxnSpPr>
              <a:endCxn id="200" idx="2"/>
            </p:cNvCxnSpPr>
            <p:nvPr/>
          </p:nvCxnSpPr>
          <p:spPr>
            <a:xfrm>
              <a:off x="6856923" y="1843614"/>
              <a:ext cx="717327" cy="665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テキスト ボックス 212"/>
            <p:cNvSpPr txBox="1"/>
            <p:nvPr/>
          </p:nvSpPr>
          <p:spPr>
            <a:xfrm>
              <a:off x="6808161" y="1620479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6805736" y="2276872"/>
              <a:ext cx="3860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5" name="直線矢印コネクタ 214"/>
            <p:cNvCxnSpPr>
              <a:endCxn id="245" idx="3"/>
            </p:cNvCxnSpPr>
            <p:nvPr/>
          </p:nvCxnSpPr>
          <p:spPr>
            <a:xfrm flipV="1">
              <a:off x="6859329" y="2772565"/>
              <a:ext cx="775774" cy="58530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線矢印コネクタ 215"/>
            <p:cNvCxnSpPr>
              <a:endCxn id="242" idx="2"/>
            </p:cNvCxnSpPr>
            <p:nvPr/>
          </p:nvCxnSpPr>
          <p:spPr>
            <a:xfrm flipV="1">
              <a:off x="6858043" y="2629997"/>
              <a:ext cx="721339" cy="17578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線矢印コネクタ 216"/>
            <p:cNvCxnSpPr>
              <a:endCxn id="242" idx="2"/>
            </p:cNvCxnSpPr>
            <p:nvPr/>
          </p:nvCxnSpPr>
          <p:spPr>
            <a:xfrm>
              <a:off x="6870256" y="1843614"/>
              <a:ext cx="709126" cy="78638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線矢印コネクタ 217"/>
            <p:cNvCxnSpPr>
              <a:endCxn id="241" idx="1"/>
            </p:cNvCxnSpPr>
            <p:nvPr/>
          </p:nvCxnSpPr>
          <p:spPr>
            <a:xfrm>
              <a:off x="6869012" y="1842639"/>
              <a:ext cx="776381" cy="138281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線矢印コネクタ 218"/>
            <p:cNvCxnSpPr>
              <a:stCxn id="194" idx="6"/>
              <a:endCxn id="241" idx="2"/>
            </p:cNvCxnSpPr>
            <p:nvPr/>
          </p:nvCxnSpPr>
          <p:spPr>
            <a:xfrm>
              <a:off x="6841118" y="2810367"/>
              <a:ext cx="745221" cy="55765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矢印コネクタ 219"/>
            <p:cNvCxnSpPr>
              <a:stCxn id="234" idx="6"/>
              <a:endCxn id="241" idx="2"/>
            </p:cNvCxnSpPr>
            <p:nvPr/>
          </p:nvCxnSpPr>
          <p:spPr>
            <a:xfrm flipV="1">
              <a:off x="6841118" y="3368021"/>
              <a:ext cx="745221" cy="1481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テキスト ボックス 220"/>
            <p:cNvSpPr txBox="1"/>
            <p:nvPr/>
          </p:nvSpPr>
          <p:spPr>
            <a:xfrm>
              <a:off x="7942927" y="1772816"/>
              <a:ext cx="356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2" name="テキスト ボックス 221"/>
            <p:cNvSpPr txBox="1"/>
            <p:nvPr/>
          </p:nvSpPr>
          <p:spPr>
            <a:xfrm>
              <a:off x="7947263" y="2579681"/>
              <a:ext cx="391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3" name="テキスト ボックス 222"/>
            <p:cNvSpPr txBox="1"/>
            <p:nvPr/>
          </p:nvSpPr>
          <p:spPr>
            <a:xfrm>
              <a:off x="7939593" y="3306864"/>
              <a:ext cx="356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n3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4" name="テキスト ボックス 223"/>
            <p:cNvSpPr txBox="1"/>
            <p:nvPr/>
          </p:nvSpPr>
          <p:spPr>
            <a:xfrm>
              <a:off x="8576089" y="322445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n3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5" name="直線矢印コネクタ 224"/>
            <p:cNvCxnSpPr>
              <a:stCxn id="224" idx="1"/>
            </p:cNvCxnSpPr>
            <p:nvPr/>
          </p:nvCxnSpPr>
          <p:spPr>
            <a:xfrm flipH="1">
              <a:off x="8339167" y="3378347"/>
              <a:ext cx="236922" cy="4492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6" name="テキスト ボックス 225"/>
            <p:cNvSpPr txBox="1"/>
            <p:nvPr/>
          </p:nvSpPr>
          <p:spPr>
            <a:xfrm>
              <a:off x="8542979" y="170080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27" name="直線矢印コネクタ 226"/>
            <p:cNvCxnSpPr>
              <a:stCxn id="226" idx="1"/>
            </p:cNvCxnSpPr>
            <p:nvPr/>
          </p:nvCxnSpPr>
          <p:spPr>
            <a:xfrm flipH="1">
              <a:off x="8306057" y="1854697"/>
              <a:ext cx="236922" cy="24408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8" name="テキスト ボックス 227"/>
            <p:cNvSpPr txBox="1"/>
            <p:nvPr/>
          </p:nvSpPr>
          <p:spPr>
            <a:xfrm>
              <a:off x="6770801" y="2860794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9" name="正方形/長方形 228"/>
            <p:cNvSpPr/>
            <p:nvPr/>
          </p:nvSpPr>
          <p:spPr>
            <a:xfrm>
              <a:off x="6538684" y="3156245"/>
              <a:ext cx="201622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230" name="直線コネクタ 229"/>
            <p:cNvCxnSpPr/>
            <p:nvPr/>
          </p:nvCxnSpPr>
          <p:spPr>
            <a:xfrm>
              <a:off x="7775596" y="1655844"/>
              <a:ext cx="1429" cy="191379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テキスト ボックス 230"/>
            <p:cNvSpPr txBox="1"/>
            <p:nvPr/>
          </p:nvSpPr>
          <p:spPr>
            <a:xfrm>
              <a:off x="6418922" y="1628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n0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6418922" y="25649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3" name="正方形/長方形 232"/>
            <p:cNvSpPr/>
            <p:nvPr/>
          </p:nvSpPr>
          <p:spPr>
            <a:xfrm>
              <a:off x="6538684" y="3181217"/>
              <a:ext cx="201623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234" name="円/楕円 233"/>
            <p:cNvSpPr/>
            <p:nvPr/>
          </p:nvSpPr>
          <p:spPr>
            <a:xfrm>
              <a:off x="6437873" y="3181217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5" name="テキスト ボックス 234"/>
            <p:cNvSpPr txBox="1"/>
            <p:nvPr/>
          </p:nvSpPr>
          <p:spPr>
            <a:xfrm>
              <a:off x="6418922" y="313737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6" name="テキスト ボックス 235"/>
            <p:cNvSpPr txBox="1"/>
            <p:nvPr/>
          </p:nvSpPr>
          <p:spPr>
            <a:xfrm>
              <a:off x="5671077" y="2657237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説明変数</a:t>
              </a:r>
            </a:p>
          </p:txBody>
        </p:sp>
        <p:sp>
          <p:nvSpPr>
            <p:cNvPr id="237" name="テキスト ボックス 236"/>
            <p:cNvSpPr txBox="1"/>
            <p:nvPr/>
          </p:nvSpPr>
          <p:spPr>
            <a:xfrm>
              <a:off x="5637654" y="3239846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説明変数</a:t>
              </a:r>
            </a:p>
          </p:txBody>
        </p:sp>
      </p:grpSp>
      <p:sp>
        <p:nvSpPr>
          <p:cNvPr id="247" name="テキスト ボックス 246"/>
          <p:cNvSpPr txBox="1"/>
          <p:nvPr/>
        </p:nvSpPr>
        <p:spPr>
          <a:xfrm>
            <a:off x="5495574" y="6219186"/>
            <a:ext cx="332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注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kumimoji="1" lang="ja-JP" altLang="en-US" dirty="0" err="1"/>
              <a:t>の添</a:t>
            </a:r>
            <a:r>
              <a:rPr kumimoji="1" lang="ja-JP" altLang="en-US" dirty="0"/>
              <a:t>字は出力→入力の順</a:t>
            </a:r>
          </a:p>
        </p:txBody>
      </p:sp>
    </p:spTree>
    <p:extLst>
      <p:ext uri="{BB962C8B-B14F-4D97-AF65-F5344CB8AC3E}">
        <p14:creationId xmlns:p14="http://schemas.microsoft.com/office/powerpoint/2010/main" val="589285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74638"/>
                <a:ext cx="8361720" cy="1143000"/>
              </a:xfrm>
            </p:spPr>
            <p:txBody>
              <a:bodyPr>
                <a:noAutofit/>
              </a:bodyPr>
              <a:lstStyle/>
              <a:p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  <m:r>
                      <a:rPr lang="ja-JP" altLang="en-US" i="1" dirty="0">
                        <a:latin typeface="Cambria Math"/>
                        <a:cs typeface="Times New Roman" panose="02020603050405020304" pitchFamily="18" charset="0"/>
                      </a:rPr>
                      <m:t>での</m:t>
                    </m:r>
                  </m:oMath>
                </a14:m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微分</a:t>
                </a:r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74638"/>
                <a:ext cx="8361720" cy="1143000"/>
              </a:xfrm>
              <a:blipFill>
                <a:blip r:embed="rId6"/>
                <a:stretch>
                  <a:fillRect b="-957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1768" y="1365621"/>
            <a:ext cx="8774727" cy="5328592"/>
          </a:xfrm>
        </p:spPr>
        <p:txBody>
          <a:bodyPr>
            <a:normAutofit fontScale="92500"/>
          </a:bodyPr>
          <a:lstStyle/>
          <a:p>
            <a:pPr>
              <a:lnSpc>
                <a:spcPts val="3400"/>
              </a:lnSpc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平均交差エントロピー誤差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ts val="3400"/>
              </a:lnSpc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トリック　　　　　　　　　　　　　　　　　　を使い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400"/>
              </a:lnSpc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400"/>
              </a:lnSpc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ts val="3400"/>
              </a:lnSpc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lnSpc>
                <a:spcPts val="3400"/>
              </a:lnSpc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2800" dirty="0"/>
              <a:t>ベクトルで微分は，要素ごとに微分</a:t>
            </a:r>
            <a:br>
              <a:rPr lang="en-US" altLang="ja-JP" sz="2800" dirty="0"/>
            </a:br>
            <a:br>
              <a:rPr lang="en-US" altLang="ja-JP" sz="2800" dirty="0"/>
            </a:br>
            <a:br>
              <a:rPr lang="en-US" altLang="ja-JP" sz="2800" dirty="0"/>
            </a:br>
            <a:br>
              <a:rPr lang="en-US" altLang="ja-JP" sz="2800" dirty="0"/>
            </a:br>
            <a:r>
              <a:rPr lang="ja-JP" altLang="en-US" sz="2800" dirty="0"/>
              <a:t>で，これは，第</a:t>
            </a:r>
            <a:r>
              <a:rPr lang="en-US" altLang="ja-JP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ja-JP" altLang="en-US" sz="2800" dirty="0"/>
              <a:t>標本の交差エントロピー誤差の微分の平均</a:t>
            </a:r>
            <a:endParaRPr kumimoji="1" lang="ja-JP" altLang="en-US" sz="36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/>
          <a:lstStyle/>
          <a:p>
            <a:fld id="{D2D8002D-B5B0-4BAC-B1F6-782DDCCE6D9C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7" name="図 6" descr="\documentclass{article}&#10;\usepackage{amsmath}&#10;\usepackage{bm}&#10;\pagestyle{empty}&#10;&#10;\begin{document}&#10;&#10;\[&#10;\frac{\partial}{\partial w_{km}} E(\vec{w}) = \frac{1}{N} \sum_{n=1}^{N} \frac{\partial}{\partial w_{km}} E_{n}(\vec{w})&#10;\]&#10;&#10;\end{document}" title="IguanaTex Picture Display">
            <a:extLst>
              <a:ext uri="{FF2B5EF4-FFF2-40B4-BE49-F238E27FC236}">
                <a16:creationId xmlns:a16="http://schemas.microsoft.com/office/drawing/2014/main" id="{1FFBA76C-6971-D261-E1F7-51DA621AD4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5" y="4919479"/>
            <a:ext cx="5211733" cy="1028267"/>
          </a:xfrm>
          <a:prstGeom prst="rect">
            <a:avLst/>
          </a:prstGeom>
        </p:spPr>
      </p:pic>
      <p:pic>
        <p:nvPicPr>
          <p:cNvPr id="14" name="図 13" descr="\documentclass{article}&#10;\usepackage{amsmath}&#10;\usepackage{bm}&#10;\pagestyle{empty}&#10;&#10;\begin{document}&#10;&#10;\begin{eqnarray*}&#10; E(\vec{w})&#10; &amp;=&amp; - \frac{1}{N} \log \prod_{n=1}^{N} p(\vec{d}_{n}|x_{n}) &#10;  = - \frac{1}{N} \log  \prod_{n=1}^{N}\prod_{k=1}^{K} \mbox{$y_{nk}$}^{d_{nk}} \\&#10; &amp;=&amp; - \frac{1}{N} \sum_{n=1}^{N}\sum_{k=1}^{K} \log \mbox{$y_{nk}$}^{d_{nk}}&#10; = - \frac{1}{N} \sum_{n=1}^{N}\sum_{k=1}^{K} d_{nk}\log \mbox{$y_{nk}$}&#10;\end{eqnarray*}&#10;&#10;&#10;\end{document}" title="IguanaTex Bitmap Display">
            <a:extLst>
              <a:ext uri="{FF2B5EF4-FFF2-40B4-BE49-F238E27FC236}">
                <a16:creationId xmlns:a16="http://schemas.microsoft.com/office/drawing/2014/main" id="{8C5138C7-22A2-4398-A5AB-AD4CF3B4B5B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76" y="2433500"/>
            <a:ext cx="7881143" cy="1963886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76D3D4F-9F98-43C6-B599-85CD3ED4F771}"/>
              </a:ext>
            </a:extLst>
          </p:cNvPr>
          <p:cNvSpPr/>
          <p:nvPr/>
        </p:nvSpPr>
        <p:spPr>
          <a:xfrm>
            <a:off x="3923928" y="2492896"/>
            <a:ext cx="1152128" cy="7200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98A5C887-6BF2-49B9-A1AE-AF4F5C52B656}"/>
              </a:ext>
            </a:extLst>
          </p:cNvPr>
          <p:cNvSpPr/>
          <p:nvPr/>
        </p:nvSpPr>
        <p:spPr>
          <a:xfrm>
            <a:off x="7043936" y="2433500"/>
            <a:ext cx="1416496" cy="99189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コネクタ: カギ線 16">
            <a:extLst>
              <a:ext uri="{FF2B5EF4-FFF2-40B4-BE49-F238E27FC236}">
                <a16:creationId xmlns:a16="http://schemas.microsoft.com/office/drawing/2014/main" id="{AC588A85-AC62-4B16-BB80-382A7F7F81AE}"/>
              </a:ext>
            </a:extLst>
          </p:cNvPr>
          <p:cNvCxnSpPr>
            <a:cxnSpLocks/>
            <a:stCxn id="15" idx="0"/>
            <a:endCxn id="79" idx="0"/>
          </p:cNvCxnSpPr>
          <p:nvPr/>
        </p:nvCxnSpPr>
        <p:spPr>
          <a:xfrm rot="5400000" flipH="1" flipV="1">
            <a:off x="6096390" y="837102"/>
            <a:ext cx="59396" cy="3252192"/>
          </a:xfrm>
          <a:prstGeom prst="bentConnector3">
            <a:avLst>
              <a:gd name="adj1" fmla="val 29442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 descr="\documentclass{article}&#10;\usepackage{amsmath}&#10;\pagestyle{empty}&#10;\begin{document}&#10;&#10;\begin{eqnarray*}&#10; p(\vec{d_{n}}|x_{n}) = &#10;    \mbox{$y_{n1}$}^{d_{n1}} \cdot&#10;  \mbox{$y_{n2}$}^{d_{n2}} \cdots&#10;  \mbox{$y_{nK}$}^{d_{nK}}&#10;\end{eqnarray*}&#10;&#10;&#10;\end{document}" title="IguanaTex Bitmap Display">
            <a:extLst>
              <a:ext uri="{FF2B5EF4-FFF2-40B4-BE49-F238E27FC236}">
                <a16:creationId xmlns:a16="http://schemas.microsoft.com/office/drawing/2014/main" id="{46F3C47A-A35C-45C2-B105-FC1A22DEF1C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995216"/>
            <a:ext cx="3634286" cy="281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64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円/楕円 16"/>
          <p:cNvSpPr/>
          <p:nvPr/>
        </p:nvSpPr>
        <p:spPr>
          <a:xfrm>
            <a:off x="2798797" y="3185551"/>
            <a:ext cx="5199149" cy="577715"/>
          </a:xfrm>
          <a:prstGeom prst="ellipse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/>
        </p:nvSpPr>
        <p:spPr>
          <a:xfrm>
            <a:off x="2537413" y="3763266"/>
            <a:ext cx="5363866" cy="550669"/>
          </a:xfrm>
          <a:prstGeom prst="ellipse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円/楕円 18"/>
          <p:cNvSpPr/>
          <p:nvPr/>
        </p:nvSpPr>
        <p:spPr>
          <a:xfrm>
            <a:off x="3126589" y="4523057"/>
            <a:ext cx="5900370" cy="415021"/>
          </a:xfrm>
          <a:prstGeom prst="ellipse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円/楕円 19"/>
          <p:cNvSpPr/>
          <p:nvPr/>
        </p:nvSpPr>
        <p:spPr>
          <a:xfrm>
            <a:off x="6287008" y="5431424"/>
            <a:ext cx="453442" cy="577715"/>
          </a:xfrm>
          <a:prstGeom prst="ellipse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6" name="円/楕円 215"/>
          <p:cNvSpPr/>
          <p:nvPr/>
        </p:nvSpPr>
        <p:spPr>
          <a:xfrm>
            <a:off x="3657774" y="5442476"/>
            <a:ext cx="2454438" cy="577715"/>
          </a:xfrm>
          <a:prstGeom prst="ellipse">
            <a:avLst/>
          </a:prstGeom>
          <a:noFill/>
          <a:ln w="3175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30" name="図 2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147" y="3185555"/>
            <a:ext cx="7379812" cy="262551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07520" y="242741"/>
                <a:ext cx="7411216" cy="826268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altLang="ja-JP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ja-JP" altLang="en-US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ja-JP" i="1" dirty="0">
                            <a:latin typeface="Cambria Math"/>
                            <a:cs typeface="Times New Roman" panose="02020603050405020304" pitchFamily="18" charset="0"/>
                          </a:rPr>
                          <m:t>𝑤</m:t>
                        </m:r>
                      </m:e>
                    </m:acc>
                  </m:oMath>
                </a14:m>
                <a:r>
                  <a:rPr lang="en-US" altLang="ja-JP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の各</a:t>
                </a:r>
                <a14:m>
                  <m:oMath xmlns:m="http://schemas.openxmlformats.org/officeDocument/2006/math">
                    <m:r>
                      <a:rPr lang="en-US" altLang="ja-JP" i="1" dirty="0">
                        <a:latin typeface="Cambria Math"/>
                        <a:cs typeface="Times New Roman" panose="02020603050405020304" pitchFamily="18" charset="0"/>
                      </a:rPr>
                      <m:t>𝑤</m:t>
                    </m:r>
                    <m:r>
                      <a:rPr lang="en-US" altLang="ja-JP" i="1" baseline="-25000" dirty="0">
                        <a:latin typeface="Cambria Math"/>
                        <a:cs typeface="Times New Roman" panose="02020603050405020304" pitchFamily="18" charset="0"/>
                      </a:rPr>
                      <m:t>𝑚𝑘</m:t>
                    </m:r>
                    <m:r>
                      <a:rPr lang="ja-JP" altLang="en-US" i="1" dirty="0">
                        <a:latin typeface="Cambria Math"/>
                        <a:cs typeface="Times New Roman" panose="02020603050405020304" pitchFamily="18" charset="0"/>
                      </a:rPr>
                      <m:t>（</m:t>
                    </m:r>
                    <m:r>
                      <a:rPr lang="en-US" altLang="ja-JP" i="1" dirty="0">
                        <a:latin typeface="Cambria Math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altLang="ja-JP" i="1" dirty="0">
                        <a:latin typeface="Cambria Math"/>
                        <a:cs typeface="Times New Roman" panose="02020603050405020304" pitchFamily="18" charset="0"/>
                      </a:rPr>
                      <m:t>=1,2,…,</m:t>
                    </m:r>
                    <m:r>
                      <a:rPr lang="en-US" altLang="ja-JP" i="1" dirty="0">
                        <a:latin typeface="Cambria Math"/>
                        <a:cs typeface="Times New Roman" panose="02020603050405020304" pitchFamily="18" charset="0"/>
                      </a:rPr>
                      <m:t>𝐾</m:t>
                    </m:r>
                    <m:r>
                      <a:rPr lang="en-US" altLang="ja-JP" i="1" dirty="0">
                        <a:latin typeface="Cambria Math"/>
                        <a:cs typeface="Times New Roman" panose="02020603050405020304" pitchFamily="18" charset="0"/>
                      </a:rPr>
                      <m:t>)</m:t>
                    </m:r>
                    <m:r>
                      <a:rPr lang="ja-JP" altLang="en-US" i="1" dirty="0">
                        <a:latin typeface="Cambria Math"/>
                        <a:cs typeface="Times New Roman" panose="02020603050405020304" pitchFamily="18" charset="0"/>
                      </a:rPr>
                      <m:t>での</m:t>
                    </m:r>
                  </m:oMath>
                </a14:m>
                <a:r>
                  <a:rPr lang="ja-JP" alt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微分</a:t>
                </a:r>
                <a:endParaRPr lang="en-US" altLang="ja-JP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368300" lvl="1"/>
                <a:endParaRPr lang="en-US" altLang="ja-JP" sz="32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7520" y="242741"/>
                <a:ext cx="7411216" cy="826268"/>
              </a:xfrm>
              <a:blipFill rotWithShape="1">
                <a:blip r:embed="rId7"/>
                <a:stretch>
                  <a:fillRect l="-2056" t="-1259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6725858" y="6357587"/>
            <a:ext cx="2133600" cy="365125"/>
          </a:xfrm>
          <a:ln>
            <a:noFill/>
          </a:ln>
        </p:spPr>
        <p:txBody>
          <a:bodyPr/>
          <a:lstStyle/>
          <a:p>
            <a:fld id="{D2D8002D-B5B0-4BAC-B1F6-782DDCCE6D9C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1716" y="4647177"/>
            <a:ext cx="2406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ソフトマックス関数の微分</a:t>
            </a:r>
          </a:p>
        </p:txBody>
      </p:sp>
      <p:cxnSp>
        <p:nvCxnSpPr>
          <p:cNvPr id="7" name="カギ線コネクタ 6"/>
          <p:cNvCxnSpPr>
            <a:stCxn id="21" idx="7"/>
            <a:endCxn id="17" idx="1"/>
          </p:cNvCxnSpPr>
          <p:nvPr/>
        </p:nvCxnSpPr>
        <p:spPr>
          <a:xfrm rot="16200000" flipH="1">
            <a:off x="2828739" y="2538699"/>
            <a:ext cx="4400" cy="1458512"/>
          </a:xfrm>
          <a:prstGeom prst="bentConnector3">
            <a:avLst>
              <a:gd name="adj1" fmla="val -7018273"/>
            </a:avLst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カギ線コネクタ 7"/>
          <p:cNvCxnSpPr>
            <a:endCxn id="18" idx="2"/>
          </p:cNvCxnSpPr>
          <p:nvPr/>
        </p:nvCxnSpPr>
        <p:spPr>
          <a:xfrm rot="5400000">
            <a:off x="2386010" y="3625813"/>
            <a:ext cx="564191" cy="261384"/>
          </a:xfrm>
          <a:prstGeom prst="bentConnector4">
            <a:avLst>
              <a:gd name="adj1" fmla="val 25599"/>
              <a:gd name="adj2" fmla="val 242250"/>
            </a:avLst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/>
          <p:cNvCxnSpPr/>
          <p:nvPr/>
        </p:nvCxnSpPr>
        <p:spPr>
          <a:xfrm>
            <a:off x="3657774" y="4913743"/>
            <a:ext cx="123959" cy="15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コネクタ 9"/>
          <p:cNvCxnSpPr/>
          <p:nvPr/>
        </p:nvCxnSpPr>
        <p:spPr>
          <a:xfrm>
            <a:off x="4039210" y="4754611"/>
            <a:ext cx="123959" cy="15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コネクタ 10"/>
          <p:cNvCxnSpPr/>
          <p:nvPr/>
        </p:nvCxnSpPr>
        <p:spPr>
          <a:xfrm>
            <a:off x="6112212" y="4901786"/>
            <a:ext cx="123959" cy="15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>
            <a:off x="6838982" y="4730568"/>
            <a:ext cx="123959" cy="15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7996617" y="4913743"/>
            <a:ext cx="123959" cy="15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/>
          <p:cNvCxnSpPr/>
          <p:nvPr/>
        </p:nvCxnSpPr>
        <p:spPr>
          <a:xfrm>
            <a:off x="8695025" y="4757690"/>
            <a:ext cx="123959" cy="15913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/>
          <p:nvPr/>
        </p:nvSpPr>
        <p:spPr>
          <a:xfrm>
            <a:off x="107504" y="5328309"/>
            <a:ext cx="2520279" cy="8617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n1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altLang="ja-JP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altLang="ja-JP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n3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のうち，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ひとつ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で，あとは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だから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altLang="ja-JP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US" altLang="ja-JP" sz="1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n3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ja-JP" alt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6" name="カギ線コネクタ 15"/>
          <p:cNvCxnSpPr>
            <a:cxnSpLocks/>
            <a:stCxn id="216" idx="4"/>
            <a:endCxn id="20" idx="4"/>
          </p:cNvCxnSpPr>
          <p:nvPr/>
        </p:nvCxnSpPr>
        <p:spPr>
          <a:xfrm rot="5400000" flipH="1" flipV="1">
            <a:off x="5693835" y="5200297"/>
            <a:ext cx="11052" cy="1628736"/>
          </a:xfrm>
          <a:prstGeom prst="bentConnector3">
            <a:avLst>
              <a:gd name="adj1" fmla="val -872222"/>
            </a:avLst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円/楕円 20"/>
          <p:cNvSpPr/>
          <p:nvPr/>
        </p:nvSpPr>
        <p:spPr>
          <a:xfrm>
            <a:off x="1609330" y="3190554"/>
            <a:ext cx="576828" cy="513505"/>
          </a:xfrm>
          <a:prstGeom prst="ellipse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2251211" y="2794490"/>
            <a:ext cx="10951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altLang="ja-JP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の定義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88865" y="3521410"/>
            <a:ext cx="21518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の微分．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を決める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が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に影響</a:t>
            </a:r>
            <a:endParaRPr lang="en-US" altLang="ja-JP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よって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ja-JP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は</a:t>
            </a:r>
            <a:r>
              <a:rPr lang="en-US" altLang="ja-JP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ja-JP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に依存</a:t>
            </a:r>
          </a:p>
        </p:txBody>
      </p:sp>
      <p:cxnSp>
        <p:nvCxnSpPr>
          <p:cNvPr id="24" name="カギ線コネクタ 23"/>
          <p:cNvCxnSpPr>
            <a:stCxn id="18" idx="3"/>
            <a:endCxn id="19" idx="2"/>
          </p:cNvCxnSpPr>
          <p:nvPr/>
        </p:nvCxnSpPr>
        <p:spPr>
          <a:xfrm rot="5400000">
            <a:off x="2976123" y="4383757"/>
            <a:ext cx="497277" cy="196344"/>
          </a:xfrm>
          <a:prstGeom prst="bentConnector4">
            <a:avLst>
              <a:gd name="adj1" fmla="val 21027"/>
              <a:gd name="adj2" fmla="val 413708"/>
            </a:avLst>
          </a:prstGeom>
          <a:ln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0" name="図 8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546" y="1838716"/>
            <a:ext cx="2905904" cy="565333"/>
          </a:xfrm>
          <a:prstGeom prst="rect">
            <a:avLst/>
          </a:prstGeom>
        </p:spPr>
      </p:pic>
      <p:sp>
        <p:nvSpPr>
          <p:cNvPr id="123" name="コンテンツ プレースホルダー 2 1"/>
          <p:cNvSpPr txBox="1">
            <a:spLocks/>
          </p:cNvSpPr>
          <p:nvPr/>
        </p:nvSpPr>
        <p:spPr>
          <a:xfrm>
            <a:off x="461324" y="2452969"/>
            <a:ext cx="4923992" cy="5926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項を</a:t>
            </a:r>
            <a:r>
              <a:rPr lang="en-US" altLang="ja-JP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</a:t>
            </a: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で微分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ja-JP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</a:t>
            </a: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の場合で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ja-JP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1" name="コンテンツ プレースホルダー 2 2"/>
          <p:cNvSpPr txBox="1">
            <a:spLocks/>
          </p:cNvSpPr>
          <p:nvPr/>
        </p:nvSpPr>
        <p:spPr>
          <a:xfrm>
            <a:off x="411011" y="6145171"/>
            <a:ext cx="5368239" cy="5926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項は</a:t>
            </a:r>
            <a:r>
              <a:rPr lang="en-US" altLang="ja-JP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ja-JP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=2,3</a:t>
            </a: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でも同様で一般化して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8300" lvl="1"/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1" name="図 23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601" y="6157379"/>
            <a:ext cx="1878859" cy="565333"/>
          </a:xfrm>
          <a:prstGeom prst="rect">
            <a:avLst/>
          </a:prstGeom>
        </p:spPr>
      </p:pic>
      <p:sp>
        <p:nvSpPr>
          <p:cNvPr id="89" name="コンテンツ プレースホルダー 2"/>
          <p:cNvSpPr txBox="1">
            <a:spLocks/>
          </p:cNvSpPr>
          <p:nvPr/>
        </p:nvSpPr>
        <p:spPr>
          <a:xfrm>
            <a:off x="472492" y="1301428"/>
            <a:ext cx="4129842" cy="579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ja-JP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合成関数の微分を考える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97" name="グループ化 396"/>
          <p:cNvGrpSpPr/>
          <p:nvPr/>
        </p:nvGrpSpPr>
        <p:grpSpPr>
          <a:xfrm>
            <a:off x="5492386" y="856335"/>
            <a:ext cx="3398842" cy="2343371"/>
            <a:chOff x="5637654" y="1254225"/>
            <a:chExt cx="3398842" cy="2343371"/>
          </a:xfrm>
        </p:grpSpPr>
        <p:sp>
          <p:nvSpPr>
            <p:cNvPr id="398" name="角丸四角形 397"/>
            <p:cNvSpPr/>
            <p:nvPr/>
          </p:nvSpPr>
          <p:spPr>
            <a:xfrm>
              <a:off x="7364202" y="1282549"/>
              <a:ext cx="855574" cy="2315047"/>
            </a:xfrm>
            <a:prstGeom prst="roundRect">
              <a:avLst/>
            </a:prstGeom>
            <a:noFill/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9" name="テキスト ボックス 398"/>
            <p:cNvSpPr txBox="1"/>
            <p:nvPr/>
          </p:nvSpPr>
          <p:spPr>
            <a:xfrm>
              <a:off x="8576089" y="248053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0" name="テキスト ボックス 399"/>
            <p:cNvSpPr txBox="1"/>
            <p:nvPr/>
          </p:nvSpPr>
          <p:spPr>
            <a:xfrm>
              <a:off x="8453901" y="1254225"/>
              <a:ext cx="582595" cy="366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dirty="0"/>
                <a:t>望ましい</a:t>
              </a:r>
              <a:br>
                <a:rPr lang="en-US" altLang="ja-JP" sz="1400" dirty="0"/>
              </a:br>
              <a:r>
                <a:rPr lang="ja-JP" altLang="en-US" sz="1400" dirty="0"/>
                <a:t>出力</a:t>
              </a:r>
              <a:endParaRPr kumimoji="1" lang="ja-JP" altLang="en-US" sz="1400" dirty="0"/>
            </a:p>
          </p:txBody>
        </p:sp>
        <p:cxnSp>
          <p:nvCxnSpPr>
            <p:cNvPr id="401" name="直線矢印コネクタ 400"/>
            <p:cNvCxnSpPr>
              <a:stCxn id="399" idx="1"/>
            </p:cNvCxnSpPr>
            <p:nvPr/>
          </p:nvCxnSpPr>
          <p:spPr>
            <a:xfrm flipH="1">
              <a:off x="8339167" y="2634427"/>
              <a:ext cx="23692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2" name="テキスト ボックス 401"/>
            <p:cNvSpPr txBox="1"/>
            <p:nvPr/>
          </p:nvSpPr>
          <p:spPr>
            <a:xfrm>
              <a:off x="6393274" y="125758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入力</a:t>
              </a:r>
              <a:endParaRPr kumimoji="1" lang="ja-JP" altLang="en-US" sz="1200" dirty="0"/>
            </a:p>
          </p:txBody>
        </p:sp>
        <p:sp>
          <p:nvSpPr>
            <p:cNvPr id="403" name="正方形/長方形 402"/>
            <p:cNvSpPr/>
            <p:nvPr/>
          </p:nvSpPr>
          <p:spPr>
            <a:xfrm>
              <a:off x="6538684" y="2608744"/>
              <a:ext cx="201623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404" name="円/楕円 403"/>
            <p:cNvSpPr/>
            <p:nvPr/>
          </p:nvSpPr>
          <p:spPr>
            <a:xfrm>
              <a:off x="6437873" y="2608744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5" name="円/楕円 404"/>
            <p:cNvSpPr/>
            <p:nvPr/>
          </p:nvSpPr>
          <p:spPr>
            <a:xfrm>
              <a:off x="6437873" y="1655844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6" name="テキスト ボックス 405"/>
            <p:cNvSpPr txBox="1"/>
            <p:nvPr/>
          </p:nvSpPr>
          <p:spPr>
            <a:xfrm>
              <a:off x="5831902" y="1700808"/>
              <a:ext cx="5613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常に</a:t>
              </a:r>
              <a:r>
                <a:rPr lang="en-US" altLang="ja-JP" sz="1200" dirty="0"/>
                <a:t>1</a:t>
              </a:r>
              <a:endParaRPr kumimoji="1" lang="ja-JP" altLang="en-US" sz="1200" dirty="0"/>
            </a:p>
          </p:txBody>
        </p:sp>
        <p:sp>
          <p:nvSpPr>
            <p:cNvPr id="407" name="円/楕円 406"/>
            <p:cNvSpPr/>
            <p:nvPr/>
          </p:nvSpPr>
          <p:spPr>
            <a:xfrm>
              <a:off x="7574584" y="1648643"/>
              <a:ext cx="403245" cy="403245"/>
            </a:xfrm>
            <a:prstGeom prst="ellipse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8" name="直線コネクタ 407"/>
            <p:cNvCxnSpPr>
              <a:stCxn id="407" idx="0"/>
              <a:endCxn id="407" idx="4"/>
            </p:cNvCxnSpPr>
            <p:nvPr/>
          </p:nvCxnSpPr>
          <p:spPr>
            <a:xfrm>
              <a:off x="7776207" y="1648643"/>
              <a:ext cx="0" cy="4032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" name="正方形/長方形 408"/>
            <p:cNvSpPr/>
            <p:nvPr/>
          </p:nvSpPr>
          <p:spPr>
            <a:xfrm>
              <a:off x="7791989" y="1648643"/>
              <a:ext cx="188839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410" name="円/楕円 409"/>
            <p:cNvSpPr/>
            <p:nvPr/>
          </p:nvSpPr>
          <p:spPr>
            <a:xfrm>
              <a:off x="7574250" y="1648643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11" name="直線矢印コネクタ 410"/>
            <p:cNvCxnSpPr/>
            <p:nvPr/>
          </p:nvCxnSpPr>
          <p:spPr>
            <a:xfrm>
              <a:off x="7977495" y="1843614"/>
              <a:ext cx="255473" cy="490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2" name="グループ化 411"/>
            <p:cNvGrpSpPr/>
            <p:nvPr/>
          </p:nvGrpSpPr>
          <p:grpSpPr>
            <a:xfrm>
              <a:off x="7576049" y="2428374"/>
              <a:ext cx="414912" cy="403245"/>
              <a:chOff x="4658294" y="3140968"/>
              <a:chExt cx="592731" cy="576064"/>
            </a:xfrm>
          </p:grpSpPr>
          <p:sp>
            <p:nvSpPr>
              <p:cNvPr id="452" name="円/楕円 451"/>
              <p:cNvSpPr/>
              <p:nvPr/>
            </p:nvSpPr>
            <p:spPr>
              <a:xfrm>
                <a:off x="4663056" y="3140968"/>
                <a:ext cx="576064" cy="576064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53" name="直線コネクタ 452"/>
              <p:cNvCxnSpPr>
                <a:stCxn id="452" idx="0"/>
                <a:endCxn id="452" idx="4"/>
              </p:cNvCxnSpPr>
              <p:nvPr/>
            </p:nvCxnSpPr>
            <p:spPr>
              <a:xfrm>
                <a:off x="4951088" y="3140968"/>
                <a:ext cx="0" cy="57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4" name="正方形/長方形 453"/>
              <p:cNvSpPr/>
              <p:nvPr/>
            </p:nvSpPr>
            <p:spPr>
              <a:xfrm>
                <a:off x="4962993" y="3140968"/>
                <a:ext cx="288032" cy="576064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55" name="円/楕円 454"/>
              <p:cNvSpPr/>
              <p:nvPr/>
            </p:nvSpPr>
            <p:spPr>
              <a:xfrm>
                <a:off x="4658294" y="3140968"/>
                <a:ext cx="576064" cy="57606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13" name="直線矢印コネクタ 412"/>
            <p:cNvCxnSpPr>
              <a:stCxn id="455" idx="6"/>
            </p:cNvCxnSpPr>
            <p:nvPr/>
          </p:nvCxnSpPr>
          <p:spPr>
            <a:xfrm>
              <a:off x="7979294" y="2629996"/>
              <a:ext cx="26367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4" name="テキスト ボックス 413"/>
            <p:cNvSpPr txBox="1"/>
            <p:nvPr/>
          </p:nvSpPr>
          <p:spPr>
            <a:xfrm>
              <a:off x="7393019" y="1484784"/>
              <a:ext cx="375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5" name="テキスト ボックス 414"/>
            <p:cNvSpPr txBox="1"/>
            <p:nvPr/>
          </p:nvSpPr>
          <p:spPr>
            <a:xfrm>
              <a:off x="7420773" y="2204864"/>
              <a:ext cx="384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416" name="グループ化 415"/>
            <p:cNvGrpSpPr/>
            <p:nvPr/>
          </p:nvGrpSpPr>
          <p:grpSpPr>
            <a:xfrm>
              <a:off x="7582583" y="3166398"/>
              <a:ext cx="407001" cy="404220"/>
              <a:chOff x="4655913" y="3139575"/>
              <a:chExt cx="581430" cy="577457"/>
            </a:xfrm>
          </p:grpSpPr>
          <p:sp>
            <p:nvSpPr>
              <p:cNvPr id="448" name="円/楕円 447"/>
              <p:cNvSpPr/>
              <p:nvPr/>
            </p:nvSpPr>
            <p:spPr>
              <a:xfrm>
                <a:off x="4655913" y="3140968"/>
                <a:ext cx="576064" cy="576064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49" name="直線コネクタ 448"/>
              <p:cNvCxnSpPr>
                <a:stCxn id="448" idx="0"/>
                <a:endCxn id="448" idx="4"/>
              </p:cNvCxnSpPr>
              <p:nvPr/>
            </p:nvCxnSpPr>
            <p:spPr>
              <a:xfrm>
                <a:off x="4943945" y="3140968"/>
                <a:ext cx="0" cy="57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0" name="正方形/長方形 449"/>
              <p:cNvSpPr/>
              <p:nvPr/>
            </p:nvSpPr>
            <p:spPr>
              <a:xfrm>
                <a:off x="4946326" y="3140968"/>
                <a:ext cx="288032" cy="576064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451" name="円/楕円 450"/>
              <p:cNvSpPr/>
              <p:nvPr/>
            </p:nvSpPr>
            <p:spPr>
              <a:xfrm>
                <a:off x="4661279" y="3139575"/>
                <a:ext cx="576064" cy="57606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417" name="直線矢印コネクタ 416"/>
            <p:cNvCxnSpPr>
              <a:stCxn id="451" idx="6"/>
            </p:cNvCxnSpPr>
            <p:nvPr/>
          </p:nvCxnSpPr>
          <p:spPr>
            <a:xfrm>
              <a:off x="7989584" y="3368020"/>
              <a:ext cx="27250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8" name="テキスト ボックス 417"/>
            <p:cNvSpPr txBox="1"/>
            <p:nvPr/>
          </p:nvSpPr>
          <p:spPr>
            <a:xfrm>
              <a:off x="7362367" y="2997918"/>
              <a:ext cx="445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19" name="テキスト ボックス 418"/>
            <p:cNvSpPr txBox="1"/>
            <p:nvPr/>
          </p:nvSpPr>
          <p:spPr>
            <a:xfrm>
              <a:off x="7522726" y="128254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出力</a:t>
              </a:r>
              <a:endParaRPr kumimoji="1" lang="ja-JP" altLang="en-US" sz="1200" dirty="0"/>
            </a:p>
          </p:txBody>
        </p:sp>
        <p:cxnSp>
          <p:nvCxnSpPr>
            <p:cNvPr id="420" name="直線矢印コネクタ 419"/>
            <p:cNvCxnSpPr>
              <a:endCxn id="410" idx="3"/>
            </p:cNvCxnSpPr>
            <p:nvPr/>
          </p:nvCxnSpPr>
          <p:spPr>
            <a:xfrm flipV="1">
              <a:off x="6859329" y="1992834"/>
              <a:ext cx="773975" cy="136503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直線矢印コネクタ 420"/>
            <p:cNvCxnSpPr/>
            <p:nvPr/>
          </p:nvCxnSpPr>
          <p:spPr>
            <a:xfrm flipV="1">
              <a:off x="6848043" y="1937582"/>
              <a:ext cx="718006" cy="86820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直線矢印コネクタ 421"/>
            <p:cNvCxnSpPr>
              <a:endCxn id="410" idx="2"/>
            </p:cNvCxnSpPr>
            <p:nvPr/>
          </p:nvCxnSpPr>
          <p:spPr>
            <a:xfrm>
              <a:off x="6856923" y="1843614"/>
              <a:ext cx="717327" cy="665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3" name="テキスト ボックス 422"/>
            <p:cNvSpPr txBox="1"/>
            <p:nvPr/>
          </p:nvSpPr>
          <p:spPr>
            <a:xfrm>
              <a:off x="6808161" y="1620479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4" name="テキスト ボックス 423"/>
            <p:cNvSpPr txBox="1"/>
            <p:nvPr/>
          </p:nvSpPr>
          <p:spPr>
            <a:xfrm>
              <a:off x="6805736" y="2276872"/>
              <a:ext cx="3860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25" name="直線矢印コネクタ 424"/>
            <p:cNvCxnSpPr>
              <a:endCxn id="455" idx="3"/>
            </p:cNvCxnSpPr>
            <p:nvPr/>
          </p:nvCxnSpPr>
          <p:spPr>
            <a:xfrm flipV="1">
              <a:off x="6859329" y="2772565"/>
              <a:ext cx="775774" cy="58530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直線矢印コネクタ 425"/>
            <p:cNvCxnSpPr>
              <a:endCxn id="452" idx="2"/>
            </p:cNvCxnSpPr>
            <p:nvPr/>
          </p:nvCxnSpPr>
          <p:spPr>
            <a:xfrm flipV="1">
              <a:off x="6858043" y="2629997"/>
              <a:ext cx="721339" cy="17578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直線矢印コネクタ 426"/>
            <p:cNvCxnSpPr>
              <a:endCxn id="452" idx="2"/>
            </p:cNvCxnSpPr>
            <p:nvPr/>
          </p:nvCxnSpPr>
          <p:spPr>
            <a:xfrm>
              <a:off x="6870256" y="1843614"/>
              <a:ext cx="709126" cy="78638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直線矢印コネクタ 427"/>
            <p:cNvCxnSpPr>
              <a:endCxn id="451" idx="1"/>
            </p:cNvCxnSpPr>
            <p:nvPr/>
          </p:nvCxnSpPr>
          <p:spPr>
            <a:xfrm>
              <a:off x="6869012" y="1842639"/>
              <a:ext cx="776381" cy="138281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直線矢印コネクタ 428"/>
            <p:cNvCxnSpPr>
              <a:stCxn id="404" idx="6"/>
              <a:endCxn id="451" idx="2"/>
            </p:cNvCxnSpPr>
            <p:nvPr/>
          </p:nvCxnSpPr>
          <p:spPr>
            <a:xfrm>
              <a:off x="6841118" y="2810367"/>
              <a:ext cx="745221" cy="55765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直線矢印コネクタ 429"/>
            <p:cNvCxnSpPr>
              <a:stCxn id="444" idx="6"/>
              <a:endCxn id="451" idx="2"/>
            </p:cNvCxnSpPr>
            <p:nvPr/>
          </p:nvCxnSpPr>
          <p:spPr>
            <a:xfrm flipV="1">
              <a:off x="6841118" y="3368021"/>
              <a:ext cx="745221" cy="1481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" name="テキスト ボックス 430"/>
            <p:cNvSpPr txBox="1"/>
            <p:nvPr/>
          </p:nvSpPr>
          <p:spPr>
            <a:xfrm>
              <a:off x="7942927" y="1772816"/>
              <a:ext cx="356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2" name="テキスト ボックス 431"/>
            <p:cNvSpPr txBox="1"/>
            <p:nvPr/>
          </p:nvSpPr>
          <p:spPr>
            <a:xfrm>
              <a:off x="7947263" y="2579681"/>
              <a:ext cx="391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3" name="テキスト ボックス 432"/>
            <p:cNvSpPr txBox="1"/>
            <p:nvPr/>
          </p:nvSpPr>
          <p:spPr>
            <a:xfrm>
              <a:off x="7939593" y="3306864"/>
              <a:ext cx="356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n3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4" name="テキスト ボックス 433"/>
            <p:cNvSpPr txBox="1"/>
            <p:nvPr/>
          </p:nvSpPr>
          <p:spPr>
            <a:xfrm>
              <a:off x="8576089" y="322445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n3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5" name="直線矢印コネクタ 434"/>
            <p:cNvCxnSpPr>
              <a:stCxn id="434" idx="1"/>
            </p:cNvCxnSpPr>
            <p:nvPr/>
          </p:nvCxnSpPr>
          <p:spPr>
            <a:xfrm flipH="1">
              <a:off x="8339167" y="3378347"/>
              <a:ext cx="236922" cy="4492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6" name="テキスト ボックス 435"/>
            <p:cNvSpPr txBox="1"/>
            <p:nvPr/>
          </p:nvSpPr>
          <p:spPr>
            <a:xfrm>
              <a:off x="8542979" y="170080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37" name="直線矢印コネクタ 436"/>
            <p:cNvCxnSpPr>
              <a:stCxn id="436" idx="1"/>
            </p:cNvCxnSpPr>
            <p:nvPr/>
          </p:nvCxnSpPr>
          <p:spPr>
            <a:xfrm flipH="1">
              <a:off x="8306057" y="1854697"/>
              <a:ext cx="236922" cy="24408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8" name="テキスト ボックス 437"/>
            <p:cNvSpPr txBox="1"/>
            <p:nvPr/>
          </p:nvSpPr>
          <p:spPr>
            <a:xfrm>
              <a:off x="6770801" y="2860794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39" name="正方形/長方形 438"/>
            <p:cNvSpPr/>
            <p:nvPr/>
          </p:nvSpPr>
          <p:spPr>
            <a:xfrm>
              <a:off x="6538684" y="3156245"/>
              <a:ext cx="201622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440" name="直線コネクタ 439"/>
            <p:cNvCxnSpPr/>
            <p:nvPr/>
          </p:nvCxnSpPr>
          <p:spPr>
            <a:xfrm>
              <a:off x="7775596" y="1655844"/>
              <a:ext cx="1429" cy="191379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" name="テキスト ボックス 440"/>
            <p:cNvSpPr txBox="1"/>
            <p:nvPr/>
          </p:nvSpPr>
          <p:spPr>
            <a:xfrm>
              <a:off x="6418922" y="1628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n0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2" name="テキスト ボックス 441"/>
            <p:cNvSpPr txBox="1"/>
            <p:nvPr/>
          </p:nvSpPr>
          <p:spPr>
            <a:xfrm>
              <a:off x="6418922" y="25649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3" name="正方形/長方形 442"/>
            <p:cNvSpPr/>
            <p:nvPr/>
          </p:nvSpPr>
          <p:spPr>
            <a:xfrm>
              <a:off x="6538684" y="3181217"/>
              <a:ext cx="201623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444" name="円/楕円 443"/>
            <p:cNvSpPr/>
            <p:nvPr/>
          </p:nvSpPr>
          <p:spPr>
            <a:xfrm>
              <a:off x="6437873" y="3181217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5" name="テキスト ボックス 444"/>
            <p:cNvSpPr txBox="1"/>
            <p:nvPr/>
          </p:nvSpPr>
          <p:spPr>
            <a:xfrm>
              <a:off x="6418922" y="313737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46" name="テキスト ボックス 445"/>
            <p:cNvSpPr txBox="1"/>
            <p:nvPr/>
          </p:nvSpPr>
          <p:spPr>
            <a:xfrm>
              <a:off x="5671077" y="2657237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説明変数</a:t>
              </a:r>
            </a:p>
          </p:txBody>
        </p:sp>
        <p:sp>
          <p:nvSpPr>
            <p:cNvPr id="447" name="テキスト ボックス 446"/>
            <p:cNvSpPr txBox="1"/>
            <p:nvPr/>
          </p:nvSpPr>
          <p:spPr>
            <a:xfrm>
              <a:off x="5637654" y="3239846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説明変数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9659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6" grpId="0" animBg="1"/>
      <p:bldP spid="6" grpId="0"/>
      <p:bldP spid="15" grpId="0"/>
      <p:bldP spid="22" grpId="0" animBg="1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F152EAD2-BC98-7CAA-1799-8F53CE216354}"/>
              </a:ext>
            </a:extLst>
          </p:cNvPr>
          <p:cNvSpPr/>
          <p:nvPr/>
        </p:nvSpPr>
        <p:spPr>
          <a:xfrm>
            <a:off x="6365207" y="4930059"/>
            <a:ext cx="2663524" cy="582520"/>
          </a:xfrm>
          <a:prstGeom prst="wedgeRoundRectCallout">
            <a:avLst>
              <a:gd name="adj1" fmla="val -75935"/>
              <a:gd name="adj2" fmla="val 36118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2457" y="654071"/>
            <a:ext cx="4141951" cy="556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入力総和</a:t>
            </a:r>
            <a:endParaRPr kumimoji="1"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pic>
        <p:nvPicPr>
          <p:cNvPr id="210" name="図 20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998" y="545262"/>
            <a:ext cx="5312003" cy="736000"/>
          </a:xfrm>
          <a:prstGeom prst="rect">
            <a:avLst/>
          </a:prstGeom>
        </p:spPr>
      </p:pic>
      <p:sp>
        <p:nvSpPr>
          <p:cNvPr id="70" name="コンテンツ プレースホルダー 2 1 1"/>
          <p:cNvSpPr txBox="1">
            <a:spLocks/>
          </p:cNvSpPr>
          <p:nvPr/>
        </p:nvSpPr>
        <p:spPr>
          <a:xfrm>
            <a:off x="383937" y="1938803"/>
            <a:ext cx="1616318" cy="58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汎化して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4FD04C79-6A47-4B94-B9FD-F32E834C07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026" y="1293733"/>
            <a:ext cx="4178286" cy="566857"/>
          </a:xfrm>
          <a:prstGeom prst="rect">
            <a:avLst/>
          </a:prstGeom>
        </p:spPr>
      </p:pic>
      <p:sp>
        <p:nvSpPr>
          <p:cNvPr id="78" name="コンテンツ プレースホルダー 2 2"/>
          <p:cNvSpPr txBox="1">
            <a:spLocks/>
          </p:cNvSpPr>
          <p:nvPr/>
        </p:nvSpPr>
        <p:spPr>
          <a:xfrm>
            <a:off x="383937" y="1278070"/>
            <a:ext cx="1175886" cy="58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だから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2" name="図 2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476" y="2012989"/>
            <a:ext cx="1342476" cy="600381"/>
          </a:xfrm>
          <a:prstGeom prst="rect">
            <a:avLst/>
          </a:prstGeom>
        </p:spPr>
      </p:pic>
      <p:sp>
        <p:nvSpPr>
          <p:cNvPr id="81" name="コンテンツ プレースホルダー 2 1 2 1"/>
          <p:cNvSpPr txBox="1">
            <a:spLocks/>
          </p:cNvSpPr>
          <p:nvPr/>
        </p:nvSpPr>
        <p:spPr>
          <a:xfrm>
            <a:off x="383937" y="2665893"/>
            <a:ext cx="5472274" cy="582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(*)</a:t>
            </a:r>
            <a:r>
              <a:rPr lang="ja-JP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に第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項，第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項を代入して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2" name="コンテンツ プレースホルダー 2"/>
          <p:cNvSpPr txBox="1">
            <a:spLocks/>
          </p:cNvSpPr>
          <p:nvPr/>
        </p:nvSpPr>
        <p:spPr>
          <a:xfrm>
            <a:off x="394694" y="188640"/>
            <a:ext cx="2736303" cy="4556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第</a:t>
            </a:r>
            <a:r>
              <a:rPr lang="en-US" altLang="ja-JP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項の微分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3" name="図 21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032" y="3194711"/>
            <a:ext cx="4268191" cy="565333"/>
          </a:xfrm>
          <a:prstGeom prst="rect">
            <a:avLst/>
          </a:prstGeom>
        </p:spPr>
      </p:pic>
      <p:sp>
        <p:nvSpPr>
          <p:cNvPr id="85" name="コンテンツ プレースホルダー 2 1 2 2"/>
          <p:cNvSpPr txBox="1">
            <a:spLocks/>
          </p:cNvSpPr>
          <p:nvPr/>
        </p:nvSpPr>
        <p:spPr>
          <a:xfrm>
            <a:off x="423094" y="3889787"/>
            <a:ext cx="5589065" cy="14193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平均交差エントロピー誤差</a:t>
            </a:r>
            <a:r>
              <a:rPr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の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US" altLang="ja-JP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km</a:t>
            </a:r>
            <a:r>
              <a: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での微分は</a:t>
            </a: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コンテンツ プレースホルダー 2 1 2 3 1"/>
          <p:cNvSpPr txBox="1">
            <a:spLocks/>
          </p:cNvSpPr>
          <p:nvPr/>
        </p:nvSpPr>
        <p:spPr>
          <a:xfrm>
            <a:off x="376358" y="5156525"/>
            <a:ext cx="8338218" cy="582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やはりすべての要素で，誤差に比例して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en-US" altLang="ja-JP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が大きすぎれば，入力の影響を絞り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en-US" altLang="ja-JP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ja-JP" sz="2400" i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ja-JP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が小さすぎれば，入力の影響を強める</a:t>
            </a: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itchFamily="34" charset="0"/>
              <a:buNone/>
            </a:pPr>
            <a:endParaRPr lang="en-US" altLang="ja-JP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図 6" descr="\documentclass{article}&#10;\usepackage{amsmath}&#10;\usepackage{bm}&#10;\pagestyle{empty}&#10;&#10;\begin{document}&#10;&#10;\[&#10; \frac{\partial E}{\partial w_{km}}&#10;=\frac{1}{N}\sum_{n=0}^{N} (y_{nk}-d_{nk}) x_{nm}&#10;\]&#10;&#10;\end{document}" title="IguanaTex Picture Display">
            <a:extLst>
              <a:ext uri="{FF2B5EF4-FFF2-40B4-BE49-F238E27FC236}">
                <a16:creationId xmlns:a16="http://schemas.microsoft.com/office/drawing/2014/main" id="{D85166A5-C0A6-0E57-07E4-A83A0CCBF63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839" y="4467245"/>
            <a:ext cx="3077485" cy="662400"/>
          </a:xfrm>
          <a:prstGeom prst="rect">
            <a:avLst/>
          </a:prstGeom>
        </p:spPr>
      </p:pic>
      <p:grpSp>
        <p:nvGrpSpPr>
          <p:cNvPr id="150" name="グループ化 149"/>
          <p:cNvGrpSpPr/>
          <p:nvPr/>
        </p:nvGrpSpPr>
        <p:grpSpPr>
          <a:xfrm>
            <a:off x="5583939" y="1210322"/>
            <a:ext cx="3398842" cy="2343371"/>
            <a:chOff x="5637654" y="1254225"/>
            <a:chExt cx="3398842" cy="2343371"/>
          </a:xfrm>
        </p:grpSpPr>
        <p:sp>
          <p:nvSpPr>
            <p:cNvPr id="151" name="角丸四角形 150"/>
            <p:cNvSpPr/>
            <p:nvPr/>
          </p:nvSpPr>
          <p:spPr>
            <a:xfrm>
              <a:off x="7364202" y="1282549"/>
              <a:ext cx="855574" cy="2315047"/>
            </a:xfrm>
            <a:prstGeom prst="roundRect">
              <a:avLst/>
            </a:prstGeom>
            <a:noFill/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2" name="テキスト ボックス 151"/>
            <p:cNvSpPr txBox="1"/>
            <p:nvPr/>
          </p:nvSpPr>
          <p:spPr>
            <a:xfrm>
              <a:off x="8576089" y="248053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" name="テキスト ボックス 152"/>
            <p:cNvSpPr txBox="1"/>
            <p:nvPr/>
          </p:nvSpPr>
          <p:spPr>
            <a:xfrm>
              <a:off x="8453901" y="1254225"/>
              <a:ext cx="582595" cy="3662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sz="1400" dirty="0"/>
                <a:t>望ましい</a:t>
              </a:r>
              <a:br>
                <a:rPr lang="en-US" altLang="ja-JP" sz="1400" dirty="0"/>
              </a:br>
              <a:r>
                <a:rPr lang="ja-JP" altLang="en-US" sz="1400" dirty="0"/>
                <a:t>出力</a:t>
              </a:r>
              <a:endParaRPr kumimoji="1" lang="ja-JP" altLang="en-US" sz="1400" dirty="0"/>
            </a:p>
          </p:txBody>
        </p:sp>
        <p:cxnSp>
          <p:nvCxnSpPr>
            <p:cNvPr id="154" name="直線矢印コネクタ 153"/>
            <p:cNvCxnSpPr>
              <a:stCxn id="152" idx="1"/>
            </p:cNvCxnSpPr>
            <p:nvPr/>
          </p:nvCxnSpPr>
          <p:spPr>
            <a:xfrm flipH="1">
              <a:off x="8339167" y="2634427"/>
              <a:ext cx="23692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テキスト ボックス 154"/>
            <p:cNvSpPr txBox="1"/>
            <p:nvPr/>
          </p:nvSpPr>
          <p:spPr>
            <a:xfrm>
              <a:off x="6393274" y="125758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入力</a:t>
              </a:r>
              <a:endParaRPr kumimoji="1" lang="ja-JP" altLang="en-US" sz="1200" dirty="0"/>
            </a:p>
          </p:txBody>
        </p:sp>
        <p:sp>
          <p:nvSpPr>
            <p:cNvPr id="156" name="正方形/長方形 155"/>
            <p:cNvSpPr/>
            <p:nvPr/>
          </p:nvSpPr>
          <p:spPr>
            <a:xfrm>
              <a:off x="6538684" y="2608744"/>
              <a:ext cx="201623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157" name="円/楕円 156"/>
            <p:cNvSpPr/>
            <p:nvPr/>
          </p:nvSpPr>
          <p:spPr>
            <a:xfrm>
              <a:off x="6437873" y="2608744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8" name="円/楕円 157"/>
            <p:cNvSpPr/>
            <p:nvPr/>
          </p:nvSpPr>
          <p:spPr>
            <a:xfrm>
              <a:off x="6437873" y="1655844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テキスト ボックス 158"/>
            <p:cNvSpPr txBox="1"/>
            <p:nvPr/>
          </p:nvSpPr>
          <p:spPr>
            <a:xfrm>
              <a:off x="5831902" y="1700808"/>
              <a:ext cx="5613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常に</a:t>
              </a:r>
              <a:r>
                <a:rPr lang="en-US" altLang="ja-JP" sz="1200" dirty="0"/>
                <a:t>1</a:t>
              </a:r>
              <a:endParaRPr kumimoji="1" lang="ja-JP" altLang="en-US" sz="1200" dirty="0"/>
            </a:p>
          </p:txBody>
        </p:sp>
        <p:sp>
          <p:nvSpPr>
            <p:cNvPr id="160" name="円/楕円 159"/>
            <p:cNvSpPr/>
            <p:nvPr/>
          </p:nvSpPr>
          <p:spPr>
            <a:xfrm>
              <a:off x="7574584" y="1648643"/>
              <a:ext cx="403245" cy="403245"/>
            </a:xfrm>
            <a:prstGeom prst="ellipse">
              <a:avLst/>
            </a:prstGeom>
            <a:solidFill>
              <a:srgbClr val="00B0F0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1" name="直線コネクタ 160"/>
            <p:cNvCxnSpPr>
              <a:stCxn id="160" idx="0"/>
              <a:endCxn id="160" idx="4"/>
            </p:cNvCxnSpPr>
            <p:nvPr/>
          </p:nvCxnSpPr>
          <p:spPr>
            <a:xfrm>
              <a:off x="7776207" y="1648643"/>
              <a:ext cx="0" cy="40324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2" name="正方形/長方形 161"/>
            <p:cNvSpPr/>
            <p:nvPr/>
          </p:nvSpPr>
          <p:spPr>
            <a:xfrm>
              <a:off x="7791989" y="1648643"/>
              <a:ext cx="188839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163" name="円/楕円 162"/>
            <p:cNvSpPr/>
            <p:nvPr/>
          </p:nvSpPr>
          <p:spPr>
            <a:xfrm>
              <a:off x="7574250" y="1648643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4" name="直線矢印コネクタ 163"/>
            <p:cNvCxnSpPr/>
            <p:nvPr/>
          </p:nvCxnSpPr>
          <p:spPr>
            <a:xfrm>
              <a:off x="7977495" y="1843614"/>
              <a:ext cx="255473" cy="4908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5" name="グループ化 164"/>
            <p:cNvGrpSpPr/>
            <p:nvPr/>
          </p:nvGrpSpPr>
          <p:grpSpPr>
            <a:xfrm>
              <a:off x="7576049" y="2428374"/>
              <a:ext cx="414912" cy="403245"/>
              <a:chOff x="4658294" y="3140968"/>
              <a:chExt cx="592731" cy="576064"/>
            </a:xfrm>
          </p:grpSpPr>
          <p:sp>
            <p:nvSpPr>
              <p:cNvPr id="205" name="円/楕円 204"/>
              <p:cNvSpPr/>
              <p:nvPr/>
            </p:nvSpPr>
            <p:spPr>
              <a:xfrm>
                <a:off x="4663056" y="3140968"/>
                <a:ext cx="576064" cy="576064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06" name="直線コネクタ 205"/>
              <p:cNvCxnSpPr>
                <a:stCxn id="205" idx="0"/>
                <a:endCxn id="205" idx="4"/>
              </p:cNvCxnSpPr>
              <p:nvPr/>
            </p:nvCxnSpPr>
            <p:spPr>
              <a:xfrm>
                <a:off x="4951088" y="3140968"/>
                <a:ext cx="0" cy="57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正方形/長方形 206"/>
              <p:cNvSpPr/>
              <p:nvPr/>
            </p:nvSpPr>
            <p:spPr>
              <a:xfrm>
                <a:off x="4962993" y="3140968"/>
                <a:ext cx="288032" cy="576064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08" name="円/楕円 207"/>
              <p:cNvSpPr/>
              <p:nvPr/>
            </p:nvSpPr>
            <p:spPr>
              <a:xfrm>
                <a:off x="4658294" y="3140968"/>
                <a:ext cx="576064" cy="57606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66" name="直線矢印コネクタ 165"/>
            <p:cNvCxnSpPr>
              <a:stCxn id="208" idx="6"/>
            </p:cNvCxnSpPr>
            <p:nvPr/>
          </p:nvCxnSpPr>
          <p:spPr>
            <a:xfrm>
              <a:off x="7979294" y="2629996"/>
              <a:ext cx="263674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テキスト ボックス 166"/>
            <p:cNvSpPr txBox="1"/>
            <p:nvPr/>
          </p:nvSpPr>
          <p:spPr>
            <a:xfrm>
              <a:off x="7393019" y="1484784"/>
              <a:ext cx="3759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8" name="テキスト ボックス 167"/>
            <p:cNvSpPr txBox="1"/>
            <p:nvPr/>
          </p:nvSpPr>
          <p:spPr>
            <a:xfrm>
              <a:off x="7420773" y="2204864"/>
              <a:ext cx="38433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69" name="グループ化 168"/>
            <p:cNvGrpSpPr/>
            <p:nvPr/>
          </p:nvGrpSpPr>
          <p:grpSpPr>
            <a:xfrm>
              <a:off x="7582583" y="3166398"/>
              <a:ext cx="407001" cy="404220"/>
              <a:chOff x="4655913" y="3139575"/>
              <a:chExt cx="581430" cy="577457"/>
            </a:xfrm>
          </p:grpSpPr>
          <p:sp>
            <p:nvSpPr>
              <p:cNvPr id="201" name="円/楕円 200"/>
              <p:cNvSpPr/>
              <p:nvPr/>
            </p:nvSpPr>
            <p:spPr>
              <a:xfrm>
                <a:off x="4655913" y="3140968"/>
                <a:ext cx="576064" cy="576064"/>
              </a:xfrm>
              <a:prstGeom prst="ellipse">
                <a:avLst/>
              </a:prstGeom>
              <a:solidFill>
                <a:srgbClr val="00B0F0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02" name="直線コネクタ 201"/>
              <p:cNvCxnSpPr>
                <a:stCxn id="201" idx="0"/>
                <a:endCxn id="201" idx="4"/>
              </p:cNvCxnSpPr>
              <p:nvPr/>
            </p:nvCxnSpPr>
            <p:spPr>
              <a:xfrm>
                <a:off x="4943945" y="3140968"/>
                <a:ext cx="0" cy="576064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正方形/長方形 202"/>
              <p:cNvSpPr/>
              <p:nvPr/>
            </p:nvSpPr>
            <p:spPr>
              <a:xfrm>
                <a:off x="4946326" y="3140968"/>
                <a:ext cx="288032" cy="576064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/>
              </a:p>
            </p:txBody>
          </p:sp>
          <p:sp>
            <p:nvSpPr>
              <p:cNvPr id="204" name="円/楕円 203"/>
              <p:cNvSpPr/>
              <p:nvPr/>
            </p:nvSpPr>
            <p:spPr>
              <a:xfrm>
                <a:off x="4661279" y="3139575"/>
                <a:ext cx="576064" cy="57606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i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70" name="直線矢印コネクタ 169"/>
            <p:cNvCxnSpPr>
              <a:stCxn id="204" idx="6"/>
            </p:cNvCxnSpPr>
            <p:nvPr/>
          </p:nvCxnSpPr>
          <p:spPr>
            <a:xfrm>
              <a:off x="7989584" y="3368020"/>
              <a:ext cx="27250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1" name="テキスト ボックス 170"/>
            <p:cNvSpPr txBox="1"/>
            <p:nvPr/>
          </p:nvSpPr>
          <p:spPr>
            <a:xfrm>
              <a:off x="7362367" y="2997918"/>
              <a:ext cx="44570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2" name="テキスト ボックス 171"/>
            <p:cNvSpPr txBox="1"/>
            <p:nvPr/>
          </p:nvSpPr>
          <p:spPr>
            <a:xfrm>
              <a:off x="7522726" y="1282549"/>
              <a:ext cx="4924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sz="1200" dirty="0"/>
                <a:t>出力</a:t>
              </a:r>
              <a:endParaRPr kumimoji="1" lang="ja-JP" altLang="en-US" sz="1200" dirty="0"/>
            </a:p>
          </p:txBody>
        </p:sp>
        <p:cxnSp>
          <p:nvCxnSpPr>
            <p:cNvPr id="173" name="直線矢印コネクタ 172"/>
            <p:cNvCxnSpPr>
              <a:endCxn id="163" idx="3"/>
            </p:cNvCxnSpPr>
            <p:nvPr/>
          </p:nvCxnSpPr>
          <p:spPr>
            <a:xfrm flipV="1">
              <a:off x="6859329" y="1992834"/>
              <a:ext cx="773975" cy="1365034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線矢印コネクタ 173"/>
            <p:cNvCxnSpPr/>
            <p:nvPr/>
          </p:nvCxnSpPr>
          <p:spPr>
            <a:xfrm flipV="1">
              <a:off x="6848043" y="1937582"/>
              <a:ext cx="718006" cy="868202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線矢印コネクタ 174"/>
            <p:cNvCxnSpPr>
              <a:endCxn id="163" idx="2"/>
            </p:cNvCxnSpPr>
            <p:nvPr/>
          </p:nvCxnSpPr>
          <p:spPr>
            <a:xfrm>
              <a:off x="6856923" y="1843614"/>
              <a:ext cx="717327" cy="6651"/>
            </a:xfrm>
            <a:prstGeom prst="straightConnector1">
              <a:avLst/>
            </a:prstGeom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6" name="テキスト ボックス 175"/>
            <p:cNvSpPr txBox="1"/>
            <p:nvPr/>
          </p:nvSpPr>
          <p:spPr>
            <a:xfrm>
              <a:off x="6808161" y="1620479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10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7" name="テキスト ボックス 176"/>
            <p:cNvSpPr txBox="1"/>
            <p:nvPr/>
          </p:nvSpPr>
          <p:spPr>
            <a:xfrm>
              <a:off x="6805736" y="2276872"/>
              <a:ext cx="38606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11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78" name="直線矢印コネクタ 177"/>
            <p:cNvCxnSpPr>
              <a:endCxn id="208" idx="3"/>
            </p:cNvCxnSpPr>
            <p:nvPr/>
          </p:nvCxnSpPr>
          <p:spPr>
            <a:xfrm flipV="1">
              <a:off x="6859329" y="2772565"/>
              <a:ext cx="775774" cy="58530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矢印コネクタ 178"/>
            <p:cNvCxnSpPr>
              <a:endCxn id="205" idx="2"/>
            </p:cNvCxnSpPr>
            <p:nvPr/>
          </p:nvCxnSpPr>
          <p:spPr>
            <a:xfrm flipV="1">
              <a:off x="6858043" y="2629997"/>
              <a:ext cx="721339" cy="17578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線矢印コネクタ 179"/>
            <p:cNvCxnSpPr>
              <a:endCxn id="205" idx="2"/>
            </p:cNvCxnSpPr>
            <p:nvPr/>
          </p:nvCxnSpPr>
          <p:spPr>
            <a:xfrm>
              <a:off x="6870256" y="1843614"/>
              <a:ext cx="709126" cy="78638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線矢印コネクタ 180"/>
            <p:cNvCxnSpPr>
              <a:endCxn id="204" idx="1"/>
            </p:cNvCxnSpPr>
            <p:nvPr/>
          </p:nvCxnSpPr>
          <p:spPr>
            <a:xfrm>
              <a:off x="6869012" y="1842639"/>
              <a:ext cx="776381" cy="1382813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線矢印コネクタ 181"/>
            <p:cNvCxnSpPr>
              <a:stCxn id="157" idx="6"/>
              <a:endCxn id="204" idx="2"/>
            </p:cNvCxnSpPr>
            <p:nvPr/>
          </p:nvCxnSpPr>
          <p:spPr>
            <a:xfrm>
              <a:off x="6841118" y="2810367"/>
              <a:ext cx="745221" cy="55765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線矢印コネクタ 182"/>
            <p:cNvCxnSpPr>
              <a:stCxn id="197" idx="6"/>
              <a:endCxn id="204" idx="2"/>
            </p:cNvCxnSpPr>
            <p:nvPr/>
          </p:nvCxnSpPr>
          <p:spPr>
            <a:xfrm flipV="1">
              <a:off x="6841118" y="3368021"/>
              <a:ext cx="745221" cy="14819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テキスト ボックス 183"/>
            <p:cNvSpPr txBox="1"/>
            <p:nvPr/>
          </p:nvSpPr>
          <p:spPr>
            <a:xfrm>
              <a:off x="7942927" y="1772816"/>
              <a:ext cx="356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5" name="テキスト ボックス 184"/>
            <p:cNvSpPr txBox="1"/>
            <p:nvPr/>
          </p:nvSpPr>
          <p:spPr>
            <a:xfrm>
              <a:off x="7947263" y="2579681"/>
              <a:ext cx="3919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6" name="テキスト ボックス 185"/>
            <p:cNvSpPr txBox="1"/>
            <p:nvPr/>
          </p:nvSpPr>
          <p:spPr>
            <a:xfrm>
              <a:off x="7939593" y="3306864"/>
              <a:ext cx="35618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n3</a:t>
              </a:r>
              <a:endParaRPr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7" name="テキスト ボックス 186"/>
            <p:cNvSpPr txBox="1"/>
            <p:nvPr/>
          </p:nvSpPr>
          <p:spPr>
            <a:xfrm>
              <a:off x="8576089" y="322445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n3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88" name="直線矢印コネクタ 187"/>
            <p:cNvCxnSpPr>
              <a:stCxn id="187" idx="1"/>
            </p:cNvCxnSpPr>
            <p:nvPr/>
          </p:nvCxnSpPr>
          <p:spPr>
            <a:xfrm flipH="1">
              <a:off x="8339167" y="3378347"/>
              <a:ext cx="236922" cy="4492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テキスト ボックス 188"/>
            <p:cNvSpPr txBox="1"/>
            <p:nvPr/>
          </p:nvSpPr>
          <p:spPr>
            <a:xfrm>
              <a:off x="8542979" y="1700808"/>
              <a:ext cx="3930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  <a:r>
                <a:rPr kumimoji="1" lang="en-US" altLang="ja-JP" sz="14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kumimoji="1" lang="ja-JP" altLang="en-US" sz="14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0" name="直線矢印コネクタ 189"/>
            <p:cNvCxnSpPr>
              <a:stCxn id="189" idx="1"/>
            </p:cNvCxnSpPr>
            <p:nvPr/>
          </p:nvCxnSpPr>
          <p:spPr>
            <a:xfrm flipH="1">
              <a:off x="8306057" y="1854697"/>
              <a:ext cx="236922" cy="24408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ysDot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テキスト ボックス 190"/>
            <p:cNvSpPr txBox="1"/>
            <p:nvPr/>
          </p:nvSpPr>
          <p:spPr>
            <a:xfrm>
              <a:off x="6770801" y="2860794"/>
              <a:ext cx="3898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2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</a:t>
              </a:r>
              <a:r>
                <a:rPr kumimoji="1" lang="en-US" altLang="ja-JP" sz="1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</a:t>
              </a:r>
              <a:endParaRPr kumimoji="1" lang="ja-JP" alt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2" name="正方形/長方形 191"/>
            <p:cNvSpPr/>
            <p:nvPr/>
          </p:nvSpPr>
          <p:spPr>
            <a:xfrm>
              <a:off x="6538684" y="3156245"/>
              <a:ext cx="201622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cxnSp>
          <p:nvCxnSpPr>
            <p:cNvPr id="193" name="直線コネクタ 192"/>
            <p:cNvCxnSpPr/>
            <p:nvPr/>
          </p:nvCxnSpPr>
          <p:spPr>
            <a:xfrm>
              <a:off x="7775596" y="1655844"/>
              <a:ext cx="1429" cy="1913799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テキスト ボックス 193"/>
            <p:cNvSpPr txBox="1"/>
            <p:nvPr/>
          </p:nvSpPr>
          <p:spPr>
            <a:xfrm>
              <a:off x="6418922" y="1628800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n0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5" name="テキスト ボックス 194"/>
            <p:cNvSpPr txBox="1"/>
            <p:nvPr/>
          </p:nvSpPr>
          <p:spPr>
            <a:xfrm>
              <a:off x="6418922" y="2564904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n1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6" name="正方形/長方形 195"/>
            <p:cNvSpPr/>
            <p:nvPr/>
          </p:nvSpPr>
          <p:spPr>
            <a:xfrm>
              <a:off x="6538684" y="3181217"/>
              <a:ext cx="201623" cy="403245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/>
            </a:p>
          </p:txBody>
        </p:sp>
        <p:sp>
          <p:nvSpPr>
            <p:cNvPr id="197" name="円/楕円 196"/>
            <p:cNvSpPr/>
            <p:nvPr/>
          </p:nvSpPr>
          <p:spPr>
            <a:xfrm>
              <a:off x="6437873" y="3181217"/>
              <a:ext cx="403245" cy="403245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8" name="テキスト ボックス 197"/>
            <p:cNvSpPr txBox="1"/>
            <p:nvPr/>
          </p:nvSpPr>
          <p:spPr>
            <a:xfrm>
              <a:off x="6418922" y="3137377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US" altLang="ja-JP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n2</a:t>
              </a:r>
              <a:endParaRPr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99" name="テキスト ボックス 198"/>
            <p:cNvSpPr txBox="1"/>
            <p:nvPr/>
          </p:nvSpPr>
          <p:spPr>
            <a:xfrm>
              <a:off x="5671077" y="2657237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説明変数</a:t>
              </a:r>
            </a:p>
          </p:txBody>
        </p:sp>
        <p:sp>
          <p:nvSpPr>
            <p:cNvPr id="200" name="テキスト ボックス 199"/>
            <p:cNvSpPr txBox="1"/>
            <p:nvPr/>
          </p:nvSpPr>
          <p:spPr>
            <a:xfrm>
              <a:off x="5637654" y="3239846"/>
              <a:ext cx="8002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200" dirty="0"/>
                <a:t>説明変数</a:t>
              </a:r>
            </a:p>
          </p:txBody>
        </p:sp>
      </p:grpSp>
      <p:sp>
        <p:nvSpPr>
          <p:cNvPr id="209" name="テキスト ボックス 208"/>
          <p:cNvSpPr txBox="1"/>
          <p:nvPr/>
        </p:nvSpPr>
        <p:spPr>
          <a:xfrm>
            <a:off x="5705385" y="3671371"/>
            <a:ext cx="3323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kumimoji="1" lang="ja-JP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注</a:t>
            </a:r>
            <a:r>
              <a:rPr kumimoji="1" lang="en-US" altLang="ja-JP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kumimoji="1" lang="en-US" altLang="ja-JP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</a:t>
            </a:r>
            <a:r>
              <a:rPr kumimoji="1" lang="ja-JP" altLang="en-US" dirty="0" err="1"/>
              <a:t>の添</a:t>
            </a:r>
            <a:r>
              <a:rPr kumimoji="1" lang="ja-JP" altLang="en-US" dirty="0"/>
              <a:t>字は出力→入力の順</a:t>
            </a:r>
          </a:p>
        </p:txBody>
      </p:sp>
      <p:sp>
        <p:nvSpPr>
          <p:cNvPr id="215" name="テキスト ボックス 214"/>
          <p:cNvSpPr txBox="1"/>
          <p:nvPr/>
        </p:nvSpPr>
        <p:spPr>
          <a:xfrm>
            <a:off x="3417371" y="1980066"/>
            <a:ext cx="21387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ja-JP" sz="1600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ja-JP" altLang="en-US" sz="1600" dirty="0">
                <a:solidFill>
                  <a:srgbClr val="FF0000"/>
                </a:solidFill>
              </a:rPr>
              <a:t>に影響するのは</a:t>
            </a:r>
            <a:endParaRPr lang="en-US" altLang="ja-JP" sz="1600" dirty="0">
              <a:solidFill>
                <a:srgbClr val="FF0000"/>
              </a:solidFill>
            </a:endParaRPr>
          </a:p>
          <a:p>
            <a:r>
              <a:rPr lang="ja-JP" altLang="en-US" sz="1600" dirty="0">
                <a:solidFill>
                  <a:srgbClr val="FF0000"/>
                </a:solidFill>
              </a:rPr>
              <a:t>繋がって</a:t>
            </a:r>
            <a:r>
              <a:rPr kumimoji="1" lang="ja-JP" altLang="en-US" sz="1600" dirty="0">
                <a:solidFill>
                  <a:srgbClr val="FF0000"/>
                </a:solidFill>
              </a:rPr>
              <a:t>いる入力のみ</a:t>
            </a:r>
          </a:p>
        </p:txBody>
      </p:sp>
      <p:sp>
        <p:nvSpPr>
          <p:cNvPr id="216" name="コンテンツ プレースホルダー 2 1 2 3 2"/>
          <p:cNvSpPr txBox="1">
            <a:spLocks/>
          </p:cNvSpPr>
          <p:nvPr/>
        </p:nvSpPr>
        <p:spPr>
          <a:xfrm>
            <a:off x="3048882" y="259691"/>
            <a:ext cx="7655550" cy="582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en-US" altLang="ja-JP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66AA455-E444-2F26-6F39-0577DCF6AEAC}"/>
              </a:ext>
            </a:extLst>
          </p:cNvPr>
          <p:cNvSpPr/>
          <p:nvPr/>
        </p:nvSpPr>
        <p:spPr>
          <a:xfrm>
            <a:off x="6760737" y="5583127"/>
            <a:ext cx="2116233" cy="86535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この学習法は，</a:t>
            </a:r>
            <a:endParaRPr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ニューラルネットワークの</a:t>
            </a:r>
            <a:endParaRPr lang="en-US" altLang="ja-JP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ja-JP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各ノードで使われている</a:t>
            </a:r>
            <a:endParaRPr kumimoji="1" lang="ja-JP" altLang="en-US" sz="1400" dirty="0"/>
          </a:p>
        </p:txBody>
      </p:sp>
      <p:pic>
        <p:nvPicPr>
          <p:cNvPr id="17" name="図 16" descr="\documentclass{article}&#10;\usepackage{amsmath}&#10;\usepackage{bm}&#10;\pagestyle{empty}&#10;&#10;\begin{document}&#10;&#10;\[&#10; \vec{w}^{(t+1)}&#10; = \vec{w}^{(t)} -\alpha ~ \frac{\partial E}{\partial w_{km}}&#10;\]&#10;&#10;\end{document}" title="IguanaTex Picture Display">
            <a:extLst>
              <a:ext uri="{FF2B5EF4-FFF2-40B4-BE49-F238E27FC236}">
                <a16:creationId xmlns:a16="http://schemas.microsoft.com/office/drawing/2014/main" id="{016D730A-BCCC-C90D-08A5-579716C5D1C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9025" y="4975878"/>
            <a:ext cx="2410973" cy="5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38167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801146"/>
  <p:tag name="ORIGINALWIDTH" val="39.65909"/>
  <p:tag name="LATEXADDIN" val="\documentclass{article}&#10;\usepackage{amsmath}&#10;\usepackage{bm}&#10;\pagestyle{empty}&#10;&#10;\begin{document}&#10;&#10;\[&#10; \{(\vec{x}_{n}, d_{n})| n = 1,..., N\}&#10;\]&#10;&#10;\end{document}"/>
  <p:tag name="IGUANATEXSIZE" val="44"/>
  <p:tag name="IGUANATEXCURSOR" val="1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61.4548"/>
  <p:tag name="ORIGINALWIDTH" val="2999.625"/>
  <p:tag name="OUTPUTTYPE" val="PNG"/>
  <p:tag name="IGUANATEXVERSION" val="159"/>
  <p:tag name="LATEXADDIN" val="\documentclass{article}&#10;\usepackage{amsmath}&#10;\usepackage{bm}&#10;\pagestyle{empty}&#10;&#10;\begin{document}&#10;&#10;\[&#10; L = \prod_{n=1}^{N} p(d_{n}|\vec{x}_{n}; \vec{w})&#10;   = \prod_{n=1}^{N} y(\vec{x}_{n}; \vec{w})^{d_{n}} ( 1 -y(\vec{x}_{n}; \vec{w}))^{1 - d_{n}}&#10;\]&#10;&#10;\end{document}"/>
  <p:tag name="IGUANATEXSIZE" val="20"/>
  <p:tag name="IGUANATEXCURSOR" val="234"/>
  <p:tag name="TRANSPARENCY" val="True"/>
  <p:tag name="FILENAME" val=""/>
  <p:tag name="LATEXENGINEID" val="0"/>
  <p:tag name="TEMPFOLDER" val="c:\temp\"/>
  <p:tag name="LATEXFORMHEIGHT" val="312"/>
  <p:tag name="LATEXFORMWIDTH" val="931.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62.2047"/>
  <p:tag name="ORIGINALWIDTH" val="3335.583"/>
  <p:tag name="LATEXADDIN" val="\documentclass{article}&#10;\usepackage{amsmath}&#10;\usepackage{bm}&#10;\pagestyle{empty}&#10;&#10;\begin{document}&#10;&#10;\[&#10; E(\vec{w}) = - \frac{1}{N} \sum_{n=1}^{N} \{ d_{n} \log y(\vec{x}_{n}; \vec{w}) + (1 - d_{n}) \log(1 -y(\vec{x}_{n}; \vec{w}))\}&#10;\]&#10;&#10;\end{document}"/>
  <p:tag name="IGUANATEXSIZE" val="22"/>
  <p:tag name="IGUANATEXCURSOR" val="111"/>
  <p:tag name="TRANSPARENCY" val="True"/>
  <p:tag name="FILENAME" val=""/>
  <p:tag name="LATEXENGINEID" val="0"/>
  <p:tag name="TEMPFOLDER" val="c:\temp\"/>
  <p:tag name="LATEXFORMHEIGHT" val="312"/>
  <p:tag name="LATEXFORMWIDTH" val="931.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801146"/>
  <p:tag name="ORIGINALWIDTH" val="1.448873"/>
  <p:tag name="LATEXADDIN" val="\documentclass{article}&#10;\usepackage{amsmath}&#10;\usepackage{bm}&#10;\pagestyle{empty}&#10;&#10;\begin{document}&#10;&#10;\[&#10; \{(\vec{x}_{n}, d_{n})| n = 1,..., N\}&#10;\]&#10;&#10;\end{document}"/>
  <p:tag name="IGUANATEXSIZE" val="44"/>
  <p:tag name="IGUANATEXCURSOR" val="1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1"/>
  <p:tag name="EMFCHIL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801146"/>
  <p:tag name="ORIGINALWIDTH" val="0.9659091"/>
  <p:tag name="EMFCHIL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937509"/>
  <p:tag name="ORIGINALWIDTH" val="1.818182"/>
  <p:tag name="EMFCHIL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187509"/>
  <p:tag name="ORIGINALWIDTH" val="2.073873"/>
  <p:tag name="EMFCHIL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505691"/>
  <p:tag name="ORIGINALWIDTH" val="1.761364"/>
  <p:tag name="EMFCHIL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448873"/>
  <p:tag name="ORIGINALWIDTH" val="0.4829635"/>
  <p:tag name="EMFCHIL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409091"/>
  <p:tag name="ORIGINALWIDTH" val="1.960236"/>
  <p:tag name="EMFCHIL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505691"/>
  <p:tag name="ORIGINALWIDTH" val="1.761364"/>
  <p:tag name="EMFCHIL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801146"/>
  <p:tag name="ORIGINALWIDTH" val="0.9659091"/>
  <p:tag name="EMFCHIL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801146"/>
  <p:tag name="ORIGINALWIDTH" val="0.1704545"/>
  <p:tag name="EMFCHIL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187509"/>
  <p:tag name="ORIGINALWIDTH" val="2.244327"/>
  <p:tag name="EMFCHIL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107964"/>
  <p:tag name="ORIGINALWIDTH" val="2.755691"/>
  <p:tag name="EMFCHILD" val="Tru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210236"/>
  <p:tag name="ORIGINALWIDTH" val="1.363636"/>
  <p:tag name="EMFCHILD" val="Tru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448873"/>
  <p:tag name="ORIGINALWIDTH" val="0.4829635"/>
  <p:tag name="EMFCHILD" val="Tru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113636"/>
  <p:tag name="ORIGINALWIDTH" val="0.4261453"/>
  <p:tag name="EMFCHILD" val="Tru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113636"/>
  <p:tag name="ORIGINALWIDTH" val="0.4545454"/>
  <p:tag name="EMFCHILD" val="Tru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5113636"/>
  <p:tag name="ORIGINALWIDTH" val="0.4261453"/>
  <p:tag name="EMFCHILD" val="Tru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448873"/>
  <p:tag name="ORIGINALWIDTH" val="0.4829635"/>
  <p:tag name="EMFCHILD" val="Tru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295455"/>
  <p:tag name="ORIGINALWIDTH" val="3.465909"/>
  <p:tag name="EMFCHILD" val="Tru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801146"/>
  <p:tag name="ORIGINALWIDTH" val="1.477273"/>
  <p:tag name="EMFCHILD" val="Tru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62.2047"/>
  <p:tag name="ORIGINALWIDTH" val="3335.583"/>
  <p:tag name="LATEXADDIN" val="\documentclass{article}&#10;\usepackage{amsmath}&#10;\usepackage{bm}&#10;\pagestyle{empty}&#10;&#10;\begin{document}&#10;&#10;\[&#10; E(\vec{w}) = - \frac{1}{N} \sum_{n=1}^{N} \{ d_{n} \log y(\vec{x}_{n}; \vec{w}) + (1 - d_{n}) \log(1 -y(\vec{x}_{n}; \vec{w}))\}&#10;\]&#10;&#10;\end{document}"/>
  <p:tag name="IGUANATEXSIZE" val="22"/>
  <p:tag name="IGUANATEXCURSOR" val="111"/>
  <p:tag name="TRANSPARENCY" val="True"/>
  <p:tag name="FILENAME" val=""/>
  <p:tag name="LATEXENGINEID" val="0"/>
  <p:tag name="TEMPFOLDER" val="c:\temp\"/>
  <p:tag name="LATEXFORMHEIGHT" val="312"/>
  <p:tag name="LATEXFORMWIDTH" val="931.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07.1616"/>
  <p:tag name="LATEXADDIN" val="\documentclass{article}&#10;\usepackage{amsmath}&#10;\pagestyle{empty}&#10;\begin{document}&#10;&#10;&#10;\begin{align*}&#10;\vec{w}=&#10;\left(&#10;   \begin{array}{c}&#10;      w_{0} \\&#10;      w_{1} \\&#10;      w_{2}&#10;   \end{array}&#10;\right)&#10;\end{align*}&#10;&#10;\end{document}"/>
  <p:tag name="IGUANATEXSIZE" val="20"/>
  <p:tag name="IGUANATEXCURSOR" val="1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66.6667"/>
  <p:tag name="LATEXADDIN" val="\documentclass{article}&#10;\usepackage{amsmath}&#10;\pagestyle{empty}&#10;\begin{document}&#10;&#10;&#10;\begin{align*}&#10;\vec{x}=&#10;\left(&#10;   \begin{array}{c}&#10;      1 \\&#10;      x_{1} \\&#10;      x_{2}&#10;   \end{array}&#10;\right)&#10;\end{align*}&#10;&#10;\end{document}"/>
  <p:tag name="IGUANATEXSIZE" val="20"/>
  <p:tag name="IGUANATEXCURSOR" val="208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90.73866"/>
  <p:tag name="LATEXADDIN" val="\documentclass{article}&#10;\usepackage{amsmath}&#10;\usepackage{bm}&#10;\pagestyle{empty}&#10;&#10;\begin{document}&#10;&#10;\[&#10; \vec{w}&#10;\]&#10;&#10;\end{document}"/>
  <p:tag name="IGUANATEXSIZE" val="24"/>
  <p:tag name="IGUANATEXCURSOR" val="10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66.2167"/>
  <p:tag name="ORIGINALWIDTH" val=" 1367.079"/>
  <p:tag name="OUTPUTTYPE" val="PNG"/>
  <p:tag name="IGUANATEXVERSION" val="162"/>
  <p:tag name="LATEXADDIN" val="\documentclass{article}&#10;\usepackage{amsmath}&#10;\usepackage{bm}&#10;\pagestyle{empty}&#10;&#10;\begin{document}&#10;&#10;\[&#10; \vec{w}^{(t+1)}&#10; = \vec{w}^{(t)} -\alpha ~ \frac{\partial E(\vec{w})}{\partial \vec{w}}&#10;\]&#10;&#10;\end{document}"/>
  <p:tag name="IGUANATEXSIZE" val="22"/>
  <p:tag name="IGUANATEXCURSOR" val="188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546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125.2343"/>
  <p:tag name="ORIGINALWIDTH" val=" 2404.199"/>
  <p:tag name="OUTPUTTYPE" val="PNG"/>
  <p:tag name="IGUANATEXVERSION" val="162"/>
  <p:tag name="LATEXADDIN" val="\documentclass{article}&#10;\usepackage{amsmath}&#10;\usepackage{bm}&#10;\pagestyle{empty}&#10;&#10;\begin{document}&#10;&#10;\begin{eqnarray*}&#10; E_{n}(\vec{w}) = - \{ d_{n} \log y_{n} + (1 - d_{n}) \log(1 -y_{n})\}&#10;\end{eqnarray*}&#10;&#10;\end{document}"/>
  <p:tag name="IGUANATEXSIZE" val="24"/>
  <p:tag name="IGUANATEXCURSOR" val="136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657.7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61.4548"/>
  <p:tag name="ORIGINALWIDTH" val=" 1644.544"/>
  <p:tag name="OUTPUTTYPE" val="PNG"/>
  <p:tag name="IGUANATEXVERSION" val="162"/>
  <p:tag name="LATEXADDIN" val="\documentclass{article}&#10;\usepackage{amsmath}&#10;\usepackage{bm}&#10;\pagestyle{empty}&#10;&#10;\begin{document}&#10;&#10;\[&#10;\frac{\partial}{\partial w_{0}} E(\vec{w}) = \frac{1}{N} \sum_{n=1}^{N} \frac{\partial}{\partial w_{0}} E_{n}(\vec{w})&#10;\]&#10;&#10;\end{document}"/>
  <p:tag name="IGUANATEXSIZE" val="22"/>
  <p:tag name="IGUANATEXCURSOR" val="146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931.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43.6821"/>
  <p:tag name="ORIGINALWIDTH" val="1544.807"/>
  <p:tag name="LATEXADDIN" val="\documentclass{article}&#10;\usepackage{amsmath}&#10;\pagestyle{empty}&#10;\usepackage{bm}&#10;\begin{document}&#10;&#10;&#10;\[&#10; \nabla E = \frac{\partial E(\vec{w})}{\partial \vec{w}}&#10; = \left(&#10;    \begin{array}{c}&#10;      \frac{\partial E(\vec{w})}{\partial w_{0}} \\&#10;      \frac{\partial E(\vec{w})}{\partial w_{1}} \\&#10;      \frac{\partial E(\vec{w})}{\partial w_{2}} \\&#10;     \end{array}&#10;  \right)&#10;\]&#10;&#10;\end{document}"/>
  <p:tag name="IGUANATEXSIZE" val="24"/>
  <p:tag name="IGUANATEXCURSOR" val="3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07.1616"/>
  <p:tag name="LATEXADDIN" val="\documentclass{article}&#10;\usepackage{amsmath}&#10;\pagestyle{empty}&#10;\usepackage{bm}&#10;\begin{document}&#10;&#10;&#10;\[&#10; \vec{w}&#10; = \left(&#10;    \begin{array}{c}&#10;      w_{0} \\&#10;      w_{1} \\&#10;      w_{2} \\&#10;     \end{array}&#10;  \right)&#10;\]&#10;&#10;\end{document}"/>
  <p:tag name="IGUANATEXSIZE" val="24"/>
  <p:tag name="IGUANATEXCURSOR" val="1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61.4548"/>
  <p:tag name="ORIGINALWIDTH" val=" 1158.605"/>
  <p:tag name="OUTPUTTYPE" val="PNG"/>
  <p:tag name="IGUANATEXVERSION" val="162"/>
  <p:tag name="LATEXADDIN" val="\documentclass{article}&#10;\usepackage{amsmath}&#10;\usepackage{bm}&#10;\pagestyle{empty}&#10;&#10;\begin{document}&#10;&#10;\[&#10; E(\vec{w}) = \frac{1}{N} \sum_{n=1}^{N}  E_{n}(\vec{w})&#10;\]&#10;&#10;\end{document}"/>
  <p:tag name="IGUANATEXSIZE" val="22"/>
  <p:tag name="IGUANATEXCURSOR" val="142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931.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4.2145"/>
  <p:tag name="ORIGINALWIDTH" val="1487.064"/>
  <p:tag name="LATEXADDIN" val="\documentclass{article}&#10;\usepackage{amsmath}&#10;\usepackage{bm}&#10;\pagestyle{empty}&#10;&#10;\begin{document}&#10;&#10;\[&#10; \frac{\partial E_{n}}{\partial w_{0}}&#10;=\frac{\partial E_{n}}{\partial y_{n}} \frac{\partial y_{n}}{\partial a_{n}}  \frac{\partial a_{n}}{\partial w_{0}} \cdots (\dagger)&#10;\]&#10;&#10;\end{document}"/>
  <p:tag name="IGUANATEXSIZE" val="22"/>
  <p:tag name="IGUANATEXCURSOR" val="253"/>
  <p:tag name="TRANSPARENCY" val="True"/>
  <p:tag name="FILENAME" val=""/>
  <p:tag name="LATEXENGINEID" val="0"/>
  <p:tag name="TEMPFOLDER" val="c:\temp\"/>
  <p:tag name="LATEXFORMHEIGHT" val="312"/>
  <p:tag name="LATEXFORMWIDTH" val="546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620.1724"/>
  <p:tag name="ORIGINALWIDTH" val=" 2863.892"/>
  <p:tag name="OUTPUTTYPE" val="PNG"/>
  <p:tag name="IGUANATEXVERSION" val="162"/>
  <p:tag name="LATEXADDIN" val="\documentclass{article}&#10;\usepackage{amsmath}&#10;\usepackage{bm}&#10;\pagestyle{empty}&#10;&#10;\begin{document}&#10;&#10;\begin{eqnarray*}&#10; \frac{\partial E_{n}}{\partial y_{n}}&#10;% &amp; = &amp; -d_{n} \frac{\partial}{\partial y_{n}}\log~y_{n}&#10;%   -(1-d_{n}) \frac{\partial}{\partial y_{n}}\log(1-y_{n}) \\&#10;% &amp; = &amp; -\frac{d_{n}}{y_{n}} + \frac{1-d_{n}}{1-y_{n}}&#10; &amp; = &amp; -d_{n} \frac{\partial}{\partial y_{n}}\log~y_{n}&#10;   -(1-d_{n}) \frac{\partial}{\partial y_{n}}\log(1-y_{n}) \\&#10; &amp; = &amp; -\frac{d_{n}}{y_{n}} + \frac{1-d_{n}}{1-y_{n}}&#10;   = \frac{y_{n} - d_{n}}{y_{n} (1-y_{n})}&#10;\end{eqnarray*}&#10;&#10;\end{document}"/>
  <p:tag name="IGUANATEXSIZE" val="22"/>
  <p:tag name="IGUANATEXCURSOR" val="543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546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2152"/>
  <p:tag name="ORIGINALWIDTH" val="2769.404"/>
  <p:tag name="LATEXADDIN" val="\documentclass{article}&#10;\usepackage{amsmath}&#10;\usepackage{bm}&#10;\pagestyle{empty}&#10;&#10;\begin{document}&#10;&#10;\[&#10;  \frac{\partial y_{n}}{\partial a_{n}}&#10;= \frac{\partial}{\partial a_{n}} \sigma(a_{n})&#10;= \sigma(a_{n}) \{ 1- \sigma(a_{n}) \} = y_{n}( 1 - y_{n} )&#10;\]&#10;&#10;\end{document}"/>
  <p:tag name="IGUANATEXSIZE" val="22"/>
  <p:tag name="IGUANATEXCURSOR" val="249"/>
  <p:tag name="TRANSPARENCY" val="True"/>
  <p:tag name="FILENAME" val=""/>
  <p:tag name="LATEXENGINEID" val="0"/>
  <p:tag name="TEMPFOLDER" val="c:\temp\"/>
  <p:tag name="LATEXFORMHEIGHT" val="312"/>
  <p:tag name="LATEXFORMWIDTH" val="546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9651"/>
  <p:tag name="ORIGINALWIDTH" val="2078.74"/>
  <p:tag name="LATEXADDIN" val="\documentclass{article}&#10;\usepackage{amsmath}&#10;\usepackage{bm}&#10;\pagestyle{empty}&#10;&#10;\begin{document}&#10;&#10;\begin{eqnarray*}&#10;  \frac{\partial a_{n}}{\partial w_{0}}&#10;= \frac{\partial}{\partial w_{0}}(w_{0}+w_{1}x_{n1}+w_{2}x_{n2})&#10; = 1&#10;\end{eqnarray*}&#10;&#10;&#10;\end{document}"/>
  <p:tag name="IGUANATEXSIZE" val="22"/>
  <p:tag name="IGUANATEXCURSOR" val="2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61.4548"/>
  <p:tag name="ORIGINALWIDTH" val=" 2527.184"/>
  <p:tag name="OUTPUTTYPE" val="PNG"/>
  <p:tag name="IGUANATEXVERSION" val="162"/>
  <p:tag name="LATEXADDIN" val="\documentclass{article}&#10;\usepackage{amsmath}&#10;\usepackage{bm}&#10;\pagestyle{empty}&#10;&#10;\begin{document}&#10;&#10;\[&#10;\frac{\partial E(\vec{w})}{\partial w_{0}} &#10;= \frac{1}{N} \sum_{n=1}^{N} \frac{\partial}{\partial w_{0}} E_{n}(\vec{w})&#10;= \frac{1}{N} \sum_{n=1}^{N} (y_{n}-d_{n})&#10;\]&#10;&#10;\end{document}"/>
  <p:tag name="IGUANATEXSIZE" val="22"/>
  <p:tag name="IGUANATEXCURSOR" val="223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931.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9651"/>
  <p:tag name="ORIGINALWIDTH" val="816.6479"/>
  <p:tag name="LATEXADDIN" val="\documentclass{article}&#10;\usepackage{amsmath}&#10;\usepackage{bm}&#10;\pagestyle{empty}&#10;&#10;\begin{document}&#10;&#10;\[&#10;\frac{\partial　E_{n}}{\partial w_{0}} = y_{n} - d_{n}&#10;\]&#10;&#10;\end{document}"/>
  <p:tag name="IGUANATEXSIZE" val="22"/>
  <p:tag name="IGUANATEXCURSOR" val="141"/>
  <p:tag name="TRANSPARENCY" val="True"/>
  <p:tag name="FILENAME" val=""/>
  <p:tag name="LATEXENGINEID" val="0"/>
  <p:tag name="TEMPFOLDER" val="c:\temp\"/>
  <p:tag name="LATEXFORMHEIGHT" val="312"/>
  <p:tag name="LATEXFORMWIDTH" val="931.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77.4653"/>
  <p:tag name="ORIGINALWIDTH" val=" 2200.225"/>
  <p:tag name="OUTPUTTYPE" val="PNG"/>
  <p:tag name="IGUANATEXVERSION" val="162"/>
  <p:tag name="LATEXADDIN" val="\documentclass{article}&#10;\usepackage{amsmath}&#10;\usepackage{bm}&#10;\pagestyle{empty}&#10;&#10;\begin{document}&#10;&#10;\begin{eqnarray*}&#10; \frac{\partial a_{n}}{\partial w_{1}}&#10; = \frac{\partial}{\partial w_{1}}(w_{0}+w_{1}x_{n1}+w_{2}x_{n2})&#10; = x_{n1}&#10;\end{eqnarray*}&#10;&#10;&#10;\end{document}"/>
  <p:tag name="IGUANATEXSIZE" val="22"/>
  <p:tag name="IGUANATEXCURSOR" val="224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.69793"/>
  <p:tag name="ORIGINALWIDTH" val="36.87503"/>
  <p:tag name="LATEXADDIN" val="\documentclass{article}&#10;\usepackage{amsmath}&#10;\usepackage{bm}&#10;\pagestyle{empty}&#10;&#10;\begin{document}&#10;&#10;\begin{eqnarray*}&#10; \frac{\partial　a_{n}}{\partial w_{2}}&#10;　= x_{n2}&#10;\end{eqnarray*}&#10;&#10;&#10;\end{document}"/>
  <p:tag name="IGUANATEXSIZE" val="24"/>
  <p:tag name="IGUANATEXCURSOR" val="152"/>
  <p:tag name="TRANSPARENCY" val="True"/>
  <p:tag name="FILENAME" val=""/>
  <p:tag name="LATEXENGINEID" val="3"/>
  <p:tag name="TEMPFOLDER" val="c:\temp\"/>
  <p:tag name="LATEXFORMHEIGHT" val="312"/>
  <p:tag name="LATEXFORMWIDTH" val="384"/>
  <p:tag name="LATEXFORMWRAP" val="True"/>
  <p:tag name="BITMAPVECTO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61.4548"/>
  <p:tag name="ORIGINALWIDTH" val=" 1578.553"/>
  <p:tag name="OUTPUTTYPE" val="PNG"/>
  <p:tag name="IGUANATEXVERSION" val="162"/>
  <p:tag name="LATEXADDIN" val="\documentclass{article}&#10;\usepackage{amsmath}&#10;\usepackage{bm}&#10;\pagestyle{empty}&#10;&#10;\begin{document}&#10;&#10;\[&#10;\frac{\partial E(\vec{w})}{\partial w_{1}} &#10;= \frac{1}{N} \sum_{n=1}^{N} (y_{n}-d_{n})x_{n1}&#10;\]&#10;&#10;\end{document}"/>
  <p:tag name="IGUANATEXSIZE" val="22"/>
  <p:tag name="IGUANATEXCURSOR" val="147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931.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61.4548"/>
  <p:tag name="ORIGINALWIDTH" val=" 1581.552"/>
  <p:tag name="OUTPUTTYPE" val="PNG"/>
  <p:tag name="IGUANATEXVERSION" val="162"/>
  <p:tag name="LATEXADDIN" val="\documentclass{article}&#10;\usepackage{amsmath}&#10;\usepackage{bm}&#10;\pagestyle{empty}&#10;&#10;\begin{document}&#10;&#10;\[&#10;\frac{\partial E(\vec{w})}{\partial w_{2}}&#10;= \frac{1}{N} \sum_{n=1}^{N} (y_{n}-d_{n})x_{n2}&#10;\]&#10;&#10;\end{document}"/>
  <p:tag name="IGUANATEXSIZE" val="22"/>
  <p:tag name="IGUANATEXCURSOR" val="146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931.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97933"/>
  <p:tag name="ORIGINALWIDTH" val="4.166667"/>
  <p:tag name="LATEXADDIN" val="\documentclass{article}&#10;\usepackage{amsmath}&#10;\usepackage{bm}&#10;\pagestyle{empty}&#10;&#10;\begin{document}&#10;&#10;\begin{eqnarray*}&#10; \frac{\partial　a_{n}}{\partial w_{2}}&#10;　= x_{n2}&#10;\end{eqnarray*}&#10;&#10;&#10;\end{document}"/>
  <p:tag name="IGUANATEXSIZE" val="24"/>
  <p:tag name="IGUANATEXCURSOR" val="152"/>
  <p:tag name="TRANSPARENCY" val="True"/>
  <p:tag name="FILENAME" val=""/>
  <p:tag name="LATEXENGINEID" val="3"/>
  <p:tag name="TEMPFOLDER" val="c:\temp\"/>
  <p:tag name="LATEXFORMHEIGHT" val="312"/>
  <p:tag name="LATEXFORMWIDTH" val="384"/>
  <p:tag name="LATEXFORMWRAP" val="True"/>
  <p:tag name="BITMAPVECTOR" val="1"/>
  <p:tag name="EMFCHILD" val="Tru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802099"/>
  <p:tag name="ORIGINALWIDTH" val="3.645833"/>
  <p:tag name="EMFCHILD" val="Tru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04167"/>
  <p:tag name="ORIGINALWIDTH" val="3.4375"/>
  <p:tag name="EMFCHILD" val="Tru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3645997"/>
  <p:tag name="ORIGINALWIDTH" val="14.01043"/>
  <p:tag name="EMFCHILD" val="Tru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97933"/>
  <p:tag name="ORIGINALWIDTH" val="4.218766"/>
  <p:tag name="EMFCHILD" val="Tru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802099"/>
  <p:tag name="ORIGINALWIDTH" val="5.3125"/>
  <p:tag name="EMFCHILD" val="Tru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906266"/>
  <p:tag name="ORIGINALWIDTH" val="2.5"/>
  <p:tag name="EMFCHILD" val="Tru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79167"/>
  <p:tag name="ORIGINALWIDTH" val="5.3125"/>
  <p:tag name="EMFCHILD" val="Tru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802099"/>
  <p:tag name="ORIGINALWIDTH" val="4.010433"/>
  <p:tag name="EMFCHILD" val="Tru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656266"/>
  <p:tag name="ORIGINALWIDTH" val="3.4375"/>
  <p:tag name="EMFCHILD" val="Tru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906266"/>
  <p:tag name="ORIGINALWIDTH" val="2.447933"/>
  <p:tag name="EMFCHILD" val="Tru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542.9321"/>
  <p:tag name="ORIGINALWIDTH" val=" 3217.098"/>
  <p:tag name="OUTPUTTYPE" val="PNG"/>
  <p:tag name="IGUANATEXVERSION" val="162"/>
  <p:tag name="LATEXADDIN" val="\documentclass{article}&#10;\usepackage{amsmath}&#10;\pagestyle{empty}&#10;\usepackage{bm}&#10;\begin{document}&#10;&#10;&#10;\[&#10; \nabla E = \frac{\partial E(\vec{w})}{\partial \vec{w}}&#10; = \left(&#10;    \begin{array}{c}&#10;      \frac{\partial E(\vec{w})}{\partial w_{0}} \\&#10;      \frac{\partial E(\vec{w})}{\partial w_{1}} \\&#10;      \frac{\partial E(\vec{w})}{\partial w_{2}} \\&#10;     \end{array}&#10;  \right)&#10;= \left(&#10;    \begin{array}{c}&#10;      \frac{1}{N} \sum_{n=1}^{N} (y_{n}-d_{n}) \cdot 1 \\&#10;      \frac{1}{N} \sum_{n=1}^{N} (y_{n}-d_{n})x_{n1} \\&#10;      \frac{1}{N} \sum_{n=1}^{N} (y_{n}-d_{n})x_{n2} \\&#10;     \end{array}&#10;  \right)&#10;\]&#10;&#10;\end{document}"/>
  <p:tag name="IGUANATEXSIZE" val="20"/>
  <p:tag name="IGUANATEXCURSOR" val="457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493.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66.2167"/>
  <p:tag name="ORIGINALWIDTH" val=" 1367.079"/>
  <p:tag name="OUTPUTTYPE" val="PNG"/>
  <p:tag name="IGUANATEXVERSION" val="162"/>
  <p:tag name="LATEXADDIN" val="\documentclass{article}&#10;\usepackage{amsmath}&#10;\usepackage{bm}&#10;\pagestyle{empty}&#10;&#10;\begin{document}&#10;&#10;\[&#10; \vec{w}^{(t+1)}&#10; = \vec{w}^{(t)} -\alpha ~ \frac{\partial E(\vec{w})}{\partial \vec{w}}&#10;\]&#10;&#10;\end{document}"/>
  <p:tag name="IGUANATEXSIZE" val="28"/>
  <p:tag name="IGUANATEXCURSOR" val="136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546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77.1279"/>
  <p:tag name="LATEXADDIN" val="\documentclass{article}&#10;\usepackage{amsmath}&#10;\usepackage{bm}&#10;\pagestyle{empty}&#10;&#10;\begin{document}&#10;&#10;\[&#10; u_{k} = {\rm log}(p(\vec{x}, C_{k}))&#10;\]&#10;&#10;\end{document}"/>
  <p:tag name="IGUANATEXSIZE" val="24"/>
  <p:tag name="IGUANATEXCURSOR" val="106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713554"/>
  <p:tag name="ORIGINALWIDTH" val=" 108.0421"/>
  <p:tag name="OUTPUTTYPE" val="SVG"/>
  <p:tag name="IGUANATEXVERSION" val="162"/>
  <p:tag name="LATEXADDIN" val="\documentclass{article}&#10;\usepackage{amsmath}&#10;\usepackage{bm}&#10;\pagestyle{empty}&#10;&#10;\begin{document}&#10;&#10;\[&#10; p(\vec{x},C_{k})= \exp(u_{k}) = e^{u_{k}}&#10;\]&#10;&#10;\end{document}"/>
  <p:tag name="IGUANATEXSIZE" val="28"/>
  <p:tag name="IGUANATEXCURSOR" val="128"/>
  <p:tag name="TRANSPARENCY" val="True"/>
  <p:tag name="CHOOSECOLOR" val="False"/>
  <p:tag name="COLORHEX" val="000000"/>
  <p:tag name="LATEXENGINEID" val="2"/>
  <p:tag name="TEMPFOLDER" val="c:\temp\"/>
  <p:tag name="LATEXFORMHEIGHT" val=" 312"/>
  <p:tag name="LATEXFORMWIDTH" val=" 615"/>
  <p:tag name="LATEXFORMWRAP" val="True"/>
  <p:tag name="BITMAPVECTO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52.4184"/>
  <p:tag name="ORIGINALWIDTH" val="2763.405"/>
  <p:tag name="LATEXADDIN" val="\documentclass{article}&#10;\usepackage{amsmath}&#10;\usepackage{bm}&#10;\pagestyle{empty}&#10;&#10;\begin{document}&#10;&#10;\begin{eqnarray*}&#10; y_{n} &amp; = &amp; p(C_{k}|\vec{x})= \frac{p(\vec{x}, C_{k})}{\sum_{j=1}^{K}p(\vec{x}, C_{j})}&#10;         = \frac{\exp(u_{k})}{\sum_{j=1}^{K} \exp(u_{j})} \\&#10;       &amp; = &amp;\dfrac{e^{u_i}}{e^{u_1}+\cdots +e^{u_n}}&#10;\end{eqnarray*}&#10;\end{document}"/>
  <p:tag name="IGUANATEXSIZE" val="24"/>
  <p:tag name="IGUANATEXCURSOR" val="279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0625"/>
  <p:tag name="ORIGINALWIDTH" val="26.09373"/>
  <p:tag name="LATEXADDIN" val="\documentclass{article}&#10;\usepackage{amsmath}&#10;\usepackage{bm}&#10;\pagestyle{empty}&#10;&#10;\begin{document}&#10;&#10;\[&#10; p(C_{k}|\vec{x})&#10;\]&#10;&#10;\end{document}"/>
  <p:tag name="IGUANATEXSIZE" val="24"/>
  <p:tag name="IGUANATEXCURSOR" val="102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781266"/>
  <p:tag name="ORIGINALWIDTH" val="4.166667"/>
  <p:tag name="LATEXADDIN" val="\documentclass{article}&#10;\usepackage{amsmath}&#10;\usepackage{bm}&#10;\pagestyle{empty}&#10;&#10;\begin{document}&#10;&#10;\[&#10; p(C_{k}|\vec{x})&#10;\]&#10;&#10;\end{document}"/>
  <p:tag name="IGUANATEXSIZE" val="24"/>
  <p:tag name="IGUANATEXCURSOR" val="102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1"/>
  <p:tag name="EMFCHILD" val="Tru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0625"/>
  <p:tag name="ORIGINALWIDTH" val="1.875"/>
  <p:tag name="EMFCHILD" val="Tru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5625"/>
  <p:tag name="ORIGINALWIDTH" val="5.677067"/>
  <p:tag name="EMFCHILD" val="Tru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479167"/>
  <p:tag name="ORIGINALWIDTH" val="2.7604"/>
  <p:tag name="EMFCHILD" val="Tru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0625"/>
  <p:tag name="ORIGINALWIDTH" val="0.3125"/>
  <p:tag name="EMFCHILD" val="Tru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822933"/>
  <p:tag name="ORIGINALWIDTH" val="3.541667"/>
  <p:tag name="EMFCHILD" val="Tru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114599"/>
  <p:tag name="ORIGINALWIDTH" val="3.958333"/>
  <p:tag name="EMFCHILD" val="Tru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.0625"/>
  <p:tag name="ORIGINALWIDTH" val="1.8229"/>
  <p:tag name="EMFCHILD" val="Tru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7813"/>
  <p:tag name="ORIGINALWIDTH" val=" 5.200478"/>
  <p:tag name="LATEXADDIN" val="\documentclass{article}&#10;\usepackage{amsmath}&#10;\usepackage{bm}&#10;\pagestyle{empty}&#10;&#10;\begin{document}&#10;&#10;\[&#10; p(\vec{x},C_{k})= \exp(u_{k}) = e^{u_{k}}&#10;\]&#10;&#10;\end{document}"/>
  <p:tag name="IGUANATEXSIZE" val="28"/>
  <p:tag name="IGUANATEXCURSOR" val="128"/>
  <p:tag name="TRANSPARENCY" val="True"/>
  <p:tag name="CHOOSECOLOR" val="False"/>
  <p:tag name="COLORHEX" val="000000"/>
  <p:tag name="LATEXENGINEID" val="2"/>
  <p:tag name="TEMPFOLDER" val="c:\temp\"/>
  <p:tag name="LATEXFORMHEIGHT" val=" 312"/>
  <p:tag name="LATEXFORMWIDTH" val=" 615"/>
  <p:tag name="LATEXFORMWRAP" val="True"/>
  <p:tag name="BITMAPVECTOR" val="1"/>
  <p:tag name="EMFCHILD" val="Tru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713554"/>
  <p:tag name="ORIGINALWIDTH" val=" 2.311305"/>
  <p:tag name="EMFCHILD" val="Tru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1.923285"/>
  <p:tag name="ORIGINALWIDTH" val=" 4.413442"/>
  <p:tag name="EMFCHILD" val="Tru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0225"/>
  <p:tag name="ORIGINALWIDTH" val=" 4.961389"/>
  <p:tag name="EMFCHILD" val="Tru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904359"/>
  <p:tag name="ORIGINALWIDTH" val=" 1.165607"/>
  <p:tag name="EMFCHILD" val="Tru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7.061755"/>
  <p:tag name="ORIGINALWIDTH" val=" 7.073453"/>
  <p:tag name="EMFCHILD" val="Tru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86839"/>
  <p:tag name="ORIGINALWIDTH" val=" 3.431131"/>
  <p:tag name="EMFCHILD" val="Tru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713554"/>
  <p:tag name="ORIGINALWIDTH" val=" 2.311333"/>
  <p:tag name="EMFCHILD" val="Tru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72975"/>
  <p:tag name="ORIGINALWIDTH" val=" 6.625141"/>
  <p:tag name="EMFCHILD" val="Tru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58521"/>
  <p:tag name="ORIGINALWIDTH" val=" 3.85554"/>
  <p:tag name="EMFCHILD" val="Tru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18653"/>
  <p:tag name="ORIGINALWIDTH" val=" 5.021147"/>
  <p:tag name="EMFCHILD" val="Tru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6.177813"/>
  <p:tag name="ORIGINALWIDTH" val=" 4.911558"/>
  <p:tag name="EMFCHILD" val="Tru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713554"/>
  <p:tag name="ORIGINALWIDTH" val=" 2.311305"/>
  <p:tag name="EMFCHILD" val="Tru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0225"/>
  <p:tag name="ORIGINALWIDTH" val=" 5.120782"/>
  <p:tag name="EMFCHILD" val="Tru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786839"/>
  <p:tag name="ORIGINALWIDTH" val=" 3.431131"/>
  <p:tag name="EMFCHILD" val="Tru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9.713554"/>
  <p:tag name="ORIGINALWIDTH" val=" 2.311333"/>
  <p:tag name="EMFCHILD" val="Tru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2.272975"/>
  <p:tag name="ORIGINALWIDTH" val=" 6.625141"/>
  <p:tag name="EMFCHILD" val="Tru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4.400225"/>
  <p:tag name="ORIGINALWIDTH" val=" 3.825647"/>
  <p:tag name="EMFCHILD" val="Tru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066564"/>
  <p:tag name="ORIGINALWIDTH" val=" 4.0518"/>
  <p:tag name="EMFCHILD" val="Tru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 3.420866"/>
  <p:tag name="ORIGINALWIDTH" val=" 2.709815"/>
  <p:tag name="EMFCHILD" val="Tru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0.4874"/>
  <p:tag name="ORIGINALWIDTH" val="1050.619"/>
  <p:tag name="LATEXADDIN" val="\documentclass{article}&#10;\usepackage{amsmath}&#10;\usepackage{bm}&#10;\pagestyle{empty}&#10;&#10;\begin{document}&#10;&#10;\[&#10; e^{x_1}+\cdots +e^{x_n}=Z&#10;\]&#10;&#10;\end{document}"/>
  <p:tag name="IGUANATEXSIZE" val="20"/>
  <p:tag name="IGUANATEXCURSOR" val="12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3.4684"/>
  <p:tag name="ORIGINALWIDTH" val="440.9449"/>
  <p:tag name="LATEXADDIN" val="\documentclass{article}&#10;\usepackage{amsmath}&#10;\usepackage{bm}&#10;\pagestyle{empty}&#10;&#10;\begin{document}&#10;&#10;\[&#10; y_i=\dfrac{e^{x_i}}{Z}&#10;\]&#10;&#10;\end{document}"/>
  <p:tag name="IGUANATEXSIZE" val="20"/>
  <p:tag name="IGUANATEXCURSOR" val="12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2152"/>
  <p:tag name="ORIGINALWIDTH" val="2649.419"/>
  <p:tag name="LATEXADDIN" val="\documentclass{article}&#10;\usepackage{amsmath}&#10;\usepackage{bm}&#10;\pagestyle{empty}&#10;&#10;\begin{document}&#10;&#10;\[&#10; \dfrac{\partial y_i}{\partial x_i}=\dfrac{e^{x_i}Z-e^{x_i}e^{x_i}}{Z^2}&#10; % =\dfrac{e^{x_i}}{Z} \dfrac{Z - e^{x_i}}{Z} &#10;  = \dfrac{e^{x_i}}{Z} (1-\dfrac{e^{x_i}}{Z}) =y_i(1-y_i)&#10;\]&#10;&#10;\end{document}"/>
  <p:tag name="IGUANATEXSIZE" val="24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645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5.4631"/>
  <p:tag name="ORIGINALWIDTH" val="1945.257"/>
  <p:tag name="LATEXADDIN" val="\documentclass{article}&#10;\usepackage{amsmath}&#10;\usepackage{bm}&#10;\pagestyle{empty}&#10;&#10;\begin{document}&#10;&#10;\[&#10; \dfrac{\partial y_i}{\partial x_j}&#10;=\dfrac{-e^{x_i}e^{x_j}}{Z^2}&#10;=-\dfrac{e^{x_i}}{Z}\dfrac{e^{x_j}}{Z}&#10;=-y_iy_j&#10;\]&#10;&#10;\end{document}"/>
  <p:tag name="IGUANATEXSIZE" val="24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546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3.967"/>
  <p:tag name="ORIGINALWIDTH" val="1081.365"/>
  <p:tag name="LATEXADDIN" val="\documentclass{article}&#10;\usepackage{amsmath}&#10;\usepackage{bm}&#10;\pagestyle{empty}&#10;&#10;\begin{document}&#10;&#10;\[&#10; y_{i} = \dfrac{e^{x_i}}{e^{x_1}+\cdots +e^{x_n}}&#10;\]&#10;&#10;\end{document}"/>
  <p:tag name="IGUANATEXSIZE" val="24"/>
  <p:tag name="IGUANATEXCURSOR" val="10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.8125"/>
  <p:tag name="ORIGINALWIDTH" val="28.04688"/>
  <p:tag name="LATEXADDIN" val="\documentclass{article}&#10;\usepackage{amsmath}&#10;\usepackage{bm}&#10;\pagestyle{empty}&#10;&#10;\begin{document}&#10;&#10;\[&#10; \sum_{k=1}^{K}  p(C_{k}|\vec{x}) = 1 &#10;\]&#10;&#10;\end{document}"/>
  <p:tag name="IGUANATEXSIZE" val="48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.1146"/>
  <p:tag name="ORIGINALWIDTH" val="34.37503"/>
  <p:tag name="LATEXADDIN" val="\documentclass{article}&#10;\usepackage{amsmath}&#10;\usepackage{bm}&#10;\pagestyle{empty}&#10;&#10;\begin{document}&#10;&#10;\[&#10; \sum_{k=1}^{K}  y_{k} = 1 &#10;\]&#10;&#10;\end{document}"/>
  <p:tag name="IGUANATEXSIZE" val="24"/>
  <p:tag name="IGUANATEXCURSOR" val="123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906266"/>
  <p:tag name="ORIGINALWIDTH" val="5.052099"/>
  <p:tag name="LATEXADDIN" val="\documentclass{article}&#10;\usepackage{amsmath}&#10;\usepackage{bm}&#10;\pagestyle{empty}&#10;&#10;\begin{document}&#10;&#10;\[&#10; \sum_{k=1}^{K}  y_{k} = 1 &#10;\]&#10;&#10;\end{document}"/>
  <p:tag name="IGUANATEXSIZE" val="24"/>
  <p:tag name="IGUANATEXCURSOR" val="123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1"/>
  <p:tag name="EMFCHILD" val="Tru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.51043"/>
  <p:tag name="ORIGINALWIDTH" val="10.6771"/>
  <p:tag name="EMFCHILD" val="Tru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010433"/>
  <p:tag name="ORIGINALWIDTH" val="2.760433"/>
  <p:tag name="EMFCHILD" val="Tru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510433"/>
  <p:tag name="ORIGINALWIDTH" val="4.114599"/>
  <p:tag name="EMFCHILD" val="Tru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802099"/>
  <p:tag name="ORIGINALWIDTH" val="2.031266"/>
  <p:tag name="EMFCHILD" val="Tru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3125"/>
  <p:tag name="ORIGINALWIDTH" val="3.697933"/>
  <p:tag name="EMFCHILD" val="Tru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010433"/>
  <p:tag name="ORIGINALWIDTH" val="2.708333"/>
  <p:tag name="EMFCHILD" val="Tru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79167"/>
  <p:tag name="ORIGINALWIDTH" val="5.3125"/>
  <p:tag name="EMFCHILD" val="Tru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.468766"/>
  <p:tag name="ORIGINALWIDTH" val="2.656266"/>
  <p:tag name="EMFCHILD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083333"/>
  <p:tag name="ORIGINALWIDTH" val="2.6823"/>
  <p:tag name="LATEXADDIN" val="\documentclass{article}&#10;\usepackage{amsmath}&#10;\usepackage{bm}&#10;\pagestyle{empty}&#10;&#10;\begin{document}&#10;&#10;\[&#10; \sum_{k=1}^{K}  p(C_{k}|\vec{x}) = 1 &#10;\]&#10;&#10;\end{document}"/>
  <p:tag name="IGUANATEXSIZE" val="48"/>
  <p:tag name="IGUANATEXCURSOR" val="138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1"/>
  <p:tag name="EMFCHILD" val="Tru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.1198"/>
  <p:tag name="ORIGINALWIDTH" val="5.625"/>
  <p:tag name="EMFCHILD" val="Tru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135417"/>
  <p:tag name="ORIGINALWIDTH" val="1.458333"/>
  <p:tag name="EMFCHILD" val="Tru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8072999"/>
  <p:tag name="ORIGINALWIDTH" val="2.161466"/>
  <p:tag name="EMFCHILD" val="Tru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03125"/>
  <p:tag name="ORIGINALWIDTH" val="1.067716"/>
  <p:tag name="EMFCHILD" val="Tru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786466"/>
  <p:tag name="ORIGINALWIDTH" val="2.1875"/>
  <p:tag name="EMFCHILD" val="Tru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348967"/>
  <p:tag name="ORIGINALWIDTH" val="0.9895833"/>
  <p:tag name="EMFCHILD" val="Tru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.177083"/>
  <p:tag name="ORIGINALWIDTH" val="2.9948"/>
  <p:tag name="EMFCHILD" val="Tru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161466"/>
  <p:tag name="ORIGINALWIDTH" val="1.458333"/>
  <p:tag name="EMFCHILD" val="Tru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348967"/>
  <p:tag name="ORIGINALWIDTH" val="0.1822999"/>
  <p:tag name="EMFCHILD" val="Tru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0.8593832"/>
  <p:tag name="ORIGINALWIDTH" val="1.875"/>
  <p:tag name="EMFCHILD" val="Tru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979167"/>
  <p:tag name="ORIGINALWIDTH" val="2.083333"/>
  <p:tag name="EMFCHILD" val="Tru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.348967"/>
  <p:tag name="ORIGINALWIDTH" val="0.9635499"/>
  <p:tag name="EMFCHILD" val="Tru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.015633"/>
  <p:tag name="ORIGINALWIDTH" val="2.786466"/>
  <p:tag name="EMFCHILD" val="Tru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.890633"/>
  <p:tag name="ORIGINALWIDTH" val="1.40625"/>
  <p:tag name="EMFCHILD" val="Tru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2.9809"/>
  <p:tag name="ORIGINALWIDTH" val="1987.252"/>
  <p:tag name="LATEXADDIN" val="\documentclass{article}&#10;\usepackage{amsmath}&#10;\pagestyle{empty}&#10;\begin{document}&#10;&#10;\begin{eqnarray*}&#10; p(\vec{d_{n}}|x_{n}) = &#10;    \mbox{$y_{n1}$}^{d_{n1}} \cdot&#10;  \mbox{$y_{n2}$}^{d_{n2}} \cdots&#10;  \mbox{$y_{nK}$}^{d_{nK}}&#10;\end{eqnarray*}&#10;&#10;&#10;\end{document}"/>
  <p:tag name="IGUANATEXSIZE" val="24"/>
  <p:tag name="IGUANATEXCURSOR" val="21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66.7042"/>
  <p:tag name="ORIGINALWIDTH" val="3128.609"/>
  <p:tag name="LATEXADDIN" val="\documentclass{article}&#10;\usepackage{amsmath}&#10;\usepackage{bm}&#10;\pagestyle{empty}&#10;&#10;\begin{document}&#10;&#10;\begin{eqnarray*}&#10; p = \prod_{n=1}^{N} p(\vec{d}_{n}|x_{n})&#10;  = \prod_{n=1}^{N} \mbox{$y_{n1}$}^{d_{n1}} \cdots&#10;%  \mbox{$y_{n2}$}^{d_{n2}} \cdots&#10;  \mbox{$y_{nK}$}^{d_{nK}}&#10;  = \prod_{n=1}^{N}\prod_{k=1}^{K} \mbox{$y_{nk}$}^{d_{nk}}&#10;\end{eqnarray*}&#10;&#10;&#10;\end{document}"/>
  <p:tag name="IGUANATEXSIZE" val="20"/>
  <p:tag name="IGUANATEXCURSOR" val="331"/>
  <p:tag name="TRANSPARENCY" val="True"/>
  <p:tag name="FILENAME" val=""/>
  <p:tag name="LATEXENGINEID" val="0"/>
  <p:tag name="TEMPFOLDER" val="c:\temp\"/>
  <p:tag name="LATEXFORMHEIGHT" val="312"/>
  <p:tag name="LATEXFORMWIDTH" val="498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.87567"/>
  <p:tag name="ORIGINALWIDTH" val="720.0347"/>
  <p:tag name="LATEXADDIN" val="\documentclass{article}&#10;\usepackage{amsmath}&#10;\usepackage{bm}&#10;\pagestyle{empty}&#10;&#10;\begin{document}&#10;&#10;\begin{eqnarray*}&#10; E(\vec{w})&#10;% =- \frac{1}{N} \log p&#10; =- \frac{1}{N} \log \prod_{n=1}^{N} p(\vec{d}_{n}|x_{n})&#10; = - \frac{1}{N} \sum_{n=1}^{N}\sum_{k=1}^{K} \log \mbox{$y_{nk}$}^{d_{nk}}&#10; = - \frac{1}{N} \sum_{n=1}^{N}\sum_{k=1}^{K} d_{nk}\log \mbox{$y_{nk}$}&#10;\end{eqnarray*}&#10;&#10;&#10;\end{document}"/>
  <p:tag name="IGUANATEXSIZE" val="20"/>
  <p:tag name="IGUANATEXCURSOR" val="338"/>
  <p:tag name="TRANSPARENCY" val="True"/>
  <p:tag name="FILENAME" val=""/>
  <p:tag name="LATEXENGINEID" val="0"/>
  <p:tag name="TEMPFOLDER" val="c:\temp\"/>
  <p:tag name="LATEXFORMHEIGHT" val="312"/>
  <p:tag name="LATEXFORMWIDTH" val="654.75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5.8868"/>
  <p:tag name="ORIGINALWIDTH" val="1367.829"/>
  <p:tag name="OUTPUTTYPE" val="PNG"/>
  <p:tag name="IGUANATEXVERSION" val="159"/>
  <p:tag name="LATEXADDIN" val="\documentclass{article}&#10;\usepackage{amsmath}&#10;\usepackage{bm}&#10;\pagestyle{empty}&#10;&#10;\begin{document}&#10;&#10;\begin{eqnarray*}&#10; y_{nk}&#10; &amp;=&amp; p(C_{k}|\vec{x}_{n}) \\&#10; &amp;=&amp; \frac{p(\vec{x}_{n}, C_{k})}{\sum_{j=1}^{K}p(\vec{x}_{n}, C_{j})} \\&#10; &amp;=&amp; \frac{\exp(u_{k})}{\sum_{j=1}^{K} \exp(u_{j})}&#10;\end{eqnarray*}&#10;&#10;&#10;\end{document}"/>
  <p:tag name="IGUANATEXSIZE" val="28"/>
  <p:tag name="IGUANATEXCURSOR" val="224"/>
  <p:tag name="TRANSPARENCY" val="True"/>
  <p:tag name="FILENAME" val=""/>
  <p:tag name="LATEXENGINEID" val="0"/>
  <p:tag name="TEMPFOLDER" val="c:\temp\"/>
  <p:tag name="LATEXFORMHEIGHT" val="312"/>
  <p:tag name="LATEXFORMWIDTH" val="615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61.4548"/>
  <p:tag name="ORIGINALWIDTH" val=" 1832.021"/>
  <p:tag name="OUTPUTTYPE" val="PNG"/>
  <p:tag name="IGUANATEXVERSION" val="162"/>
  <p:tag name="LATEXADDIN" val="\documentclass{article}&#10;\usepackage{amsmath}&#10;\usepackage{bm}&#10;\pagestyle{empty}&#10;&#10;\begin{document}&#10;&#10;\[&#10;\frac{\partial}{\partial w_{km}} E(\vec{w}) = \frac{1}{N} \sum_{n=1}^{N} \frac{\partial}{\partial w_{km}} E_{n}(\vec{w})&#10;\]&#10;&#10;\end{document}"/>
  <p:tag name="IGUANATEXSIZE" val="28"/>
  <p:tag name="IGUANATEXCURSOR" val="147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931.5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5.3993"/>
  <p:tag name="ORIGINALWIDTH" val="3232.096"/>
  <p:tag name="OUTPUTTYPE" val="PNG"/>
  <p:tag name="IGUANATEXVERSION" val="159"/>
  <p:tag name="LATEXADDIN" val="\documentclass{article}&#10;\usepackage{amsmath}&#10;\usepackage{bm}&#10;\pagestyle{empty}&#10;&#10;\begin{document}&#10;&#10;\begin{eqnarray*}&#10; E(\vec{w})&#10; &amp;=&amp; - \frac{1}{N} \log \prod_{n=1}^{N} p(\vec{d}_{n}|x_{n}) &#10;  = - \frac{1}{N} \log  \prod_{n=1}^{N}\prod_{k=1}^{K} \mbox{$y_{nk}$}^{d_{nk}} \\&#10; &amp;=&amp; - \frac{1}{N} \sum_{n=1}^{N}\sum_{k=1}^{K} \log \mbox{$y_{nk}$}^{d_{nk}}&#10; = - \frac{1}{N} \sum_{n=1}^{N}\sum_{k=1}^{K} d_{nk}\log \mbox{$y_{nk}$}&#10;\end{eqnarray*}&#10;&#10;&#10;\end{document}"/>
  <p:tag name="IGUANATEXSIZE" val="24"/>
  <p:tag name="IGUANATEXCURSOR" val="213"/>
  <p:tag name="TRANSPARENCY" val="True"/>
  <p:tag name="FILENAME" val=""/>
  <p:tag name="LATEXENGINEID" val="0"/>
  <p:tag name="TEMPFOLDER" val="c:\temp\"/>
  <p:tag name="LATEXFORMHEIGHT" val="312"/>
  <p:tag name="LATEXFORMWIDTH" val="654.75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3.7308"/>
  <p:tag name="ORIGINALWIDTH" val="1987.252"/>
  <p:tag name="OUTPUTTYPE" val="PNG"/>
  <p:tag name="IGUANATEXVERSION" val="159"/>
  <p:tag name="LATEXADDIN" val="\documentclass{article}&#10;\usepackage{amsmath}&#10;\pagestyle{empty}&#10;\begin{document}&#10;&#10;\begin{eqnarray*}&#10; p(\vec{d_{n}}|x_{n}) = &#10;    \mbox{$y_{n1}$}^{d_{n1}} \cdot&#10;  \mbox{$y_{n2}$}^{d_{n2}} \cdots&#10;  \mbox{$y_{nK}$}^{d_{nK}}&#10;\end{eqnarray*}&#10;&#10;&#10;\end{document}"/>
  <p:tag name="IGUANATEXSIZE" val="18"/>
  <p:tag name="IGUANATEXCURSOR" val="21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92.089"/>
  <p:tag name="ORIGINALWIDTH" val="3631.796"/>
  <p:tag name="LATEXADDIN" val="\documentclass{article}&#10;\usepackage{amsmath}&#10;\usepackage{bm}&#10;\pagestyle{empty}&#10;&#10;\begin{document}&#10;&#10;\begin{eqnarray*}&#10; \frac{\partial E_{n}}{\partial a_{1}}  &#10;&amp; = &amp; -\frac{\partial}{\partial a_{1}}(d_{n1}\log{y_{n1}}+d_{n2}\log{y_{n2}}+d_{n3}\log{y_{n3}}) \\&#10;%&#10;&amp; = &amp; -(d_{n1}\frac{1}{y_{n1}} \frac{\partial y_{n1}}{\partial a_{1}}&#10;     + d_{n2}\frac{1}{y_{n2}} \frac{\partial y_{n2}}{\partial a_{1}}&#10;     + d_{n3}\frac{1}{y_{n3}} \frac{\partial y_{n3}}{\partial a_{1}}) \\&#10;%&#10;&amp; = &amp; -(d_{n1}\frac{1}{y_{n1}} y_{n1}(1-y_{n1})&#10;     - d_{n2}\frac{1}{y_{n2}} y_{n1} y_{n2}&#10;     - d_{n3}\frac{1}{y_{n3}} y_{n1} y_{n3}) \\&#10;%&#10;&amp; = &amp; -d_{n1}(1-y_{n1})+d_{n2}y_{n1}+d_{n3}y_{n1} \\&#10;%&#10;&amp; = &amp; -d_{n1} + (d_{n1}+d_{n2}+d_{n3})y_{n1} &#10; = y_{n1}-d_{n1} &#10;\end{eqnarray*}&#10;&#10;\end{document}"/>
  <p:tag name="IGUANATEXSIZE" val="20"/>
  <p:tag name="IGUANATEXCURSOR" val="713"/>
  <p:tag name="TRANSPARENCY" val="True"/>
  <p:tag name="FILENAME" val=""/>
  <p:tag name="LATEXENGINEID" val="0"/>
  <p:tag name="TEMPFOLDER" val="c:\temp\"/>
  <p:tag name="LATEXFORMHEIGHT" val="312"/>
  <p:tag name="LATEXFORMWIDTH" val="741.75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2152"/>
  <p:tag name="ORIGINALWIDTH" val="1430.071"/>
  <p:tag name="LATEXADDIN" val="\documentclass{article}&#10;\usepackage{amsmath}&#10;\usepackage{bm}&#10;\pagestyle{empty}&#10;&#10;\begin{document}&#10;&#10;\[&#10; \frac{\partial E_{n}}{\partial w_{km}}&#10;=\frac{\partial E_{n}}{\partial a_{k}} \dfrac{\partial a_{k}}{\partial w_{km}} \cdots (*)&#10;\]&#10;&#10;\end{document}"/>
  <p:tag name="IGUANATEXSIZE" val="20"/>
  <p:tag name="IGUANATEXCURSOR" val="240"/>
  <p:tag name="TRANSPARENCY" val="True"/>
  <p:tag name="FILENAME" val=""/>
  <p:tag name="LATEXENGINEID" val="0"/>
  <p:tag name="TEMPFOLDER" val="c:\temp\"/>
  <p:tag name="LATEXFORMHEIGHT" val="312"/>
  <p:tag name="LATEXFORMWIDTH" val="546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2152"/>
  <p:tag name="ORIGINALWIDTH" val="924.6344"/>
  <p:tag name="LATEXADDIN" val="\documentclass{article}&#10;\usepackage{amsmath}&#10;\usepackage{bm}&#10;\pagestyle{empty}&#10;&#10;\begin{document}&#10;&#10;\begin{eqnarray*}&#10; \frac{\partial E_{n}}{\partial a_{k}} = y_{nk} - d_{nk}&#10;\end{eqnarray*}&#10;&#10;\end{document}"/>
  <p:tag name="IGUANATEXSIZE" val="20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741.75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62.2047"/>
  <p:tag name="ORIGINALWIDTH" val="2614.173"/>
  <p:tag name="LATEXADDIN" val="\documentclass{article}&#10;\usepackage{amsmath}&#10;\usepackage{bm}&#10;\pagestyle{empty}&#10;&#10;\begin{document}&#10;&#10;\[&#10; a_{k}&#10; = \sum_{m=0}^{M} w_{km}x_{nm} &#10; = w_{k0}x_{n0} + w_{k1}x_{n1} +w_{k2}x_{n2} &#10;\]&#10;&#10;\end{document}"/>
  <p:tag name="IGUANATEXSIZE" val="20"/>
  <p:tag name="IGUANATEXCURSOR" val="1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9651"/>
  <p:tag name="ORIGINALWIDTH" val="2056.243"/>
  <p:tag name="LATEXADDIN" val="\documentclass{article}&#10;\usepackage{amsmath}&#10;\usepackage{bm}&#10;\pagestyle{empty}&#10;&#10;\begin{document}&#10;&#10;\begin{eqnarray*}&#10; \frac{\partial a_{k}}{\partial w_{k0}} = x_{n0}, &#10; \frac{\partial a_{k}}{\partial w_{k1}} = x_{n1}, &#10; \frac{\partial a_{k}}{\partial w_{k2}} = x_{n2}&#10;\end{eqnarray*}&#10;&#10;\end{document}"/>
  <p:tag name="IGUANATEXSIZE" val="20"/>
  <p:tag name="IGUANATEXCURSOR" val="255"/>
  <p:tag name="TRANSPARENCY" val="True"/>
  <p:tag name="FILENAME" val=""/>
  <p:tag name="LATEXENGINEID" val="0"/>
  <p:tag name="TEMPFOLDER" val="c:\temp\"/>
  <p:tag name="LATEXFORMHEIGHT" val="312"/>
  <p:tag name="LATEXFORMWIDTH" val="741.75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5.4631"/>
  <p:tag name="ORIGINALWIDTH" val="660.6674"/>
  <p:tag name="LATEXADDIN" val="\documentclass{article}&#10;\usepackage{amsmath}&#10;\usepackage{bm}&#10;\pagestyle{empty}&#10;&#10;\begin{document}&#10;&#10;\begin{eqnarray*}&#10; \frac{\partial a_{k}}{\partial w_{kj}} = x_{nj}, &#10;\end{eqnarray*}&#10;&#10;\end{document}"/>
  <p:tag name="IGUANATEXSIZE" val="20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741.75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8.2152"/>
  <p:tag name="ORIGINALWIDTH" val="2100.487"/>
  <p:tag name="LATEXADDIN" val="\documentclass{article}&#10;\usepackage{amsmath}&#10;\usepackage{bm}&#10;\pagestyle{empty}&#10;&#10;\begin{document}&#10;&#10;\[&#10; \frac{\partial E_{n}}{\partial w_{km}}&#10;=\frac{\partial E_{n}}{\partial a_{k}} \dfrac{\partial a_{k}}{\partial w_{km}}&#10;= (y_{nk}-d_{nk}) x_{nm}&#10;\]&#10;&#10;\end{document}"/>
  <p:tag name="IGUANATEXSIZE" val="20"/>
  <p:tag name="IGUANATEXCURSOR" val="217"/>
  <p:tag name="TRANSPARENCY" val="True"/>
  <p:tag name="FILENAME" val=""/>
  <p:tag name="LATEXENGINEID" val="0"/>
  <p:tag name="TEMPFOLDER" val="c:\temp\"/>
  <p:tag name="LATEXFORMHEIGHT" val="312"/>
  <p:tag name="LATEXFORMWIDTH" val="546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362.2047"/>
  <p:tag name="ORIGINALWIDTH" val=" 1682.79"/>
  <p:tag name="OUTPUTTYPE" val="PNG"/>
  <p:tag name="IGUANATEXVERSION" val="162"/>
  <p:tag name="LATEXADDIN" val="\documentclass{article}&#10;\usepackage{amsmath}&#10;\usepackage{bm}&#10;\pagestyle{empty}&#10;&#10;\begin{document}&#10;&#10;\[&#10; \frac{\partial E}{\partial w_{km}}&#10;=\frac{1}{N}\sum_{n=0}^{N} (y_{nk}-d_{nk}) x_{nm}&#10;\]&#10;&#10;\end{document}"/>
  <p:tag name="IGUANATEXSIZE" val="18"/>
  <p:tag name="IGUANATEXCURSOR" val="134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546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 1200"/>
  <p:tag name="ORIGINALHEIGHT" val=" 278.2152"/>
  <p:tag name="ORIGINALWIDTH" val=" 1318.335"/>
  <p:tag name="OUTPUTTYPE" val="PNG"/>
  <p:tag name="IGUANATEXVERSION" val="162"/>
  <p:tag name="LATEXADDIN" val="\documentclass{article}&#10;\usepackage{amsmath}&#10;\usepackage{bm}&#10;\pagestyle{empty}&#10;&#10;\begin{document}&#10;&#10;\[&#10; \vec{w}^{(t+1)}&#10; = \vec{w}^{(t)} -\alpha ~ \frac{\partial E}{\partial w_{km}}&#10;\]&#10;&#10;\end{document}"/>
  <p:tag name="IGUANATEXSIZE" val="18"/>
  <p:tag name="IGUANATEXCURSOR" val="172"/>
  <p:tag name="TRANSPARENCY" val="True"/>
  <p:tag name="CHOOSECOLOR" val="False"/>
  <p:tag name="COLORHEX" val="000000"/>
  <p:tag name="LATEXENGINEID" val="0"/>
  <p:tag name="TEMPFOLDER" val="c:\temp\"/>
  <p:tag name="LATEXFORMHEIGHT" val=" 312"/>
  <p:tag name="LATEXFORMWIDTH" val=" 546"/>
  <p:tag name="LATEXFORMWRAP" val="True"/>
  <p:tag name="BITMAPVECTOR" val="0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5461</TotalTime>
  <Words>2566</Words>
  <Application>Microsoft Office PowerPoint</Application>
  <PresentationFormat>画面に合わせる (4:3)</PresentationFormat>
  <Paragraphs>344</Paragraphs>
  <Slides>16</Slides>
  <Notes>14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25" baseType="lpstr">
      <vt:lpstr>游ゴシック</vt:lpstr>
      <vt:lpstr>Arial</vt:lpstr>
      <vt:lpstr>Calibri</vt:lpstr>
      <vt:lpstr>Cambria Math</vt:lpstr>
      <vt:lpstr>Symbol</vt:lpstr>
      <vt:lpstr>Times</vt:lpstr>
      <vt:lpstr>Times New Roman</vt:lpstr>
      <vt:lpstr>Wingdings</vt:lpstr>
      <vt:lpstr>Office テーマ</vt:lpstr>
      <vt:lpstr>ロジスティック回帰</vt:lpstr>
      <vt:lpstr>ロジスティック回帰 境界を回帰</vt:lpstr>
      <vt:lpstr>平均交差エントロピー誤差</vt:lpstr>
      <vt:lpstr>誤差の最小化が学習</vt:lpstr>
      <vt:lpstr>ロジスティック回帰モデルの学習</vt:lpstr>
      <vt:lpstr>ベクトルでの微分は，各要素での微分 対象関数をベクトルの各要素で微分し，その結果からベクトルを作る</vt:lpstr>
      <vt:lpstr>PowerPoint プレゼンテーション</vt:lpstr>
      <vt:lpstr>PowerPoint プレゼンテーション</vt:lpstr>
      <vt:lpstr>微分値で　　　　　　　　　　　の学習</vt:lpstr>
      <vt:lpstr>3クラス以上への分類</vt:lpstr>
      <vt:lpstr>ソフトマックス関数</vt:lpstr>
      <vt:lpstr>平均交差エントロピー誤差の導出</vt:lpstr>
      <vt:lpstr>学習：平均交差エントロピー誤差の最小化</vt:lpstr>
      <vt:lpstr>E(w ⃗)のw ⃗での微分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最尤推定とパラメトリックモデル</dc:title>
  <dc:creator>simakawa</dc:creator>
  <cp:lastModifiedBy>博光 島川</cp:lastModifiedBy>
  <cp:revision>356</cp:revision>
  <cp:lastPrinted>2025-11-24T11:33:16Z</cp:lastPrinted>
  <dcterms:created xsi:type="dcterms:W3CDTF">2019-03-11T11:33:30Z</dcterms:created>
  <dcterms:modified xsi:type="dcterms:W3CDTF">2026-10-08T03:45:14Z</dcterms:modified>
</cp:coreProperties>
</file>